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69" r:id="rId3"/>
    <p:sldId id="262" r:id="rId4"/>
    <p:sldId id="260" r:id="rId5"/>
    <p:sldId id="268" r:id="rId6"/>
    <p:sldId id="261" r:id="rId7"/>
    <p:sldId id="257" r:id="rId8"/>
    <p:sldId id="258" r:id="rId9"/>
    <p:sldId id="259" r:id="rId10"/>
    <p:sldId id="267" r:id="rId11"/>
    <p:sldId id="263" r:id="rId12"/>
    <p:sldId id="264" r:id="rId13"/>
    <p:sldId id="265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20D9DB-8EB3-486E-929B-75A9DAC4E5DE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437AFC-E3C4-45BD-B047-F63228B31F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5629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834BA-3654-4BD3-9314-7B3C9C5716AB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8D150-B0E9-49A4-8377-C314AA7EFF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2877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834BA-3654-4BD3-9314-7B3C9C5716AB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8D150-B0E9-49A4-8377-C314AA7EFF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5768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834BA-3654-4BD3-9314-7B3C9C5716AB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8D150-B0E9-49A4-8377-C314AA7EFF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9232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834BA-3654-4BD3-9314-7B3C9C5716AB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8D150-B0E9-49A4-8377-C314AA7EFF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2826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834BA-3654-4BD3-9314-7B3C9C5716AB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8D150-B0E9-49A4-8377-C314AA7EFF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83300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834BA-3654-4BD3-9314-7B3C9C5716AB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8D150-B0E9-49A4-8377-C314AA7EFF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2362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834BA-3654-4BD3-9314-7B3C9C5716AB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8D150-B0E9-49A4-8377-C314AA7EFF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6490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834BA-3654-4BD3-9314-7B3C9C5716AB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8D150-B0E9-49A4-8377-C314AA7EFF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9636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834BA-3654-4BD3-9314-7B3C9C5716AB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8D150-B0E9-49A4-8377-C314AA7EFF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1374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834BA-3654-4BD3-9314-7B3C9C5716AB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8D150-B0E9-49A4-8377-C314AA7EFF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2708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834BA-3654-4BD3-9314-7B3C9C5716AB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8D150-B0E9-49A4-8377-C314AA7EFF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5609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5834BA-3654-4BD3-9314-7B3C9C5716AB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58D150-B0E9-49A4-8377-C314AA7EFF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185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404664"/>
            <a:ext cx="8062664" cy="3195787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  <a:latin typeface="Georgia" panose="02040502050405020303" pitchFamily="18" charset="0"/>
              </a:rPr>
              <a:t>Природ</a:t>
            </a:r>
            <a:r>
              <a:rPr lang="uk-UA" b="1" dirty="0">
                <a:solidFill>
                  <a:srgbClr val="C00000"/>
                </a:solidFill>
                <a:latin typeface="Georgia" panose="02040502050405020303" pitchFamily="18" charset="0"/>
              </a:rPr>
              <a:t>ні об'єкти, занесені до списку </a:t>
            </a:r>
            <a:br>
              <a:rPr lang="uk-UA" b="1" dirty="0">
                <a:solidFill>
                  <a:srgbClr val="C00000"/>
                </a:solidFill>
                <a:latin typeface="Georgia" panose="02040502050405020303" pitchFamily="18" charset="0"/>
              </a:rPr>
            </a:br>
            <a:r>
              <a:rPr lang="uk-UA" b="1" dirty="0">
                <a:solidFill>
                  <a:srgbClr val="C00000"/>
                </a:solidFill>
                <a:latin typeface="Georgia" panose="02040502050405020303" pitchFamily="18" charset="0"/>
              </a:rPr>
              <a:t>Світової спадщини ЮНЕСКО</a:t>
            </a:r>
            <a:r>
              <a:rPr lang="ru-RU" b="1" dirty="0">
                <a:solidFill>
                  <a:srgbClr val="C00000"/>
                </a:solidFill>
                <a:latin typeface="Georgia" panose="02040502050405020303" pitchFamily="18" charset="0"/>
              </a:rPr>
              <a:t/>
            </a:r>
            <a:br>
              <a:rPr lang="ru-RU" b="1" dirty="0">
                <a:solidFill>
                  <a:srgbClr val="C00000"/>
                </a:solidFill>
                <a:latin typeface="Georgia" panose="02040502050405020303" pitchFamily="18" charset="0"/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3356992"/>
            <a:ext cx="8136904" cy="3240360"/>
          </a:xfrm>
        </p:spPr>
        <p:txBody>
          <a:bodyPr>
            <a:normAutofit/>
          </a:bodyPr>
          <a:lstStyle/>
          <a:p>
            <a:r>
              <a:rPr lang="uk-UA" sz="8800" b="1" i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Північна Америка</a:t>
            </a:r>
            <a:endParaRPr lang="ru-RU" sz="8800" b="1" i="1" dirty="0">
              <a:solidFill>
                <a:srgbClr val="C00000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8883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88640"/>
            <a:ext cx="849694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/>
              <a:t>	Унаслідок господарської діяльності людини природа Північної Америки зазнала великих змін. Найбільші екологічні  проблеми материка – це забруднення промисловими відходами повітря і води, ерозія ґрунтів, вирубування лісів, </a:t>
            </a:r>
            <a:r>
              <a:rPr lang="uk-UA" dirty="0" err="1"/>
              <a:t>з</a:t>
            </a:r>
            <a:r>
              <a:rPr lang="uk-UA" dirty="0" err="1" smtClean="0"/>
              <a:t>пустелення</a:t>
            </a:r>
            <a:r>
              <a:rPr lang="uk-UA" dirty="0" smtClean="0"/>
              <a:t>. Аби зберегти природні комплекси у її первісному вигляді, створено багато заповідників і національних парків.</a:t>
            </a:r>
            <a:endParaRPr lang="ru-RU" dirty="0" smtClean="0"/>
          </a:p>
          <a:p>
            <a:pPr algn="just"/>
            <a:r>
              <a:rPr lang="ru-RU" dirty="0" smtClean="0"/>
              <a:t>	</a:t>
            </a:r>
            <a:r>
              <a:rPr lang="ru-RU" dirty="0" err="1" smtClean="0"/>
              <a:t>Майже</a:t>
            </a:r>
            <a:r>
              <a:rPr lang="ru-RU" dirty="0" smtClean="0"/>
              <a:t> 100 </a:t>
            </a:r>
            <a:r>
              <a:rPr lang="ru-RU" dirty="0" err="1" smtClean="0"/>
              <a:t>природних</a:t>
            </a:r>
            <a:r>
              <a:rPr lang="ru-RU" dirty="0" smtClean="0"/>
              <a:t> і </a:t>
            </a:r>
            <a:r>
              <a:rPr lang="ru-RU" dirty="0" err="1" smtClean="0"/>
              <a:t>культурних</a:t>
            </a:r>
            <a:r>
              <a:rPr lang="ru-RU" dirty="0" smtClean="0"/>
              <a:t> об</a:t>
            </a:r>
            <a:r>
              <a:rPr lang="en-US" dirty="0" smtClean="0"/>
              <a:t>’</a:t>
            </a:r>
            <a:r>
              <a:rPr lang="ru-RU" dirty="0" err="1" smtClean="0"/>
              <a:t>єктів</a:t>
            </a:r>
            <a:r>
              <a:rPr lang="ru-RU" dirty="0" smtClean="0"/>
              <a:t> материка   включено до Списку </a:t>
            </a:r>
            <a:r>
              <a:rPr lang="ru-RU" dirty="0" err="1" smtClean="0"/>
              <a:t>природної</a:t>
            </a:r>
            <a:r>
              <a:rPr lang="ru-RU" dirty="0" smtClean="0"/>
              <a:t> </a:t>
            </a:r>
            <a:r>
              <a:rPr lang="ru-RU" dirty="0" err="1" smtClean="0"/>
              <a:t>спадщини</a:t>
            </a:r>
            <a:r>
              <a:rPr lang="ru-RU" dirty="0" smtClean="0"/>
              <a:t> ЮНЕСКО. </a:t>
            </a:r>
            <a:r>
              <a:rPr lang="ru-RU" dirty="0" err="1" smtClean="0"/>
              <a:t>Лідерами</a:t>
            </a:r>
            <a:r>
              <a:rPr lang="ru-RU" dirty="0" smtClean="0"/>
              <a:t> за </a:t>
            </a:r>
            <a:r>
              <a:rPr lang="ru-RU" dirty="0" err="1" smtClean="0"/>
              <a:t>їх</a:t>
            </a:r>
            <a:r>
              <a:rPr lang="ru-RU" dirty="0" smtClean="0"/>
              <a:t> </a:t>
            </a:r>
            <a:r>
              <a:rPr lang="ru-RU" dirty="0" err="1" smtClean="0"/>
              <a:t>кількістю</a:t>
            </a:r>
            <a:r>
              <a:rPr lang="ru-RU" dirty="0" smtClean="0"/>
              <a:t> є Мексика (34 об</a:t>
            </a:r>
            <a:r>
              <a:rPr lang="en-US" dirty="0" smtClean="0"/>
              <a:t>’</a:t>
            </a:r>
            <a:r>
              <a:rPr lang="ru-RU" dirty="0" err="1" smtClean="0"/>
              <a:t>єкти</a:t>
            </a:r>
            <a:r>
              <a:rPr lang="ru-RU" dirty="0" smtClean="0"/>
              <a:t>) і США (21 об</a:t>
            </a:r>
            <a:r>
              <a:rPr lang="en-US" dirty="0" smtClean="0"/>
              <a:t>’</a:t>
            </a:r>
            <a:r>
              <a:rPr lang="ru-RU" dirty="0" err="1" smtClean="0"/>
              <a:t>єкт</a:t>
            </a:r>
            <a:r>
              <a:rPr lang="ru-RU" dirty="0" smtClean="0"/>
              <a:t>).</a:t>
            </a:r>
            <a:endParaRPr lang="ru-RU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564904"/>
            <a:ext cx="6912768" cy="4113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235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5616624" cy="432048"/>
          </a:xfrm>
        </p:spPr>
        <p:txBody>
          <a:bodyPr>
            <a:noAutofit/>
          </a:bodyPr>
          <a:lstStyle/>
          <a:p>
            <a:pPr algn="ctr"/>
            <a:r>
              <a:rPr lang="uk-UA" dirty="0" err="1">
                <a:solidFill>
                  <a:srgbClr val="FF0000"/>
                </a:solidFill>
              </a:rPr>
              <a:t>Є</a:t>
            </a:r>
            <a:r>
              <a:rPr lang="uk-UA" dirty="0" err="1" smtClean="0">
                <a:solidFill>
                  <a:srgbClr val="FF0000"/>
                </a:solidFill>
              </a:rPr>
              <a:t>ллоустонський</a:t>
            </a:r>
            <a:r>
              <a:rPr lang="uk-UA" dirty="0" smtClean="0">
                <a:solidFill>
                  <a:srgbClr val="FF0000"/>
                </a:solidFill>
              </a:rPr>
              <a:t> національний парк (США)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476672"/>
            <a:ext cx="5724128" cy="6192688"/>
          </a:xfrm>
        </p:spPr>
        <p:txBody>
          <a:bodyPr>
            <a:noAutofit/>
          </a:bodyPr>
          <a:lstStyle/>
          <a:p>
            <a:pPr algn="just"/>
            <a:r>
              <a:rPr lang="ru-RU" sz="1800" dirty="0" smtClean="0"/>
              <a:t>Перший </a:t>
            </a:r>
            <a:r>
              <a:rPr lang="ru-RU" sz="1800" dirty="0"/>
              <a:t>у </a:t>
            </a:r>
            <a:r>
              <a:rPr lang="ru-RU" sz="1800" dirty="0" err="1"/>
              <a:t>світі</a:t>
            </a:r>
            <a:r>
              <a:rPr lang="ru-RU" sz="1800" dirty="0"/>
              <a:t> </a:t>
            </a:r>
            <a:r>
              <a:rPr lang="ru-RU" sz="1800" dirty="0" err="1" smtClean="0"/>
              <a:t>національний</a:t>
            </a:r>
            <a:r>
              <a:rPr lang="ru-RU" sz="1800" dirty="0" smtClean="0"/>
              <a:t>  </a:t>
            </a:r>
            <a:r>
              <a:rPr lang="ru-RU" sz="1800" dirty="0" err="1" smtClean="0"/>
              <a:t>міжнародний</a:t>
            </a:r>
            <a:r>
              <a:rPr lang="ru-RU" sz="1800" dirty="0"/>
              <a:t> </a:t>
            </a:r>
            <a:r>
              <a:rPr lang="ru-RU" sz="1800" dirty="0" err="1" smtClean="0"/>
              <a:t>біосферний</a:t>
            </a:r>
            <a:r>
              <a:rPr lang="ru-RU" sz="1800" dirty="0" smtClean="0"/>
              <a:t> </a:t>
            </a:r>
            <a:r>
              <a:rPr lang="ru-RU" sz="1800" dirty="0" err="1" smtClean="0"/>
              <a:t>заповідник</a:t>
            </a:r>
            <a:r>
              <a:rPr lang="ru-RU" sz="1800" dirty="0"/>
              <a:t>.</a:t>
            </a:r>
            <a:r>
              <a:rPr lang="ru-RU" sz="1800" dirty="0" smtClean="0"/>
              <a:t> На </a:t>
            </a:r>
            <a:r>
              <a:rPr lang="ru-RU" sz="1800" dirty="0" err="1"/>
              <a:t>величезній</a:t>
            </a:r>
            <a:r>
              <a:rPr lang="ru-RU" sz="1800" dirty="0"/>
              <a:t> </a:t>
            </a:r>
            <a:r>
              <a:rPr lang="ru-RU" sz="1800" dirty="0" err="1"/>
              <a:t>території</a:t>
            </a:r>
            <a:r>
              <a:rPr lang="ru-RU" sz="1800" dirty="0"/>
              <a:t> парку </a:t>
            </a:r>
            <a:r>
              <a:rPr lang="ru-RU" sz="1800" dirty="0" err="1"/>
              <a:t>знаходяться</a:t>
            </a:r>
            <a:r>
              <a:rPr lang="ru-RU" sz="1800" dirty="0"/>
              <a:t> озера, </a:t>
            </a:r>
            <a:r>
              <a:rPr lang="ru-RU" sz="1800" dirty="0" err="1"/>
              <a:t>річки</a:t>
            </a:r>
            <a:r>
              <a:rPr lang="ru-RU" sz="1800" dirty="0"/>
              <a:t>, </a:t>
            </a:r>
            <a:r>
              <a:rPr lang="ru-RU" sz="1800" dirty="0" err="1"/>
              <a:t>каньйони</a:t>
            </a:r>
            <a:r>
              <a:rPr lang="ru-RU" sz="1800" dirty="0"/>
              <a:t> і </a:t>
            </a:r>
            <a:r>
              <a:rPr lang="ru-RU" sz="1800" dirty="0" err="1"/>
              <a:t>печери</a:t>
            </a:r>
            <a:r>
              <a:rPr lang="ru-RU" sz="1800" dirty="0"/>
              <a:t>. Озеро </a:t>
            </a:r>
            <a:r>
              <a:rPr lang="ru-RU" sz="1800" dirty="0" err="1"/>
              <a:t>Є</a:t>
            </a:r>
            <a:r>
              <a:rPr lang="ru-RU" sz="1800" dirty="0" err="1" smtClean="0"/>
              <a:t>ллоустоун</a:t>
            </a:r>
            <a:r>
              <a:rPr lang="ru-RU" sz="1800" dirty="0"/>
              <a:t>, </a:t>
            </a:r>
            <a:r>
              <a:rPr lang="ru-RU" sz="1800" dirty="0" err="1"/>
              <a:t>одне</a:t>
            </a:r>
            <a:r>
              <a:rPr lang="ru-RU" sz="1800" dirty="0"/>
              <a:t> з </a:t>
            </a:r>
            <a:r>
              <a:rPr lang="ru-RU" sz="1800" dirty="0" err="1"/>
              <a:t>найбільших</a:t>
            </a:r>
            <a:r>
              <a:rPr lang="ru-RU" sz="1800" dirty="0"/>
              <a:t> </a:t>
            </a:r>
            <a:r>
              <a:rPr lang="ru-RU" sz="1800" dirty="0" err="1"/>
              <a:t>високогірних</a:t>
            </a:r>
            <a:r>
              <a:rPr lang="ru-RU" sz="1800" dirty="0"/>
              <a:t> озер в </a:t>
            </a:r>
            <a:r>
              <a:rPr lang="ru-RU" sz="1800" dirty="0" err="1"/>
              <a:t>Північній</a:t>
            </a:r>
            <a:r>
              <a:rPr lang="ru-RU" sz="1800" dirty="0"/>
              <a:t> </a:t>
            </a:r>
            <a:r>
              <a:rPr lang="ru-RU" sz="1800" dirty="0" err="1"/>
              <a:t>Америці</a:t>
            </a:r>
            <a:r>
              <a:rPr lang="ru-RU" sz="1800" dirty="0"/>
              <a:t>, </a:t>
            </a:r>
            <a:r>
              <a:rPr lang="ru-RU" sz="1800" dirty="0" err="1"/>
              <a:t>розташоване</a:t>
            </a:r>
            <a:r>
              <a:rPr lang="ru-RU" sz="1800" dirty="0"/>
              <a:t> в </a:t>
            </a:r>
            <a:r>
              <a:rPr lang="ru-RU" sz="1800" dirty="0" err="1"/>
              <a:t>центрі</a:t>
            </a:r>
            <a:r>
              <a:rPr lang="ru-RU" sz="1800" dirty="0"/>
              <a:t> </a:t>
            </a:r>
            <a:r>
              <a:rPr lang="ru-RU" sz="1800" dirty="0" err="1" smtClean="0"/>
              <a:t>Єллоустонської</a:t>
            </a:r>
            <a:r>
              <a:rPr lang="ru-RU" sz="1800" dirty="0" smtClean="0"/>
              <a:t> </a:t>
            </a:r>
            <a:r>
              <a:rPr lang="ru-RU" sz="1800" dirty="0" err="1"/>
              <a:t>кальдери</a:t>
            </a:r>
            <a:r>
              <a:rPr lang="ru-RU" sz="1800" dirty="0"/>
              <a:t>, </a:t>
            </a:r>
            <a:r>
              <a:rPr lang="ru-RU" sz="1800" dirty="0" err="1"/>
              <a:t>найбільшого</a:t>
            </a:r>
            <a:r>
              <a:rPr lang="ru-RU" sz="1800" dirty="0"/>
              <a:t> </a:t>
            </a:r>
            <a:r>
              <a:rPr lang="ru-RU" sz="1800" dirty="0" err="1"/>
              <a:t>супервулкана</a:t>
            </a:r>
            <a:r>
              <a:rPr lang="ru-RU" sz="1800" dirty="0"/>
              <a:t> на </a:t>
            </a:r>
            <a:r>
              <a:rPr lang="ru-RU" sz="1800" dirty="0" err="1"/>
              <a:t>континенті</a:t>
            </a:r>
            <a:r>
              <a:rPr lang="ru-RU" sz="1800" dirty="0"/>
              <a:t>. </a:t>
            </a:r>
            <a:r>
              <a:rPr lang="ru-RU" sz="1800" dirty="0" smtClean="0"/>
              <a:t>Вулкан </a:t>
            </a:r>
            <a:r>
              <a:rPr lang="ru-RU" sz="1800" dirty="0" err="1"/>
              <a:t>вивергався</a:t>
            </a:r>
            <a:r>
              <a:rPr lang="ru-RU" sz="1800" dirty="0"/>
              <a:t> з </a:t>
            </a:r>
            <a:r>
              <a:rPr lang="ru-RU" sz="1800" dirty="0" err="1"/>
              <a:t>величезною</a:t>
            </a:r>
            <a:r>
              <a:rPr lang="ru-RU" sz="1800" dirty="0"/>
              <a:t> силою </a:t>
            </a:r>
            <a:r>
              <a:rPr lang="ru-RU" sz="1800" dirty="0" err="1"/>
              <a:t>кілька</a:t>
            </a:r>
            <a:r>
              <a:rPr lang="ru-RU" sz="1800" dirty="0"/>
              <a:t> </a:t>
            </a:r>
            <a:r>
              <a:rPr lang="ru-RU" sz="1800" dirty="0" err="1"/>
              <a:t>разів</a:t>
            </a:r>
            <a:r>
              <a:rPr lang="ru-RU" sz="1800" dirty="0"/>
              <a:t> за </a:t>
            </a:r>
            <a:r>
              <a:rPr lang="ru-RU" sz="1800" dirty="0" err="1"/>
              <a:t>останні</a:t>
            </a:r>
            <a:r>
              <a:rPr lang="ru-RU" sz="1800" dirty="0"/>
              <a:t> два </a:t>
            </a:r>
            <a:r>
              <a:rPr lang="ru-RU" sz="1800" dirty="0" err="1"/>
              <a:t>мільйони</a:t>
            </a:r>
            <a:r>
              <a:rPr lang="ru-RU" sz="1800" dirty="0"/>
              <a:t> </a:t>
            </a:r>
            <a:r>
              <a:rPr lang="ru-RU" sz="1800" dirty="0" err="1"/>
              <a:t>років</a:t>
            </a:r>
            <a:r>
              <a:rPr lang="ru-RU" sz="1800" dirty="0"/>
              <a:t>. Велика </a:t>
            </a:r>
            <a:r>
              <a:rPr lang="ru-RU" sz="1800" dirty="0" err="1"/>
              <a:t>частина</a:t>
            </a:r>
            <a:r>
              <a:rPr lang="ru-RU" sz="1800" dirty="0"/>
              <a:t> </a:t>
            </a:r>
            <a:r>
              <a:rPr lang="ru-RU" sz="1800" dirty="0" err="1"/>
              <a:t>території</a:t>
            </a:r>
            <a:r>
              <a:rPr lang="ru-RU" sz="1800" dirty="0"/>
              <a:t> парку </a:t>
            </a:r>
            <a:r>
              <a:rPr lang="ru-RU" sz="1800" dirty="0" err="1"/>
              <a:t>вкрита</a:t>
            </a:r>
            <a:r>
              <a:rPr lang="ru-RU" sz="1800" dirty="0"/>
              <a:t> </a:t>
            </a:r>
            <a:r>
              <a:rPr lang="ru-RU" sz="1800" dirty="0" err="1"/>
              <a:t>застиглою</a:t>
            </a:r>
            <a:r>
              <a:rPr lang="ru-RU" sz="1800" dirty="0"/>
              <a:t> лавою. В парку </a:t>
            </a:r>
            <a:r>
              <a:rPr lang="ru-RU" sz="1800" dirty="0" err="1"/>
              <a:t>знаходиться</a:t>
            </a:r>
            <a:r>
              <a:rPr lang="ru-RU" sz="1800" dirty="0"/>
              <a:t> </a:t>
            </a:r>
            <a:r>
              <a:rPr lang="ru-RU" sz="1800" dirty="0" err="1"/>
              <a:t>одне</a:t>
            </a:r>
            <a:r>
              <a:rPr lang="ru-RU" sz="1800" dirty="0"/>
              <a:t> з </a:t>
            </a:r>
            <a:r>
              <a:rPr lang="ru-RU" sz="1800" dirty="0" err="1"/>
              <a:t>п'яти</a:t>
            </a:r>
            <a:r>
              <a:rPr lang="ru-RU" sz="1800" dirty="0"/>
              <a:t> </a:t>
            </a:r>
            <a:r>
              <a:rPr lang="ru-RU" sz="1800" dirty="0" err="1"/>
              <a:t>існуючих</a:t>
            </a:r>
            <a:r>
              <a:rPr lang="ru-RU" sz="1800" dirty="0"/>
              <a:t> у </a:t>
            </a:r>
            <a:r>
              <a:rPr lang="ru-RU" sz="1800" dirty="0" err="1"/>
              <a:t>світі</a:t>
            </a:r>
            <a:r>
              <a:rPr lang="ru-RU" sz="1800" dirty="0"/>
              <a:t> </a:t>
            </a:r>
            <a:r>
              <a:rPr lang="ru-RU" sz="1800" dirty="0" err="1"/>
              <a:t>гейзерних</a:t>
            </a:r>
            <a:r>
              <a:rPr lang="ru-RU" sz="1800" dirty="0"/>
              <a:t> </a:t>
            </a:r>
            <a:r>
              <a:rPr lang="ru-RU" sz="1800" dirty="0" err="1" smtClean="0"/>
              <a:t>полів</a:t>
            </a:r>
            <a:r>
              <a:rPr lang="ru-RU" sz="1800" dirty="0" smtClean="0"/>
              <a:t>. У </a:t>
            </a:r>
            <a:r>
              <a:rPr lang="ru-RU" sz="1800" dirty="0"/>
              <a:t>парку росте </a:t>
            </a:r>
            <a:r>
              <a:rPr lang="ru-RU" sz="1800" dirty="0" err="1"/>
              <a:t>близько</a:t>
            </a:r>
            <a:r>
              <a:rPr lang="ru-RU" sz="1800" dirty="0"/>
              <a:t> </a:t>
            </a:r>
            <a:r>
              <a:rPr lang="ru-RU" sz="1800" dirty="0" err="1"/>
              <a:t>двох</a:t>
            </a:r>
            <a:r>
              <a:rPr lang="ru-RU" sz="1800" dirty="0"/>
              <a:t> </a:t>
            </a:r>
            <a:r>
              <a:rPr lang="ru-RU" sz="1800" dirty="0" err="1"/>
              <a:t>тисяч</a:t>
            </a:r>
            <a:r>
              <a:rPr lang="ru-RU" sz="1800" dirty="0"/>
              <a:t> </a:t>
            </a:r>
            <a:r>
              <a:rPr lang="ru-RU" sz="1800" dirty="0" err="1"/>
              <a:t>видів</a:t>
            </a:r>
            <a:r>
              <a:rPr lang="ru-RU" sz="1800" dirty="0"/>
              <a:t> </a:t>
            </a:r>
            <a:r>
              <a:rPr lang="ru-RU" sz="1800" dirty="0" err="1"/>
              <a:t>рослин</a:t>
            </a:r>
            <a:r>
              <a:rPr lang="ru-RU" sz="1800" dirty="0"/>
              <a:t>, </a:t>
            </a:r>
            <a:r>
              <a:rPr lang="ru-RU" sz="1800" dirty="0" err="1"/>
              <a:t>зустрічаються</a:t>
            </a:r>
            <a:r>
              <a:rPr lang="ru-RU" sz="1800" dirty="0"/>
              <a:t> </a:t>
            </a:r>
            <a:r>
              <a:rPr lang="ru-RU" sz="1800" dirty="0" err="1"/>
              <a:t>кілька</a:t>
            </a:r>
            <a:r>
              <a:rPr lang="ru-RU" sz="1800" dirty="0"/>
              <a:t> </a:t>
            </a:r>
            <a:r>
              <a:rPr lang="ru-RU" sz="1800" dirty="0" err="1"/>
              <a:t>сотень</a:t>
            </a:r>
            <a:r>
              <a:rPr lang="ru-RU" sz="1800" dirty="0"/>
              <a:t> </a:t>
            </a:r>
            <a:r>
              <a:rPr lang="ru-RU" sz="1800" dirty="0" err="1"/>
              <a:t>видів</a:t>
            </a:r>
            <a:r>
              <a:rPr lang="ru-RU" sz="1800" dirty="0"/>
              <a:t> </a:t>
            </a:r>
            <a:r>
              <a:rPr lang="ru-RU" sz="1800" dirty="0" err="1"/>
              <a:t>ссавців</a:t>
            </a:r>
            <a:r>
              <a:rPr lang="ru-RU" sz="1800" dirty="0"/>
              <a:t>, </a:t>
            </a:r>
            <a:r>
              <a:rPr lang="ru-RU" sz="1800" dirty="0" err="1"/>
              <a:t>птахів</a:t>
            </a:r>
            <a:r>
              <a:rPr lang="ru-RU" sz="1800" dirty="0"/>
              <a:t>, </a:t>
            </a:r>
            <a:r>
              <a:rPr lang="ru-RU" sz="1800" dirty="0" err="1"/>
              <a:t>плазунів</a:t>
            </a:r>
            <a:r>
              <a:rPr lang="ru-RU" sz="1800" dirty="0"/>
              <a:t> і </a:t>
            </a:r>
            <a:r>
              <a:rPr lang="ru-RU" sz="1800" dirty="0" err="1"/>
              <a:t>риб</a:t>
            </a:r>
            <a:r>
              <a:rPr lang="ru-RU" sz="1800" dirty="0"/>
              <a:t>, в тому </a:t>
            </a:r>
            <a:r>
              <a:rPr lang="ru-RU" sz="1800" dirty="0" err="1"/>
              <a:t>числі</a:t>
            </a:r>
            <a:r>
              <a:rPr lang="ru-RU" sz="1800" dirty="0"/>
              <a:t> </a:t>
            </a:r>
            <a:r>
              <a:rPr lang="ru-RU" sz="1800" dirty="0" err="1"/>
              <a:t>ті</a:t>
            </a:r>
            <a:r>
              <a:rPr lang="ru-RU" sz="1800" dirty="0"/>
              <a:t>, </a:t>
            </a:r>
            <a:r>
              <a:rPr lang="ru-RU" sz="1800" dirty="0" err="1"/>
              <a:t>що</a:t>
            </a:r>
            <a:r>
              <a:rPr lang="ru-RU" sz="1800" dirty="0"/>
              <a:t> </a:t>
            </a:r>
            <a:r>
              <a:rPr lang="ru-RU" sz="1800" dirty="0" err="1"/>
              <a:t>знаходяться</a:t>
            </a:r>
            <a:r>
              <a:rPr lang="ru-RU" sz="1800" dirty="0"/>
              <a:t> </a:t>
            </a:r>
            <a:r>
              <a:rPr lang="ru-RU" sz="1800" dirty="0" err="1"/>
              <a:t>під</a:t>
            </a:r>
            <a:r>
              <a:rPr lang="ru-RU" sz="1800" dirty="0"/>
              <a:t> </a:t>
            </a:r>
            <a:r>
              <a:rPr lang="ru-RU" sz="1800" dirty="0" err="1"/>
              <a:t>загрозою</a:t>
            </a:r>
            <a:r>
              <a:rPr lang="ru-RU" sz="1800" dirty="0"/>
              <a:t> </a:t>
            </a:r>
            <a:r>
              <a:rPr lang="ru-RU" sz="1800" dirty="0" err="1"/>
              <a:t>знищення</a:t>
            </a:r>
            <a:r>
              <a:rPr lang="ru-RU" sz="1800" dirty="0"/>
              <a:t>. </a:t>
            </a:r>
            <a:endParaRPr lang="ru-RU" sz="1800" dirty="0" smtClean="0"/>
          </a:p>
          <a:p>
            <a:pPr algn="just"/>
            <a:r>
              <a:rPr lang="ru-RU" sz="1800" dirty="0" smtClean="0"/>
              <a:t>Велика </a:t>
            </a:r>
            <a:r>
              <a:rPr lang="ru-RU" sz="1800" dirty="0" err="1"/>
              <a:t>частина</a:t>
            </a:r>
            <a:r>
              <a:rPr lang="ru-RU" sz="1800" dirty="0"/>
              <a:t> </a:t>
            </a:r>
            <a:r>
              <a:rPr lang="ru-RU" sz="1800" dirty="0" err="1"/>
              <a:t>території</a:t>
            </a:r>
            <a:r>
              <a:rPr lang="ru-RU" sz="1800" dirty="0"/>
              <a:t> </a:t>
            </a:r>
            <a:r>
              <a:rPr lang="ru-RU" sz="1800" dirty="0" err="1"/>
              <a:t>покрита</a:t>
            </a:r>
            <a:r>
              <a:rPr lang="ru-RU" sz="1800" dirty="0"/>
              <a:t> </a:t>
            </a:r>
            <a:r>
              <a:rPr lang="ru-RU" sz="1800" dirty="0" err="1"/>
              <a:t>лісом</a:t>
            </a:r>
            <a:r>
              <a:rPr lang="ru-RU" sz="1800" dirty="0"/>
              <a:t>, </a:t>
            </a:r>
            <a:r>
              <a:rPr lang="ru-RU" sz="1800" dirty="0" err="1"/>
              <a:t>менша</a:t>
            </a:r>
            <a:r>
              <a:rPr lang="ru-RU" sz="1800" dirty="0"/>
              <a:t> </a:t>
            </a:r>
            <a:r>
              <a:rPr lang="ru-RU" sz="1800" dirty="0" smtClean="0"/>
              <a:t>—степом</a:t>
            </a:r>
            <a:r>
              <a:rPr lang="ru-RU" sz="1800" dirty="0"/>
              <a:t>. </a:t>
            </a:r>
            <a:r>
              <a:rPr lang="ru-RU" sz="1800" dirty="0" err="1"/>
              <a:t>Кожен</a:t>
            </a:r>
            <a:r>
              <a:rPr lang="ru-RU" sz="1800" dirty="0"/>
              <a:t> </a:t>
            </a:r>
            <a:r>
              <a:rPr lang="ru-RU" sz="1800" dirty="0" err="1"/>
              <a:t>рік</a:t>
            </a:r>
            <a:r>
              <a:rPr lang="ru-RU" sz="1800" dirty="0"/>
              <a:t> </a:t>
            </a:r>
            <a:r>
              <a:rPr lang="ru-RU" sz="1800" dirty="0" err="1"/>
              <a:t>трапляються</a:t>
            </a:r>
            <a:r>
              <a:rPr lang="ru-RU" sz="1800" dirty="0"/>
              <a:t> </a:t>
            </a:r>
            <a:r>
              <a:rPr lang="ru-RU" sz="1800" dirty="0" err="1"/>
              <a:t>лісові</a:t>
            </a:r>
            <a:r>
              <a:rPr lang="ru-RU" sz="1800" dirty="0"/>
              <a:t> </a:t>
            </a:r>
            <a:r>
              <a:rPr lang="ru-RU" sz="1800" dirty="0" err="1"/>
              <a:t>пожежі</a:t>
            </a:r>
            <a:r>
              <a:rPr lang="ru-RU" sz="1800" dirty="0"/>
              <a:t>; </a:t>
            </a:r>
            <a:r>
              <a:rPr lang="ru-RU" sz="1800" dirty="0" err="1"/>
              <a:t>близько</a:t>
            </a:r>
            <a:r>
              <a:rPr lang="ru-RU" sz="1800" dirty="0"/>
              <a:t> </a:t>
            </a:r>
            <a:r>
              <a:rPr lang="ru-RU" sz="1800" dirty="0" err="1"/>
              <a:t>третини</a:t>
            </a:r>
            <a:r>
              <a:rPr lang="ru-RU" sz="1800" dirty="0"/>
              <a:t> </a:t>
            </a:r>
            <a:r>
              <a:rPr lang="ru-RU" sz="1800" dirty="0" err="1"/>
              <a:t>всіх</a:t>
            </a:r>
            <a:r>
              <a:rPr lang="ru-RU" sz="1800" dirty="0"/>
              <a:t> </a:t>
            </a:r>
            <a:r>
              <a:rPr lang="ru-RU" sz="1800" dirty="0" err="1"/>
              <a:t>лісів</a:t>
            </a:r>
            <a:r>
              <a:rPr lang="ru-RU" sz="1800" dirty="0"/>
              <a:t> </a:t>
            </a:r>
            <a:r>
              <a:rPr lang="ru-RU" sz="1800" dirty="0" err="1"/>
              <a:t>вигоріло</a:t>
            </a:r>
            <a:r>
              <a:rPr lang="ru-RU" sz="1800" dirty="0"/>
              <a:t> в </a:t>
            </a:r>
            <a:r>
              <a:rPr lang="ru-RU" sz="1800" dirty="0" err="1"/>
              <a:t>результаті</a:t>
            </a:r>
            <a:r>
              <a:rPr lang="ru-RU" sz="1800" dirty="0"/>
              <a:t> </a:t>
            </a:r>
            <a:r>
              <a:rPr lang="ru-RU" sz="1800" dirty="0" err="1"/>
              <a:t>катастрофічних</a:t>
            </a:r>
            <a:r>
              <a:rPr lang="ru-RU" sz="1800" dirty="0"/>
              <a:t> </a:t>
            </a:r>
            <a:r>
              <a:rPr lang="ru-RU" sz="1800" dirty="0" err="1"/>
              <a:t>пожеж</a:t>
            </a:r>
            <a:r>
              <a:rPr lang="ru-RU" sz="1800" dirty="0"/>
              <a:t> 1988 року. У парку </a:t>
            </a:r>
            <a:r>
              <a:rPr lang="ru-RU" sz="1800" dirty="0" err="1"/>
              <a:t>прокладено</a:t>
            </a:r>
            <a:r>
              <a:rPr lang="ru-RU" sz="1800" dirty="0"/>
              <a:t> </a:t>
            </a:r>
            <a:r>
              <a:rPr lang="ru-RU" sz="1800" dirty="0" err="1"/>
              <a:t>кілька</a:t>
            </a:r>
            <a:r>
              <a:rPr lang="ru-RU" sz="1800" dirty="0"/>
              <a:t> </a:t>
            </a:r>
            <a:r>
              <a:rPr lang="ru-RU" sz="1800" dirty="0" err="1"/>
              <a:t>сотень</a:t>
            </a:r>
            <a:r>
              <a:rPr lang="ru-RU" sz="1800" dirty="0"/>
              <a:t> </a:t>
            </a:r>
            <a:r>
              <a:rPr lang="ru-RU" sz="1800" dirty="0" err="1"/>
              <a:t>кілометрів</a:t>
            </a:r>
            <a:r>
              <a:rPr lang="ru-RU" sz="1800" dirty="0"/>
              <a:t> </a:t>
            </a:r>
            <a:r>
              <a:rPr lang="ru-RU" sz="1800" dirty="0" err="1"/>
              <a:t>асфальтованих</a:t>
            </a:r>
            <a:r>
              <a:rPr lang="ru-RU" sz="1800" dirty="0"/>
              <a:t> </a:t>
            </a:r>
            <a:r>
              <a:rPr lang="ru-RU" sz="1800" dirty="0" err="1"/>
              <a:t>доріг</a:t>
            </a:r>
            <a:r>
              <a:rPr lang="ru-RU" sz="1800" dirty="0"/>
              <a:t>, по </a:t>
            </a:r>
            <a:r>
              <a:rPr lang="ru-RU" sz="1800" dirty="0" err="1"/>
              <a:t>яких</a:t>
            </a:r>
            <a:r>
              <a:rPr lang="ru-RU" sz="1800" dirty="0"/>
              <a:t> </a:t>
            </a:r>
            <a:r>
              <a:rPr lang="ru-RU" sz="1800" dirty="0" err="1"/>
              <a:t>здійснюється</a:t>
            </a:r>
            <a:r>
              <a:rPr lang="ru-RU" sz="1800" dirty="0"/>
              <a:t> доступ </a:t>
            </a:r>
            <a:r>
              <a:rPr lang="ru-RU" sz="1800" dirty="0" err="1"/>
              <a:t>відвідувачів</a:t>
            </a:r>
            <a:r>
              <a:rPr lang="ru-RU" sz="1800" dirty="0"/>
              <a:t>. Є </a:t>
            </a:r>
            <a:r>
              <a:rPr lang="ru-RU" sz="1800" dirty="0" err="1"/>
              <a:t>численні</a:t>
            </a:r>
            <a:r>
              <a:rPr lang="ru-RU" sz="1800" dirty="0"/>
              <a:t> </a:t>
            </a:r>
            <a:r>
              <a:rPr lang="ru-RU" sz="1800" dirty="0" err="1"/>
              <a:t>можливості</a:t>
            </a:r>
            <a:r>
              <a:rPr lang="ru-RU" sz="1800" dirty="0"/>
              <a:t> для активного </a:t>
            </a:r>
            <a:r>
              <a:rPr lang="ru-RU" sz="1800" dirty="0" err="1"/>
              <a:t>відпочинку</a:t>
            </a:r>
            <a:r>
              <a:rPr lang="ru-RU" sz="1800" dirty="0"/>
              <a:t>.</a:t>
            </a:r>
          </a:p>
          <a:p>
            <a:pPr algn="just"/>
            <a:endParaRPr lang="ru-RU" sz="1800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88640"/>
            <a:ext cx="318705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276872"/>
            <a:ext cx="3204964" cy="2125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4653136"/>
            <a:ext cx="3188263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2013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4834880" cy="432048"/>
          </a:xfrm>
        </p:spPr>
        <p:txBody>
          <a:bodyPr/>
          <a:lstStyle/>
          <a:p>
            <a:r>
              <a:rPr lang="uk-UA" dirty="0" smtClean="0">
                <a:solidFill>
                  <a:srgbClr val="FF0000"/>
                </a:solidFill>
              </a:rPr>
              <a:t>Національний парк Гранд-Каньйон (США)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476672"/>
            <a:ext cx="5796136" cy="6192688"/>
          </a:xfrm>
        </p:spPr>
        <p:txBody>
          <a:bodyPr>
            <a:noAutofit/>
          </a:bodyPr>
          <a:lstStyle/>
          <a:p>
            <a:pPr algn="just"/>
            <a:r>
              <a:rPr lang="ru-RU" sz="1800" dirty="0" err="1" smtClean="0"/>
              <a:t>Створення</a:t>
            </a:r>
            <a:r>
              <a:rPr lang="ru-RU" sz="1800" dirty="0" smtClean="0"/>
              <a:t> </a:t>
            </a:r>
            <a:r>
              <a:rPr lang="ru-RU" sz="1800" dirty="0"/>
              <a:t>парку стало одним з перших </a:t>
            </a:r>
            <a:r>
              <a:rPr lang="ru-RU" sz="1800" dirty="0" err="1"/>
              <a:t>успіхів</a:t>
            </a:r>
            <a:r>
              <a:rPr lang="ru-RU" sz="1800" dirty="0"/>
              <a:t> </a:t>
            </a:r>
            <a:r>
              <a:rPr lang="ru-RU" sz="1800" dirty="0" err="1"/>
              <a:t>природоохоронного</a:t>
            </a:r>
            <a:r>
              <a:rPr lang="ru-RU" sz="1800" dirty="0"/>
              <a:t> </a:t>
            </a:r>
            <a:r>
              <a:rPr lang="ru-RU" sz="1800" dirty="0" err="1"/>
              <a:t>руху</a:t>
            </a:r>
            <a:r>
              <a:rPr lang="ru-RU" sz="1800" dirty="0"/>
              <a:t>. Статус </a:t>
            </a:r>
            <a:r>
              <a:rPr lang="ru-RU" sz="1800" dirty="0" err="1"/>
              <a:t>національного</a:t>
            </a:r>
            <a:r>
              <a:rPr lang="ru-RU" sz="1800" dirty="0"/>
              <a:t> парку </a:t>
            </a:r>
            <a:r>
              <a:rPr lang="ru-RU" sz="1800" dirty="0" err="1"/>
              <a:t>допоміг</a:t>
            </a:r>
            <a:r>
              <a:rPr lang="ru-RU" sz="1800" dirty="0"/>
              <a:t> </a:t>
            </a:r>
            <a:r>
              <a:rPr lang="ru-RU" sz="1800" dirty="0" err="1"/>
              <a:t>перешкодити</a:t>
            </a:r>
            <a:r>
              <a:rPr lang="ru-RU" sz="1800" dirty="0"/>
              <a:t> </a:t>
            </a:r>
            <a:r>
              <a:rPr lang="ru-RU" sz="1800" dirty="0" err="1"/>
              <a:t>виконанню</a:t>
            </a:r>
            <a:r>
              <a:rPr lang="ru-RU" sz="1800" dirty="0"/>
              <a:t> </a:t>
            </a:r>
            <a:r>
              <a:rPr lang="ru-RU" sz="1800" dirty="0" err="1"/>
              <a:t>планів</a:t>
            </a:r>
            <a:r>
              <a:rPr lang="ru-RU" sz="1800" dirty="0"/>
              <a:t> з </a:t>
            </a:r>
            <a:r>
              <a:rPr lang="ru-RU" sz="1800" dirty="0" err="1"/>
              <a:t>будівництва</a:t>
            </a:r>
            <a:r>
              <a:rPr lang="ru-RU" sz="1800" dirty="0"/>
              <a:t> </a:t>
            </a:r>
            <a:r>
              <a:rPr lang="ru-RU" sz="1800" dirty="0" err="1"/>
              <a:t>греблі</a:t>
            </a:r>
            <a:r>
              <a:rPr lang="ru-RU" sz="1800" dirty="0"/>
              <a:t> на </a:t>
            </a:r>
            <a:r>
              <a:rPr lang="ru-RU" sz="1800" dirty="0" err="1"/>
              <a:t>річці</a:t>
            </a:r>
            <a:r>
              <a:rPr lang="ru-RU" sz="1800" dirty="0"/>
              <a:t> Колорадо </a:t>
            </a:r>
            <a:r>
              <a:rPr lang="ru-RU" sz="1800" dirty="0" err="1"/>
              <a:t>всередині</a:t>
            </a:r>
            <a:r>
              <a:rPr lang="ru-RU" sz="1800" dirty="0"/>
              <a:t> меж парку (</a:t>
            </a:r>
            <a:r>
              <a:rPr lang="ru-RU" sz="1800" dirty="0" err="1"/>
              <a:t>можливо</a:t>
            </a:r>
            <a:r>
              <a:rPr lang="ru-RU" sz="1800" dirty="0"/>
              <a:t>, </a:t>
            </a:r>
            <a:r>
              <a:rPr lang="ru-RU" sz="1800" dirty="0" err="1"/>
              <a:t>що</a:t>
            </a:r>
            <a:r>
              <a:rPr lang="ru-RU" sz="1800" dirty="0"/>
              <a:t> </a:t>
            </a:r>
            <a:r>
              <a:rPr lang="ru-RU" sz="1800" dirty="0" err="1"/>
              <a:t>відсутність</a:t>
            </a:r>
            <a:r>
              <a:rPr lang="ru-RU" sz="1800" dirty="0"/>
              <a:t> такого статусу у </a:t>
            </a:r>
            <a:r>
              <a:rPr lang="ru-RU" sz="1800" dirty="0" err="1"/>
              <a:t>каньйону</a:t>
            </a:r>
            <a:r>
              <a:rPr lang="ru-RU" sz="1800" dirty="0"/>
              <a:t> </a:t>
            </a:r>
            <a:r>
              <a:rPr lang="ru-RU" sz="1800" dirty="0" err="1"/>
              <a:t>Глен</a:t>
            </a:r>
            <a:r>
              <a:rPr lang="ru-RU" sz="1800" dirty="0"/>
              <a:t> і </a:t>
            </a:r>
            <a:r>
              <a:rPr lang="ru-RU" sz="1800" dirty="0" err="1"/>
              <a:t>було</a:t>
            </a:r>
            <a:r>
              <a:rPr lang="ru-RU" sz="1800" dirty="0"/>
              <a:t> причиною </a:t>
            </a:r>
            <a:r>
              <a:rPr lang="ru-RU" sz="1800" dirty="0" err="1"/>
              <a:t>дозволу</a:t>
            </a:r>
            <a:r>
              <a:rPr lang="ru-RU" sz="1800" dirty="0"/>
              <a:t> </a:t>
            </a:r>
            <a:r>
              <a:rPr lang="ru-RU" sz="1800" dirty="0" err="1"/>
              <a:t>будівництва</a:t>
            </a:r>
            <a:r>
              <a:rPr lang="ru-RU" sz="1800" dirty="0"/>
              <a:t> </a:t>
            </a:r>
            <a:r>
              <a:rPr lang="ru-RU" sz="1800" dirty="0" err="1"/>
              <a:t>греблі</a:t>
            </a:r>
            <a:r>
              <a:rPr lang="ru-RU" sz="1800" dirty="0"/>
              <a:t> </a:t>
            </a:r>
            <a:r>
              <a:rPr lang="ru-RU" sz="1800" dirty="0" err="1"/>
              <a:t>вище</a:t>
            </a:r>
            <a:r>
              <a:rPr lang="ru-RU" sz="1800" dirty="0"/>
              <a:t> за </a:t>
            </a:r>
            <a:r>
              <a:rPr lang="ru-RU" sz="1800" dirty="0" err="1"/>
              <a:t>течією</a:t>
            </a:r>
            <a:r>
              <a:rPr lang="ru-RU" sz="1800" dirty="0"/>
              <a:t> </a:t>
            </a:r>
            <a:r>
              <a:rPr lang="ru-RU" sz="1800" dirty="0" err="1"/>
              <a:t>річки</a:t>
            </a:r>
            <a:r>
              <a:rPr lang="ru-RU" sz="1800" dirty="0"/>
              <a:t> і </a:t>
            </a:r>
            <a:r>
              <a:rPr lang="ru-RU" sz="1800" dirty="0" err="1"/>
              <a:t>його</a:t>
            </a:r>
            <a:r>
              <a:rPr lang="ru-RU" sz="1800" dirty="0"/>
              <a:t> </a:t>
            </a:r>
            <a:r>
              <a:rPr lang="ru-RU" sz="1800" dirty="0" err="1"/>
              <a:t>затоплення</a:t>
            </a:r>
            <a:r>
              <a:rPr lang="ru-RU" sz="1800" dirty="0"/>
              <a:t>, </a:t>
            </a:r>
            <a:r>
              <a:rPr lang="ru-RU" sz="1800" dirty="0" err="1"/>
              <a:t>після</a:t>
            </a:r>
            <a:r>
              <a:rPr lang="ru-RU" sz="1800" dirty="0"/>
              <a:t> </a:t>
            </a:r>
            <a:r>
              <a:rPr lang="ru-RU" sz="1800" dirty="0" err="1"/>
              <a:t>чого</a:t>
            </a:r>
            <a:r>
              <a:rPr lang="ru-RU" sz="1800" dirty="0"/>
              <a:t> </a:t>
            </a:r>
            <a:r>
              <a:rPr lang="ru-RU" sz="1800" dirty="0" err="1"/>
              <a:t>утворилося</a:t>
            </a:r>
            <a:r>
              <a:rPr lang="ru-RU" sz="1800" dirty="0"/>
              <a:t> озеро </a:t>
            </a:r>
            <a:r>
              <a:rPr lang="ru-RU" sz="1800" dirty="0" err="1"/>
              <a:t>Пауел</a:t>
            </a:r>
            <a:r>
              <a:rPr lang="ru-RU" sz="1800" dirty="0" smtClean="0"/>
              <a:t>). Гранд-</a:t>
            </a:r>
            <a:r>
              <a:rPr lang="ru-RU" sz="1800" dirty="0" err="1" smtClean="0"/>
              <a:t>Каньйон</a:t>
            </a:r>
            <a:r>
              <a:rPr lang="ru-RU" sz="1800" dirty="0"/>
              <a:t>, </a:t>
            </a:r>
            <a:r>
              <a:rPr lang="ru-RU" sz="1800" dirty="0" err="1"/>
              <a:t>включаючи</a:t>
            </a:r>
            <a:r>
              <a:rPr lang="ru-RU" sz="1800" dirty="0"/>
              <a:t> </a:t>
            </a:r>
            <a:r>
              <a:rPr lang="ru-RU" sz="1800" dirty="0" err="1"/>
              <a:t>його</a:t>
            </a:r>
            <a:r>
              <a:rPr lang="ru-RU" sz="1800" dirty="0"/>
              <a:t> </a:t>
            </a:r>
            <a:r>
              <a:rPr lang="ru-RU" sz="1800" dirty="0" err="1"/>
              <a:t>велику</a:t>
            </a:r>
            <a:r>
              <a:rPr lang="ru-RU" sz="1800" dirty="0"/>
              <a:t> систему </a:t>
            </a:r>
            <a:r>
              <a:rPr lang="ru-RU" sz="1800" dirty="0" err="1"/>
              <a:t>суміжних</a:t>
            </a:r>
            <a:r>
              <a:rPr lang="ru-RU" sz="1800" dirty="0"/>
              <a:t> </a:t>
            </a:r>
            <a:r>
              <a:rPr lang="ru-RU" sz="1800" dirty="0" err="1" smtClean="0"/>
              <a:t>каньйонів</a:t>
            </a:r>
            <a:r>
              <a:rPr lang="ru-RU" sz="1800" dirty="0" smtClean="0"/>
              <a:t> </a:t>
            </a:r>
            <a:r>
              <a:rPr lang="ru-RU" sz="1800" dirty="0" err="1" smtClean="0"/>
              <a:t>цінується</a:t>
            </a:r>
            <a:r>
              <a:rPr lang="ru-RU" sz="1800" dirty="0" smtClean="0"/>
              <a:t> </a:t>
            </a:r>
            <a:r>
              <a:rPr lang="ru-RU" sz="1800" dirty="0"/>
              <a:t>перш за все </a:t>
            </a:r>
            <a:r>
              <a:rPr lang="ru-RU" sz="1800" dirty="0" err="1"/>
              <a:t>своїм</a:t>
            </a:r>
            <a:r>
              <a:rPr lang="ru-RU" sz="1800" dirty="0"/>
              <a:t> </a:t>
            </a:r>
            <a:r>
              <a:rPr lang="ru-RU" sz="1800" dirty="0" err="1"/>
              <a:t>гармонійним</a:t>
            </a:r>
            <a:r>
              <a:rPr lang="ru-RU" sz="1800" dirty="0"/>
              <a:t> </a:t>
            </a:r>
            <a:r>
              <a:rPr lang="ru-RU" sz="1800" dirty="0" err="1"/>
              <a:t>поєднанням</a:t>
            </a:r>
            <a:r>
              <a:rPr lang="ru-RU" sz="1800" dirty="0"/>
              <a:t> </a:t>
            </a:r>
            <a:r>
              <a:rPr lang="ru-RU" sz="1800" dirty="0" err="1"/>
              <a:t>розміру</a:t>
            </a:r>
            <a:r>
              <a:rPr lang="ru-RU" sz="1800" dirty="0"/>
              <a:t>, </a:t>
            </a:r>
            <a:r>
              <a:rPr lang="ru-RU" sz="1800" dirty="0" err="1"/>
              <a:t>глибини</a:t>
            </a:r>
            <a:r>
              <a:rPr lang="ru-RU" sz="1800" dirty="0"/>
              <a:t> і </a:t>
            </a:r>
            <a:r>
              <a:rPr lang="ru-RU" sz="1800" dirty="0" err="1"/>
              <a:t>багатобарвних</a:t>
            </a:r>
            <a:r>
              <a:rPr lang="ru-RU" sz="1800" dirty="0"/>
              <a:t> </a:t>
            </a:r>
            <a:r>
              <a:rPr lang="ru-RU" sz="1800" dirty="0" err="1"/>
              <a:t>шарів</a:t>
            </a:r>
            <a:r>
              <a:rPr lang="ru-RU" sz="1800" dirty="0"/>
              <a:t> </a:t>
            </a:r>
            <a:r>
              <a:rPr lang="ru-RU" sz="1800" dirty="0" err="1"/>
              <a:t>оголених</a:t>
            </a:r>
            <a:r>
              <a:rPr lang="ru-RU" sz="1800" dirty="0"/>
              <a:t> </a:t>
            </a:r>
            <a:r>
              <a:rPr lang="ru-RU" sz="1800" dirty="0" err="1"/>
              <a:t>гірських</a:t>
            </a:r>
            <a:r>
              <a:rPr lang="ru-RU" sz="1800" dirty="0"/>
              <a:t> </a:t>
            </a:r>
            <a:r>
              <a:rPr lang="ru-RU" sz="1800" dirty="0" err="1"/>
              <a:t>порід</a:t>
            </a:r>
            <a:r>
              <a:rPr lang="ru-RU" sz="1800" dirty="0"/>
              <a:t>, </a:t>
            </a:r>
            <a:r>
              <a:rPr lang="ru-RU" sz="1800" dirty="0" err="1"/>
              <a:t>які</a:t>
            </a:r>
            <a:r>
              <a:rPr lang="ru-RU" sz="1800" dirty="0"/>
              <a:t> </a:t>
            </a:r>
            <a:r>
              <a:rPr lang="ru-RU" sz="1800" dirty="0" err="1"/>
              <a:t>датуються</a:t>
            </a:r>
            <a:r>
              <a:rPr lang="ru-RU" sz="1800" dirty="0"/>
              <a:t> аж до </a:t>
            </a:r>
            <a:r>
              <a:rPr lang="ru-RU" sz="1800" dirty="0" err="1"/>
              <a:t>докембрійського</a:t>
            </a:r>
            <a:r>
              <a:rPr lang="ru-RU" sz="1800" dirty="0"/>
              <a:t> </a:t>
            </a:r>
            <a:r>
              <a:rPr lang="ru-RU" sz="1800" dirty="0" err="1" smtClean="0"/>
              <a:t>періоду</a:t>
            </a:r>
            <a:r>
              <a:rPr lang="ru-RU" sz="1800" dirty="0" smtClean="0"/>
              <a:t>. Гранд-</a:t>
            </a:r>
            <a:r>
              <a:rPr lang="ru-RU" sz="1800" dirty="0" err="1" smtClean="0"/>
              <a:t>Каньйон</a:t>
            </a:r>
            <a:r>
              <a:rPr lang="ru-RU" sz="1800" dirty="0" smtClean="0"/>
              <a:t> </a:t>
            </a:r>
            <a:r>
              <a:rPr lang="ru-RU" sz="1800" dirty="0"/>
              <a:t>– один з </a:t>
            </a:r>
            <a:r>
              <a:rPr lang="ru-RU" sz="1800" dirty="0" err="1"/>
              <a:t>найбільш</a:t>
            </a:r>
            <a:r>
              <a:rPr lang="ru-RU" sz="1800" dirty="0"/>
              <a:t> </a:t>
            </a:r>
            <a:r>
              <a:rPr lang="ru-RU" sz="1800" dirty="0" err="1"/>
              <a:t>незвичайних</a:t>
            </a:r>
            <a:r>
              <a:rPr lang="ru-RU" sz="1800" dirty="0"/>
              <a:t> </a:t>
            </a:r>
            <a:r>
              <a:rPr lang="ru-RU" sz="1800" dirty="0" err="1"/>
              <a:t>геологічних</a:t>
            </a:r>
            <a:r>
              <a:rPr lang="ru-RU" sz="1800" dirty="0"/>
              <a:t> </a:t>
            </a:r>
            <a:r>
              <a:rPr lang="ru-RU" sz="1800" dirty="0" err="1"/>
              <a:t>об’єктів</a:t>
            </a:r>
            <a:r>
              <a:rPr lang="ru-RU" sz="1800" dirty="0"/>
              <a:t> </a:t>
            </a:r>
            <a:r>
              <a:rPr lang="ru-RU" sz="1800" dirty="0" err="1"/>
              <a:t>нашої</a:t>
            </a:r>
            <a:r>
              <a:rPr lang="ru-RU" sz="1800" dirty="0"/>
              <a:t> </a:t>
            </a:r>
            <a:r>
              <a:rPr lang="ru-RU" sz="1800" dirty="0" err="1"/>
              <a:t>планети</a:t>
            </a:r>
            <a:r>
              <a:rPr lang="ru-RU" sz="1800" dirty="0"/>
              <a:t>, тому </a:t>
            </a:r>
            <a:r>
              <a:rPr lang="ru-RU" sz="1800" dirty="0" err="1"/>
              <a:t>він</a:t>
            </a:r>
            <a:r>
              <a:rPr lang="ru-RU" sz="1800" dirty="0"/>
              <a:t> </a:t>
            </a:r>
            <a:r>
              <a:rPr lang="ru-RU" sz="1800" dirty="0" err="1"/>
              <a:t>дуже</a:t>
            </a:r>
            <a:r>
              <a:rPr lang="ru-RU" sz="1800" dirty="0"/>
              <a:t> добре </a:t>
            </a:r>
            <a:r>
              <a:rPr lang="ru-RU" sz="1800" dirty="0" err="1"/>
              <a:t>досліджений</a:t>
            </a:r>
            <a:r>
              <a:rPr lang="ru-RU" sz="1800" dirty="0"/>
              <a:t>. У </a:t>
            </a:r>
            <a:r>
              <a:rPr lang="ru-RU" sz="1800" dirty="0" err="1"/>
              <a:t>ньому</a:t>
            </a:r>
            <a:r>
              <a:rPr lang="ru-RU" sz="1800" dirty="0"/>
              <a:t> </a:t>
            </a:r>
            <a:r>
              <a:rPr lang="ru-RU" sz="1800" dirty="0" err="1"/>
              <a:t>можна</a:t>
            </a:r>
            <a:r>
              <a:rPr lang="ru-RU" sz="1800" dirty="0"/>
              <a:t> </a:t>
            </a:r>
            <a:r>
              <a:rPr lang="ru-RU" sz="1800" dirty="0" err="1"/>
              <a:t>знайти</a:t>
            </a:r>
            <a:r>
              <a:rPr lang="ru-RU" sz="1800" dirty="0"/>
              <a:t> 4 </a:t>
            </a:r>
            <a:r>
              <a:rPr lang="ru-RU" sz="1800" dirty="0" err="1"/>
              <a:t>геологічних</a:t>
            </a:r>
            <a:r>
              <a:rPr lang="ru-RU" sz="1800" dirty="0"/>
              <a:t> </a:t>
            </a:r>
            <a:r>
              <a:rPr lang="ru-RU" sz="1800" dirty="0" err="1"/>
              <a:t>ери</a:t>
            </a:r>
            <a:r>
              <a:rPr lang="ru-RU" sz="1800" dirty="0"/>
              <a:t> </a:t>
            </a:r>
            <a:r>
              <a:rPr lang="ru-RU" sz="1800" dirty="0" err="1"/>
              <a:t>Землі</a:t>
            </a:r>
            <a:r>
              <a:rPr lang="ru-RU" sz="1800" dirty="0"/>
              <a:t>, </a:t>
            </a:r>
            <a:r>
              <a:rPr lang="ru-RU" sz="1800" dirty="0" err="1"/>
              <a:t>різноманітність</a:t>
            </a:r>
            <a:r>
              <a:rPr lang="ru-RU" sz="1800" dirty="0"/>
              <a:t> </a:t>
            </a:r>
            <a:r>
              <a:rPr lang="ru-RU" sz="1800" dirty="0" err="1"/>
              <a:t>скель</a:t>
            </a:r>
            <a:r>
              <a:rPr lang="ru-RU" sz="1800" dirty="0"/>
              <a:t> і </a:t>
            </a:r>
            <a:r>
              <a:rPr lang="ru-RU" sz="1800" dirty="0" err="1"/>
              <a:t>печер</a:t>
            </a:r>
            <a:r>
              <a:rPr lang="ru-RU" sz="1800" dirty="0"/>
              <a:t>, </a:t>
            </a:r>
            <a:r>
              <a:rPr lang="ru-RU" sz="1800" dirty="0" err="1"/>
              <a:t>що</a:t>
            </a:r>
            <a:r>
              <a:rPr lang="ru-RU" sz="1800" dirty="0"/>
              <a:t> </a:t>
            </a:r>
            <a:r>
              <a:rPr lang="ru-RU" sz="1800" dirty="0" err="1"/>
              <a:t>містять</a:t>
            </a:r>
            <a:r>
              <a:rPr lang="ru-RU" sz="1800" dirty="0"/>
              <a:t> </a:t>
            </a:r>
            <a:r>
              <a:rPr lang="ru-RU" sz="1800" dirty="0" err="1"/>
              <a:t>багатий</a:t>
            </a:r>
            <a:r>
              <a:rPr lang="ru-RU" sz="1800" dirty="0"/>
              <a:t> </a:t>
            </a:r>
            <a:r>
              <a:rPr lang="ru-RU" sz="1800" dirty="0" err="1"/>
              <a:t>геологічний</a:t>
            </a:r>
            <a:r>
              <a:rPr lang="ru-RU" sz="1800" dirty="0"/>
              <a:t>, </a:t>
            </a:r>
            <a:r>
              <a:rPr lang="ru-RU" sz="1800" dirty="0" err="1"/>
              <a:t>біологічний</a:t>
            </a:r>
            <a:r>
              <a:rPr lang="ru-RU" sz="1800" dirty="0"/>
              <a:t> і </a:t>
            </a:r>
            <a:r>
              <a:rPr lang="ru-RU" sz="1800" dirty="0" err="1"/>
              <a:t>археологічний</a:t>
            </a:r>
            <a:r>
              <a:rPr lang="ru-RU" sz="1800" dirty="0"/>
              <a:t> </a:t>
            </a:r>
            <a:r>
              <a:rPr lang="ru-RU" sz="1800" dirty="0" err="1"/>
              <a:t>матеріал</a:t>
            </a:r>
            <a:r>
              <a:rPr lang="ru-RU" sz="1800" dirty="0"/>
              <a:t>.</a:t>
            </a:r>
          </a:p>
          <a:p>
            <a:pPr algn="just"/>
            <a:r>
              <a:rPr lang="ru-RU" sz="1800" dirty="0" err="1"/>
              <a:t>Довжина</a:t>
            </a:r>
            <a:r>
              <a:rPr lang="ru-RU" sz="1800" dirty="0"/>
              <a:t> </a:t>
            </a:r>
            <a:r>
              <a:rPr lang="ru-RU" sz="1800" dirty="0" err="1"/>
              <a:t>каньйону</a:t>
            </a:r>
            <a:r>
              <a:rPr lang="ru-RU" sz="1800" dirty="0"/>
              <a:t> – 446 км, ширина (на </a:t>
            </a:r>
            <a:r>
              <a:rPr lang="ru-RU" sz="1800" dirty="0" err="1"/>
              <a:t>рівні</a:t>
            </a:r>
            <a:r>
              <a:rPr lang="ru-RU" sz="1800" dirty="0"/>
              <a:t> плато) </a:t>
            </a:r>
            <a:r>
              <a:rPr lang="ru-RU" sz="1800" dirty="0" err="1"/>
              <a:t>коливається</a:t>
            </a:r>
            <a:r>
              <a:rPr lang="ru-RU" sz="1800" dirty="0"/>
              <a:t> </a:t>
            </a:r>
            <a:r>
              <a:rPr lang="ru-RU" sz="1800" dirty="0" err="1"/>
              <a:t>від</a:t>
            </a:r>
            <a:r>
              <a:rPr lang="ru-RU" sz="1800" dirty="0"/>
              <a:t> 6 до 29 км, на </a:t>
            </a:r>
            <a:r>
              <a:rPr lang="ru-RU" sz="1800" dirty="0" err="1"/>
              <a:t>рівні</a:t>
            </a:r>
            <a:r>
              <a:rPr lang="ru-RU" sz="1800" dirty="0"/>
              <a:t> дна – </a:t>
            </a:r>
            <a:r>
              <a:rPr lang="ru-RU" sz="1800" dirty="0" err="1"/>
              <a:t>менше</a:t>
            </a:r>
            <a:r>
              <a:rPr lang="ru-RU" sz="1800" dirty="0"/>
              <a:t> </a:t>
            </a:r>
            <a:r>
              <a:rPr lang="ru-RU" sz="1800" dirty="0" err="1"/>
              <a:t>кілометра</a:t>
            </a:r>
            <a:r>
              <a:rPr lang="ru-RU" sz="1800" dirty="0"/>
              <a:t>. </a:t>
            </a:r>
            <a:r>
              <a:rPr lang="ru-RU" sz="1800" dirty="0" err="1"/>
              <a:t>Глибина</a:t>
            </a:r>
            <a:r>
              <a:rPr lang="ru-RU" sz="1800" dirty="0"/>
              <a:t> – до 1600 </a:t>
            </a:r>
            <a:r>
              <a:rPr lang="ru-RU" sz="1800" dirty="0" err="1" smtClean="0"/>
              <a:t>м.По</a:t>
            </a:r>
            <a:r>
              <a:rPr lang="ru-RU" sz="1800" dirty="0" smtClean="0"/>
              <a:t> </a:t>
            </a:r>
            <a:r>
              <a:rPr lang="ru-RU" sz="1800" dirty="0" err="1"/>
              <a:t>ущелині</a:t>
            </a:r>
            <a:r>
              <a:rPr lang="ru-RU" sz="1800" dirty="0"/>
              <a:t> </a:t>
            </a:r>
            <a:r>
              <a:rPr lang="ru-RU" sz="1800" dirty="0" err="1"/>
              <a:t>зі</a:t>
            </a:r>
            <a:r>
              <a:rPr lang="ru-RU" sz="1800" dirty="0"/>
              <a:t> </a:t>
            </a:r>
            <a:r>
              <a:rPr lang="ru-RU" sz="1800" dirty="0" err="1"/>
              <a:t>швидкістю</a:t>
            </a:r>
            <a:r>
              <a:rPr lang="ru-RU" sz="1800" dirty="0"/>
              <a:t> 20 км на годину мчать </a:t>
            </a:r>
            <a:r>
              <a:rPr lang="ru-RU" sz="1800" dirty="0" err="1"/>
              <a:t>червоно-коричневі</a:t>
            </a:r>
            <a:r>
              <a:rPr lang="ru-RU" sz="1800" dirty="0"/>
              <a:t> води Колорадо (сама </a:t>
            </a:r>
            <a:r>
              <a:rPr lang="ru-RU" sz="1800" dirty="0" err="1"/>
              <a:t>назва</a:t>
            </a:r>
            <a:r>
              <a:rPr lang="ru-RU" sz="1800" dirty="0"/>
              <a:t> </a:t>
            </a:r>
            <a:r>
              <a:rPr lang="ru-RU" sz="1800" dirty="0" err="1"/>
              <a:t>річки</a:t>
            </a:r>
            <a:r>
              <a:rPr lang="ru-RU" sz="1800" dirty="0"/>
              <a:t> в </a:t>
            </a:r>
            <a:r>
              <a:rPr lang="ru-RU" sz="1800" dirty="0" err="1"/>
              <a:t>перекладі</a:t>
            </a:r>
            <a:r>
              <a:rPr lang="ru-RU" sz="1800" dirty="0"/>
              <a:t> з </a:t>
            </a:r>
            <a:r>
              <a:rPr lang="ru-RU" sz="1800" dirty="0" err="1"/>
              <a:t>іспанської</a:t>
            </a:r>
            <a:r>
              <a:rPr lang="ru-RU" sz="1800" dirty="0"/>
              <a:t> і </a:t>
            </a:r>
            <a:r>
              <a:rPr lang="ru-RU" sz="1800" dirty="0" err="1"/>
              <a:t>означає</a:t>
            </a:r>
            <a:r>
              <a:rPr lang="ru-RU" sz="1800" dirty="0"/>
              <a:t> «</a:t>
            </a:r>
            <a:r>
              <a:rPr lang="ru-RU" sz="1800" dirty="0" err="1"/>
              <a:t>червона</a:t>
            </a:r>
            <a:r>
              <a:rPr lang="ru-RU" sz="1800" dirty="0" smtClean="0"/>
              <a:t>»). </a:t>
            </a:r>
            <a:endParaRPr lang="ru-RU" sz="18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88640"/>
            <a:ext cx="3073524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869160"/>
            <a:ext cx="2955801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492498"/>
            <a:ext cx="2976761" cy="2229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2301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4834880" cy="432048"/>
          </a:xfrm>
        </p:spPr>
        <p:txBody>
          <a:bodyPr/>
          <a:lstStyle/>
          <a:p>
            <a:r>
              <a:rPr lang="uk-UA" dirty="0" smtClean="0">
                <a:solidFill>
                  <a:srgbClr val="FF0000"/>
                </a:solidFill>
              </a:rPr>
              <a:t>Національний парк Долина смерті (США)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476672"/>
            <a:ext cx="5796136" cy="6192688"/>
          </a:xfrm>
        </p:spPr>
        <p:txBody>
          <a:bodyPr>
            <a:noAutofit/>
          </a:bodyPr>
          <a:lstStyle/>
          <a:p>
            <a:pPr algn="just"/>
            <a:r>
              <a:rPr lang="ru-RU" sz="1800" dirty="0" err="1" smtClean="0"/>
              <a:t>Найпосушливіший</a:t>
            </a:r>
            <a:r>
              <a:rPr lang="ru-RU" sz="1800" dirty="0" smtClean="0"/>
              <a:t> </a:t>
            </a:r>
            <a:r>
              <a:rPr lang="ru-RU" sz="1800" dirty="0" err="1"/>
              <a:t>національний</a:t>
            </a:r>
            <a:r>
              <a:rPr lang="ru-RU" sz="1800" dirty="0"/>
              <a:t> парк у США, </a:t>
            </a:r>
            <a:r>
              <a:rPr lang="ru-RU" sz="1800" dirty="0" err="1"/>
              <a:t>розташований</a:t>
            </a:r>
            <a:r>
              <a:rPr lang="ru-RU" sz="1800" dirty="0"/>
              <a:t> на </a:t>
            </a:r>
            <a:r>
              <a:rPr lang="ru-RU" sz="1800" dirty="0" err="1"/>
              <a:t>схід</a:t>
            </a:r>
            <a:r>
              <a:rPr lang="ru-RU" sz="1800" dirty="0"/>
              <a:t> </a:t>
            </a:r>
            <a:r>
              <a:rPr lang="ru-RU" sz="1800" dirty="0" err="1"/>
              <a:t>від</a:t>
            </a:r>
            <a:r>
              <a:rPr lang="ru-RU" sz="1800" dirty="0"/>
              <a:t> </a:t>
            </a:r>
            <a:r>
              <a:rPr lang="ru-RU" sz="1800" dirty="0" err="1"/>
              <a:t>гірського</a:t>
            </a:r>
            <a:r>
              <a:rPr lang="ru-RU" sz="1800" dirty="0"/>
              <a:t> хребта </a:t>
            </a:r>
            <a:r>
              <a:rPr lang="ru-RU" sz="1800" dirty="0" err="1"/>
              <a:t>Сьєрра</a:t>
            </a:r>
            <a:r>
              <a:rPr lang="ru-RU" sz="1800" dirty="0"/>
              <a:t>-Невада в </a:t>
            </a:r>
            <a:r>
              <a:rPr lang="ru-RU" sz="1800" dirty="0" err="1"/>
              <a:t>штаті</a:t>
            </a:r>
            <a:r>
              <a:rPr lang="ru-RU" sz="1800" dirty="0"/>
              <a:t> </a:t>
            </a:r>
            <a:r>
              <a:rPr lang="ru-RU" sz="1800" dirty="0" err="1"/>
              <a:t>Каліфорнія</a:t>
            </a:r>
            <a:r>
              <a:rPr lang="ru-RU" sz="1800" dirty="0"/>
              <a:t> та </a:t>
            </a:r>
            <a:r>
              <a:rPr lang="ru-RU" sz="1800" dirty="0" err="1" smtClean="0"/>
              <a:t>частково</a:t>
            </a:r>
            <a:r>
              <a:rPr lang="ru-RU" sz="1800" dirty="0" smtClean="0"/>
              <a:t> </a:t>
            </a:r>
            <a:r>
              <a:rPr lang="ru-RU" sz="1800" dirty="0"/>
              <a:t>в невеликому </a:t>
            </a:r>
            <a:r>
              <a:rPr lang="ru-RU" sz="1800" dirty="0" err="1"/>
              <a:t>анклаві</a:t>
            </a:r>
            <a:r>
              <a:rPr lang="ru-RU" sz="1800" dirty="0"/>
              <a:t> штату Невада</a:t>
            </a:r>
            <a:r>
              <a:rPr lang="ru-RU" sz="1800" dirty="0" smtClean="0"/>
              <a:t>.</a:t>
            </a:r>
          </a:p>
          <a:p>
            <a:pPr algn="just"/>
            <a:r>
              <a:rPr lang="ru-RU" sz="1800" dirty="0"/>
              <a:t>До складу парку </a:t>
            </a:r>
            <a:r>
              <a:rPr lang="ru-RU" sz="1800" dirty="0" err="1"/>
              <a:t>входять</a:t>
            </a:r>
            <a:r>
              <a:rPr lang="ru-RU" sz="1800" dirty="0"/>
              <a:t> </a:t>
            </a:r>
            <a:r>
              <a:rPr lang="ru-RU" sz="1800" dirty="0" err="1"/>
              <a:t>дві</a:t>
            </a:r>
            <a:r>
              <a:rPr lang="ru-RU" sz="1800" dirty="0"/>
              <a:t> </a:t>
            </a:r>
            <a:r>
              <a:rPr lang="ru-RU" sz="1800" dirty="0" err="1"/>
              <a:t>великі</a:t>
            </a:r>
            <a:r>
              <a:rPr lang="ru-RU" sz="1800" dirty="0"/>
              <a:t> </a:t>
            </a:r>
            <a:r>
              <a:rPr lang="ru-RU" sz="1800" dirty="0" err="1"/>
              <a:t>долини</a:t>
            </a:r>
            <a:r>
              <a:rPr lang="ru-RU" sz="1800" dirty="0"/>
              <a:t> — </a:t>
            </a:r>
            <a:r>
              <a:rPr lang="ru-RU" sz="1800" dirty="0" err="1"/>
              <a:t>Смерті</a:t>
            </a:r>
            <a:r>
              <a:rPr lang="ru-RU" sz="1800" dirty="0"/>
              <a:t> й </a:t>
            </a:r>
            <a:r>
              <a:rPr lang="ru-RU" sz="1800" dirty="0" err="1"/>
              <a:t>Панамінт</a:t>
            </a:r>
            <a:r>
              <a:rPr lang="ru-RU" sz="1800" dirty="0"/>
              <a:t>, </a:t>
            </a:r>
            <a:r>
              <a:rPr lang="ru-RU" sz="1800" dirty="0" err="1"/>
              <a:t>кожна</a:t>
            </a:r>
            <a:r>
              <a:rPr lang="ru-RU" sz="1800" dirty="0"/>
              <a:t> з </a:t>
            </a:r>
            <a:r>
              <a:rPr lang="ru-RU" sz="1800" dirty="0" err="1"/>
              <a:t>яких</a:t>
            </a:r>
            <a:r>
              <a:rPr lang="ru-RU" sz="1800" dirty="0"/>
              <a:t> </a:t>
            </a:r>
            <a:r>
              <a:rPr lang="ru-RU" sz="1800" dirty="0" err="1"/>
              <a:t>утворювалася</a:t>
            </a:r>
            <a:r>
              <a:rPr lang="ru-RU" sz="1800" dirty="0"/>
              <a:t> </a:t>
            </a:r>
            <a:r>
              <a:rPr lang="ru-RU" sz="1800" dirty="0" err="1"/>
              <a:t>кілька</a:t>
            </a:r>
            <a:r>
              <a:rPr lang="ru-RU" sz="1800" dirty="0"/>
              <a:t> </a:t>
            </a:r>
            <a:r>
              <a:rPr lang="ru-RU" sz="1800" dirty="0" err="1"/>
              <a:t>мільйонів</a:t>
            </a:r>
            <a:r>
              <a:rPr lang="ru-RU" sz="1800" dirty="0"/>
              <a:t> </a:t>
            </a:r>
            <a:r>
              <a:rPr lang="ru-RU" sz="1800" dirty="0" err="1"/>
              <a:t>років</a:t>
            </a:r>
            <a:r>
              <a:rPr lang="ru-RU" sz="1800" dirty="0"/>
              <a:t> тому й </a:t>
            </a:r>
            <a:r>
              <a:rPr lang="ru-RU" sz="1800" dirty="0" err="1"/>
              <a:t>обидві</a:t>
            </a:r>
            <a:r>
              <a:rPr lang="ru-RU" sz="1800" dirty="0"/>
              <a:t> </a:t>
            </a:r>
            <a:r>
              <a:rPr lang="ru-RU" sz="1800" dirty="0" err="1"/>
              <a:t>обмежені</a:t>
            </a:r>
            <a:r>
              <a:rPr lang="ru-RU" sz="1800" dirty="0"/>
              <a:t> </a:t>
            </a:r>
            <a:r>
              <a:rPr lang="ru-RU" sz="1800" dirty="0" err="1"/>
              <a:t>гірськими</a:t>
            </a:r>
            <a:r>
              <a:rPr lang="ru-RU" sz="1800" dirty="0"/>
              <a:t> </a:t>
            </a:r>
            <a:r>
              <a:rPr lang="ru-RU" sz="1800" dirty="0" err="1"/>
              <a:t>ланцюгами</a:t>
            </a:r>
            <a:r>
              <a:rPr lang="ru-RU" sz="1800" dirty="0"/>
              <a:t>, </a:t>
            </a:r>
            <a:r>
              <a:rPr lang="ru-RU" sz="1800" dirty="0" err="1"/>
              <a:t>що</a:t>
            </a:r>
            <a:r>
              <a:rPr lang="ru-RU" sz="1800" dirty="0"/>
              <a:t> </a:t>
            </a:r>
            <a:r>
              <a:rPr lang="ru-RU" sz="1800" dirty="0" err="1"/>
              <a:t>простягнулися</a:t>
            </a:r>
            <a:r>
              <a:rPr lang="ru-RU" sz="1800" dirty="0"/>
              <a:t> з </a:t>
            </a:r>
            <a:r>
              <a:rPr lang="ru-RU" sz="1800" dirty="0" err="1"/>
              <a:t>півночі</a:t>
            </a:r>
            <a:r>
              <a:rPr lang="ru-RU" sz="1800" dirty="0"/>
              <a:t> на </a:t>
            </a:r>
            <a:r>
              <a:rPr lang="ru-RU" sz="1800" dirty="0" err="1"/>
              <a:t>південь</a:t>
            </a:r>
            <a:r>
              <a:rPr lang="ru-RU" sz="1800" dirty="0"/>
              <a:t>. </a:t>
            </a:r>
            <a:endParaRPr lang="ru-RU" sz="1800" dirty="0" smtClean="0"/>
          </a:p>
          <a:p>
            <a:pPr algn="just"/>
            <a:r>
              <a:rPr lang="ru-RU" sz="1800" dirty="0" err="1" smtClean="0"/>
              <a:t>Ці</a:t>
            </a:r>
            <a:r>
              <a:rPr lang="ru-RU" sz="1800" dirty="0"/>
              <a:t>, а </a:t>
            </a:r>
            <a:r>
              <a:rPr lang="ru-RU" sz="1800" dirty="0" err="1"/>
              <a:t>також</a:t>
            </a:r>
            <a:r>
              <a:rPr lang="ru-RU" sz="1800" dirty="0"/>
              <a:t> </a:t>
            </a:r>
            <a:r>
              <a:rPr lang="ru-RU" sz="1800" dirty="0" err="1"/>
              <a:t>інші</a:t>
            </a:r>
            <a:r>
              <a:rPr lang="ru-RU" sz="1800" dirty="0"/>
              <a:t> </a:t>
            </a:r>
            <a:r>
              <a:rPr lang="ru-RU" sz="1800" dirty="0" err="1"/>
              <a:t>сусідні</a:t>
            </a:r>
            <a:r>
              <a:rPr lang="ru-RU" sz="1800" dirty="0"/>
              <a:t> </a:t>
            </a:r>
            <a:r>
              <a:rPr lang="ru-RU" sz="1800" dirty="0" err="1"/>
              <a:t>долини</a:t>
            </a:r>
            <a:r>
              <a:rPr lang="ru-RU" sz="1800" dirty="0"/>
              <a:t>, </a:t>
            </a:r>
            <a:r>
              <a:rPr lang="ru-RU" sz="1800" dirty="0" err="1"/>
              <a:t>відповідають</a:t>
            </a:r>
            <a:r>
              <a:rPr lang="ru-RU" sz="1800" dirty="0"/>
              <a:t> </a:t>
            </a:r>
            <a:r>
              <a:rPr lang="ru-RU" sz="1800" dirty="0" err="1"/>
              <a:t>загальній</a:t>
            </a:r>
            <a:r>
              <a:rPr lang="ru-RU" sz="1800" dirty="0"/>
              <a:t> </a:t>
            </a:r>
            <a:r>
              <a:rPr lang="ru-RU" sz="1800" dirty="0" err="1"/>
              <a:t>тенденції</a:t>
            </a:r>
            <a:r>
              <a:rPr lang="ru-RU" sz="1800" dirty="0"/>
              <a:t> </a:t>
            </a:r>
            <a:r>
              <a:rPr lang="ru-RU" sz="1800" dirty="0" err="1"/>
              <a:t>топографічної</a:t>
            </a:r>
            <a:r>
              <a:rPr lang="ru-RU" sz="1800" dirty="0"/>
              <a:t> </a:t>
            </a:r>
            <a:r>
              <a:rPr lang="ru-RU" sz="1800" dirty="0" err="1"/>
              <a:t>структури</a:t>
            </a:r>
            <a:r>
              <a:rPr lang="ru-RU" sz="1800" dirty="0"/>
              <a:t> </a:t>
            </a:r>
            <a:r>
              <a:rPr lang="ru-RU" sz="1800" dirty="0" err="1"/>
              <a:t>Провінції</a:t>
            </a:r>
            <a:r>
              <a:rPr lang="ru-RU" sz="1800" dirty="0"/>
              <a:t> </a:t>
            </a:r>
            <a:r>
              <a:rPr lang="ru-RU" sz="1800" dirty="0" err="1"/>
              <a:t>хребтів</a:t>
            </a:r>
            <a:r>
              <a:rPr lang="ru-RU" sz="1800" dirty="0"/>
              <a:t> і долин </a:t>
            </a:r>
            <a:r>
              <a:rPr lang="ru-RU" sz="1800" dirty="0" smtClean="0"/>
              <a:t>за </a:t>
            </a:r>
            <a:r>
              <a:rPr lang="ru-RU" sz="1800" dirty="0"/>
              <a:t>одним </a:t>
            </a:r>
            <a:r>
              <a:rPr lang="ru-RU" sz="1800" dirty="0" err="1"/>
              <a:t>винятком</a:t>
            </a:r>
            <a:r>
              <a:rPr lang="ru-RU" sz="1800" dirty="0"/>
              <a:t>: у </a:t>
            </a:r>
            <a:r>
              <a:rPr lang="ru-RU" sz="1800" dirty="0" err="1"/>
              <a:t>центральній</a:t>
            </a:r>
            <a:r>
              <a:rPr lang="ru-RU" sz="1800" dirty="0"/>
              <a:t> </a:t>
            </a:r>
            <a:r>
              <a:rPr lang="ru-RU" sz="1800" dirty="0" err="1"/>
              <a:t>частині</a:t>
            </a:r>
            <a:r>
              <a:rPr lang="ru-RU" sz="1800" dirty="0"/>
              <a:t> </a:t>
            </a:r>
            <a:r>
              <a:rPr lang="ru-RU" sz="1800" dirty="0" err="1"/>
              <a:t>долини</a:t>
            </a:r>
            <a:r>
              <a:rPr lang="ru-RU" sz="1800" dirty="0"/>
              <a:t> </a:t>
            </a:r>
            <a:r>
              <a:rPr lang="ru-RU" sz="1800" dirty="0" err="1"/>
              <a:t>Смерті</a:t>
            </a:r>
            <a:r>
              <a:rPr lang="ru-RU" sz="1800" dirty="0"/>
              <a:t> є ряд </a:t>
            </a:r>
            <a:r>
              <a:rPr lang="ru-RU" sz="1800" dirty="0" err="1"/>
              <a:t>паралельних</a:t>
            </a:r>
            <a:r>
              <a:rPr lang="ru-RU" sz="1800" dirty="0"/>
              <a:t> </a:t>
            </a:r>
            <a:r>
              <a:rPr lang="ru-RU" sz="1800" dirty="0" err="1"/>
              <a:t>геологічних</a:t>
            </a:r>
            <a:r>
              <a:rPr lang="ru-RU" sz="1800" dirty="0"/>
              <a:t> </a:t>
            </a:r>
            <a:r>
              <a:rPr lang="ru-RU" sz="1800" dirty="0" err="1"/>
              <a:t>розламів</a:t>
            </a:r>
            <a:r>
              <a:rPr lang="ru-RU" sz="1800" dirty="0"/>
              <a:t>, у </a:t>
            </a:r>
            <a:r>
              <a:rPr lang="ru-RU" sz="1800" dirty="0" err="1"/>
              <a:t>результаті</a:t>
            </a:r>
            <a:r>
              <a:rPr lang="ru-RU" sz="1800" dirty="0"/>
              <a:t> </a:t>
            </a:r>
            <a:r>
              <a:rPr lang="ru-RU" sz="1800" dirty="0" err="1"/>
              <a:t>чого</a:t>
            </a:r>
            <a:r>
              <a:rPr lang="ru-RU" sz="1800" dirty="0"/>
              <a:t> центральна </a:t>
            </a:r>
            <a:r>
              <a:rPr lang="ru-RU" sz="1800" dirty="0" err="1" smtClean="0"/>
              <a:t>частина</a:t>
            </a:r>
            <a:r>
              <a:rPr lang="ru-RU" sz="1800" dirty="0" smtClean="0"/>
              <a:t> </a:t>
            </a:r>
            <a:r>
              <a:rPr lang="ru-RU" sz="1800" dirty="0" err="1"/>
              <a:t>долини</a:t>
            </a:r>
            <a:r>
              <a:rPr lang="ru-RU" sz="1800" dirty="0"/>
              <a:t> </a:t>
            </a:r>
            <a:r>
              <a:rPr lang="ru-RU" sz="1800" dirty="0" err="1"/>
              <a:t>трохи</a:t>
            </a:r>
            <a:r>
              <a:rPr lang="ru-RU" sz="1800" dirty="0"/>
              <a:t> </a:t>
            </a:r>
            <a:r>
              <a:rPr lang="ru-RU" sz="1800" dirty="0" err="1"/>
              <a:t>розширена</a:t>
            </a:r>
            <a:r>
              <a:rPr lang="ru-RU" sz="1800" dirty="0" smtClean="0"/>
              <a:t>.</a:t>
            </a:r>
          </a:p>
          <a:p>
            <a:pPr algn="just"/>
            <a:r>
              <a:rPr lang="ru-RU" sz="1800" dirty="0"/>
              <a:t>Жаркий і </a:t>
            </a:r>
            <a:r>
              <a:rPr lang="ru-RU" sz="1800" dirty="0" err="1"/>
              <a:t>сухий</a:t>
            </a:r>
            <a:r>
              <a:rPr lang="ru-RU" sz="1800" dirty="0"/>
              <a:t> </a:t>
            </a:r>
            <a:r>
              <a:rPr lang="ru-RU" sz="1800" dirty="0" err="1"/>
              <a:t>клімат</a:t>
            </a:r>
            <a:r>
              <a:rPr lang="ru-RU" sz="1800" dirty="0"/>
              <a:t> </a:t>
            </a:r>
            <a:r>
              <a:rPr lang="ru-RU" sz="1800" dirty="0" err="1"/>
              <a:t>перешкоджає</a:t>
            </a:r>
            <a:r>
              <a:rPr lang="ru-RU" sz="1800" dirty="0"/>
              <a:t> </a:t>
            </a:r>
            <a:r>
              <a:rPr lang="ru-RU" sz="1800" dirty="0" err="1"/>
              <a:t>формуванню</a:t>
            </a:r>
            <a:r>
              <a:rPr lang="ru-RU" sz="1800" dirty="0"/>
              <a:t> </a:t>
            </a:r>
            <a:r>
              <a:rPr lang="ru-RU" sz="1800" dirty="0" err="1"/>
              <a:t>ґрунту</a:t>
            </a:r>
            <a:r>
              <a:rPr lang="ru-RU" sz="1800" dirty="0"/>
              <a:t>. </a:t>
            </a:r>
            <a:r>
              <a:rPr lang="ru-RU" sz="1800" dirty="0" err="1"/>
              <a:t>Зсуви</a:t>
            </a:r>
            <a:r>
              <a:rPr lang="ru-RU" sz="1800" dirty="0"/>
              <a:t> є </a:t>
            </a:r>
            <a:r>
              <a:rPr lang="ru-RU" sz="1800" dirty="0" err="1"/>
              <a:t>основним</a:t>
            </a:r>
            <a:r>
              <a:rPr lang="ru-RU" sz="1800" dirty="0"/>
              <a:t> </a:t>
            </a:r>
            <a:r>
              <a:rPr lang="ru-RU" sz="1800" dirty="0" err="1"/>
              <a:t>процесом</a:t>
            </a:r>
            <a:r>
              <a:rPr lang="ru-RU" sz="1800" dirty="0"/>
              <a:t> </a:t>
            </a:r>
            <a:r>
              <a:rPr lang="ru-RU" sz="1800" dirty="0" err="1"/>
              <a:t>ерозії</a:t>
            </a:r>
            <a:r>
              <a:rPr lang="ru-RU" sz="1800" dirty="0"/>
              <a:t> результат </a:t>
            </a:r>
            <a:r>
              <a:rPr lang="ru-RU" sz="1800" dirty="0" err="1"/>
              <a:t>якого</a:t>
            </a:r>
            <a:r>
              <a:rPr lang="ru-RU" sz="1800" dirty="0"/>
              <a:t> — </a:t>
            </a:r>
            <a:r>
              <a:rPr lang="ru-RU" sz="1800" dirty="0" err="1"/>
              <a:t>оголені</a:t>
            </a:r>
            <a:r>
              <a:rPr lang="ru-RU" sz="1800" dirty="0"/>
              <a:t> </a:t>
            </a:r>
            <a:r>
              <a:rPr lang="ru-RU" sz="1800" dirty="0" err="1"/>
              <a:t>гірські</a:t>
            </a:r>
            <a:r>
              <a:rPr lang="ru-RU" sz="1800" dirty="0"/>
              <a:t> </a:t>
            </a:r>
            <a:r>
              <a:rPr lang="ru-RU" sz="1800" dirty="0" err="1"/>
              <a:t>хребти</a:t>
            </a:r>
            <a:r>
              <a:rPr lang="ru-RU" sz="1800" dirty="0"/>
              <a:t> з </a:t>
            </a:r>
            <a:r>
              <a:rPr lang="ru-RU" sz="1800" dirty="0" err="1"/>
              <a:t>майже</a:t>
            </a:r>
            <a:r>
              <a:rPr lang="ru-RU" sz="1800" dirty="0"/>
              <a:t> </a:t>
            </a:r>
            <a:r>
              <a:rPr lang="ru-RU" sz="1800" dirty="0" err="1"/>
              <a:t>повною</a:t>
            </a:r>
            <a:r>
              <a:rPr lang="ru-RU" sz="1800" dirty="0"/>
              <a:t> </a:t>
            </a:r>
            <a:r>
              <a:rPr lang="ru-RU" sz="1800" dirty="0" err="1"/>
              <a:t>відсутністю</a:t>
            </a:r>
            <a:r>
              <a:rPr lang="ru-RU" sz="1800" dirty="0"/>
              <a:t> </a:t>
            </a:r>
            <a:r>
              <a:rPr lang="ru-RU" sz="1800" dirty="0" err="1"/>
              <a:t>ґрунту</a:t>
            </a:r>
            <a:r>
              <a:rPr lang="ru-RU" sz="1800" dirty="0"/>
              <a:t>. </a:t>
            </a:r>
            <a:r>
              <a:rPr lang="ru-RU" sz="1800" dirty="0" err="1"/>
              <a:t>Піщані</a:t>
            </a:r>
            <a:r>
              <a:rPr lang="ru-RU" sz="1800" dirty="0"/>
              <a:t> </a:t>
            </a:r>
            <a:r>
              <a:rPr lang="ru-RU" sz="1800" dirty="0" err="1"/>
              <a:t>дюни</a:t>
            </a:r>
            <a:r>
              <a:rPr lang="ru-RU" sz="1800" dirty="0"/>
              <a:t> в парку </a:t>
            </a:r>
            <a:r>
              <a:rPr lang="ru-RU" sz="1800" dirty="0" err="1"/>
              <a:t>нечисленні</a:t>
            </a:r>
            <a:r>
              <a:rPr lang="ru-RU" sz="1800" dirty="0"/>
              <a:t>. </a:t>
            </a:r>
            <a:r>
              <a:rPr lang="ru-RU" sz="1800" dirty="0" err="1"/>
              <a:t>Найвідомішим</a:t>
            </a:r>
            <a:r>
              <a:rPr lang="ru-RU" sz="1800" dirty="0"/>
              <a:t> </a:t>
            </a:r>
            <a:r>
              <a:rPr lang="ru-RU" sz="1800" dirty="0" err="1"/>
              <a:t>місцем</a:t>
            </a:r>
            <a:r>
              <a:rPr lang="ru-RU" sz="1800" dirty="0"/>
              <a:t> є </a:t>
            </a:r>
            <a:r>
              <a:rPr lang="ru-RU" sz="1800" dirty="0" err="1"/>
              <a:t>дюни</a:t>
            </a:r>
            <a:r>
              <a:rPr lang="ru-RU" sz="1800" dirty="0"/>
              <a:t> </a:t>
            </a:r>
            <a:r>
              <a:rPr lang="ru-RU" sz="1800" dirty="0" err="1"/>
              <a:t>із</a:t>
            </a:r>
            <a:r>
              <a:rPr lang="ru-RU" sz="1800" dirty="0"/>
              <a:t> </a:t>
            </a:r>
            <a:r>
              <a:rPr lang="ru-RU" sz="1800" dirty="0" err="1"/>
              <a:t>кварцового</a:t>
            </a:r>
            <a:r>
              <a:rPr lang="ru-RU" sz="1800" dirty="0"/>
              <a:t> </a:t>
            </a:r>
            <a:r>
              <a:rPr lang="ru-RU" sz="1800" dirty="0" err="1"/>
              <a:t>піску</a:t>
            </a:r>
            <a:r>
              <a:rPr lang="ru-RU" sz="1800" dirty="0"/>
              <a:t> в </a:t>
            </a:r>
            <a:r>
              <a:rPr lang="ru-RU" sz="1800" dirty="0" err="1"/>
              <a:t>районі</a:t>
            </a:r>
            <a:r>
              <a:rPr lang="ru-RU" sz="1800" dirty="0"/>
              <a:t> </a:t>
            </a:r>
            <a:r>
              <a:rPr lang="ru-RU" sz="1800" dirty="0" err="1" smtClean="0"/>
              <a:t>Стоувпайп-Веллс</a:t>
            </a:r>
            <a:r>
              <a:rPr lang="en-US" sz="1800" dirty="0" smtClean="0"/>
              <a:t>, </a:t>
            </a:r>
            <a:r>
              <a:rPr lang="ru-RU" sz="1800" dirty="0" err="1"/>
              <a:t>інше</a:t>
            </a:r>
            <a:r>
              <a:rPr lang="ru-RU" sz="1800" dirty="0"/>
              <a:t> </a:t>
            </a:r>
            <a:r>
              <a:rPr lang="ru-RU" sz="1800" dirty="0" err="1"/>
              <a:t>місце</a:t>
            </a:r>
            <a:r>
              <a:rPr lang="ru-RU" sz="1800" dirty="0"/>
              <a:t> </a:t>
            </a:r>
            <a:r>
              <a:rPr lang="ru-RU" sz="1800" dirty="0" err="1"/>
              <a:t>перебуває</a:t>
            </a:r>
            <a:r>
              <a:rPr lang="ru-RU" sz="1800" dirty="0"/>
              <a:t> за 16 км до </a:t>
            </a:r>
            <a:r>
              <a:rPr lang="ru-RU" sz="1800" dirty="0" err="1"/>
              <a:t>півночі</a:t>
            </a:r>
            <a:r>
              <a:rPr lang="ru-RU" sz="1800" dirty="0"/>
              <a:t>, де </a:t>
            </a:r>
            <a:r>
              <a:rPr lang="ru-RU" sz="1800" dirty="0" err="1"/>
              <a:t>дюни</a:t>
            </a:r>
            <a:r>
              <a:rPr lang="ru-RU" sz="1800" dirty="0"/>
              <a:t> </a:t>
            </a:r>
            <a:r>
              <a:rPr lang="ru-RU" sz="1800" dirty="0" err="1"/>
              <a:t>утворені</a:t>
            </a:r>
            <a:r>
              <a:rPr lang="ru-RU" sz="1800" dirty="0"/>
              <a:t> </a:t>
            </a:r>
            <a:r>
              <a:rPr lang="ru-RU" sz="1800" dirty="0" err="1"/>
              <a:t>із</a:t>
            </a:r>
            <a:r>
              <a:rPr lang="ru-RU" sz="1800" dirty="0"/>
              <a:t> </a:t>
            </a:r>
            <a:r>
              <a:rPr lang="ru-RU" sz="1800" dirty="0" err="1" smtClean="0"/>
              <a:t>четвертинового</a:t>
            </a:r>
            <a:r>
              <a:rPr lang="ru-RU" sz="1800" dirty="0"/>
              <a:t> </a:t>
            </a:r>
            <a:r>
              <a:rPr lang="ru-RU" sz="1800" dirty="0" err="1"/>
              <a:t>піску</a:t>
            </a:r>
            <a:r>
              <a:rPr lang="ru-RU" sz="1800" dirty="0"/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6449" y="188640"/>
            <a:ext cx="2969504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2868" y="2420888"/>
            <a:ext cx="2953085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6449" y="4653136"/>
            <a:ext cx="2969504" cy="2089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091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5256584" cy="504056"/>
          </a:xfrm>
        </p:spPr>
        <p:txBody>
          <a:bodyPr>
            <a:normAutofit/>
          </a:bodyPr>
          <a:lstStyle/>
          <a:p>
            <a:r>
              <a:rPr lang="uk-UA" dirty="0" smtClean="0">
                <a:solidFill>
                  <a:srgbClr val="FF0000"/>
                </a:solidFill>
              </a:rPr>
              <a:t>Національний парк Мамонтова печера (США)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7504" y="548680"/>
            <a:ext cx="5688632" cy="6024314"/>
          </a:xfrm>
        </p:spPr>
        <p:txBody>
          <a:bodyPr>
            <a:noAutofit/>
          </a:bodyPr>
          <a:lstStyle/>
          <a:p>
            <a:pPr algn="just"/>
            <a:r>
              <a:rPr lang="ru-RU" sz="1800" b="1" dirty="0"/>
              <a:t>Національний парк «</a:t>
            </a:r>
            <a:r>
              <a:rPr lang="ru-RU" sz="1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Мамутова</a:t>
            </a:r>
            <a:r>
              <a:rPr lang="ru-RU" sz="1800" b="1" dirty="0"/>
              <a:t> </a:t>
            </a:r>
            <a:r>
              <a:rPr lang="ru-RU" sz="1800" dirty="0" smtClean="0"/>
              <a:t>печера»</a:t>
            </a:r>
            <a:r>
              <a:rPr lang="ru-RU" sz="1800" b="1" dirty="0" smtClean="0"/>
              <a:t> </a:t>
            </a:r>
            <a:r>
              <a:rPr lang="ru-RU" sz="1800" dirty="0"/>
              <a:t>(або Мамонтова печера</a:t>
            </a:r>
            <a:r>
              <a:rPr lang="ru-RU" sz="1800" dirty="0" smtClean="0"/>
              <a:t>)</a:t>
            </a:r>
            <a:r>
              <a:rPr lang="en-US" sz="1800" dirty="0" smtClean="0"/>
              <a:t>—</a:t>
            </a:r>
            <a:r>
              <a:rPr lang="en-US" sz="1800" dirty="0"/>
              <a:t> </a:t>
            </a:r>
            <a:r>
              <a:rPr lang="ru-RU" sz="1800" dirty="0"/>
              <a:t>національний парк у США в центральній частині штату </a:t>
            </a:r>
            <a:r>
              <a:rPr lang="ru-RU" sz="1800" dirty="0" smtClean="0"/>
              <a:t>Кентуккі</a:t>
            </a:r>
            <a:r>
              <a:rPr lang="ru-RU" sz="1800" dirty="0"/>
              <a:t> — найбільшої за довжиною відомої системи печер у світі в західних передгір'ях Аппалач недалеко від міста Луїсвілл. З протяжністю 288 км та глибиною 300 м перебуває на першому місці серед печер земної кулі.</a:t>
            </a:r>
          </a:p>
          <a:p>
            <a:pPr algn="just"/>
            <a:r>
              <a:rPr lang="ru-RU" sz="1800" dirty="0"/>
              <a:t>Назва печери й парку походить від назви гірського хребта, під яким сформувалася печера. За походженням Мамутова печера є карстовою. Досліджена частина має 225 проходів, 47 великих куполів, понад 20 глибоких шахт. Загальна довжина порожнин сягає 74 км</a:t>
            </a:r>
            <a:r>
              <a:rPr lang="ru-RU" sz="1800" dirty="0" smtClean="0"/>
              <a:t>.</a:t>
            </a:r>
          </a:p>
          <a:p>
            <a:pPr algn="just"/>
            <a:r>
              <a:rPr lang="ru-RU" sz="1800" dirty="0" smtClean="0"/>
              <a:t>У </a:t>
            </a:r>
            <a:r>
              <a:rPr lang="ru-RU" sz="1800" dirty="0"/>
              <a:t>печері є ріки й озера, якими можна плавати у човні; живуть у ній сліпі павуки й цвіркуни, в річках і озерах — сліпі риби й раки. Відкрита у 1809 р. Є об'єктом туризму.</a:t>
            </a:r>
          </a:p>
          <a:p>
            <a:pPr algn="just"/>
            <a:r>
              <a:rPr lang="ru-RU" sz="1800" dirty="0" smtClean="0"/>
              <a:t>Парк </a:t>
            </a:r>
            <a:r>
              <a:rPr lang="ru-RU" sz="1800" dirty="0"/>
              <a:t>офіційно відкрили 1 липня 1941 року. За збігом обставин у той же рік було організовано Національну спелеологічну спільноту</a:t>
            </a:r>
            <a:r>
              <a:rPr lang="ru-RU" sz="1800" dirty="0" smtClean="0"/>
              <a:t>..</a:t>
            </a:r>
            <a:endParaRPr lang="ru-RU" sz="1800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88639"/>
            <a:ext cx="3148955" cy="2160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568349"/>
            <a:ext cx="3195439" cy="1940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7688" y="4653136"/>
            <a:ext cx="3163887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0812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5184576" cy="432048"/>
          </a:xfrm>
        </p:spPr>
        <p:txBody>
          <a:bodyPr>
            <a:noAutofit/>
          </a:bodyPr>
          <a:lstStyle/>
          <a:p>
            <a:pPr algn="ctr"/>
            <a:r>
              <a:rPr lang="uk-UA" dirty="0" smtClean="0">
                <a:solidFill>
                  <a:srgbClr val="FF0000"/>
                </a:solidFill>
              </a:rPr>
              <a:t>Національний парк </a:t>
            </a:r>
            <a:r>
              <a:rPr lang="uk-UA" dirty="0" err="1" smtClean="0">
                <a:solidFill>
                  <a:srgbClr val="FF0000"/>
                </a:solidFill>
              </a:rPr>
              <a:t>Вуд-Баффало</a:t>
            </a:r>
            <a:r>
              <a:rPr lang="uk-UA" dirty="0" smtClean="0">
                <a:solidFill>
                  <a:srgbClr val="FF0000"/>
                </a:solidFill>
              </a:rPr>
              <a:t> (Канада)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476672"/>
            <a:ext cx="5773868" cy="6120680"/>
          </a:xfrm>
        </p:spPr>
        <p:txBody>
          <a:bodyPr>
            <a:noAutofit/>
          </a:bodyPr>
          <a:lstStyle/>
          <a:p>
            <a:pPr algn="just"/>
            <a:r>
              <a:rPr lang="vi-VN" sz="1800" b="1" dirty="0">
                <a:latin typeface="Calibri" panose="020F0502020204030204" pitchFamily="34" charset="0"/>
              </a:rPr>
              <a:t>Націон́альний п́арк «Вуд-Бу́ффало»</a:t>
            </a:r>
            <a:r>
              <a:rPr lang="vi-VN" sz="1800" dirty="0">
                <a:latin typeface="Calibri" panose="020F0502020204030204" pitchFamily="34" charset="0"/>
              </a:rPr>
              <a:t> у перекладі: Націоналий парк «Лісові бізони») — найбільший національний парк </a:t>
            </a:r>
            <a:r>
              <a:rPr lang="vi-VN" sz="1800" dirty="0" smtClean="0">
                <a:latin typeface="Calibri" panose="020F0502020204030204" pitchFamily="34" charset="0"/>
              </a:rPr>
              <a:t>Канади</a:t>
            </a:r>
            <a:r>
              <a:rPr lang="ru-RU" sz="1800" dirty="0" smtClean="0">
                <a:latin typeface="Calibri" panose="020F0502020204030204" pitchFamily="34" charset="0"/>
              </a:rPr>
              <a:t>.</a:t>
            </a:r>
            <a:r>
              <a:rPr lang="vi-VN" sz="1800" dirty="0" smtClean="0">
                <a:latin typeface="Calibri" panose="020F0502020204030204" pitchFamily="34" charset="0"/>
              </a:rPr>
              <a:t> Парк </a:t>
            </a:r>
            <a:r>
              <a:rPr lang="vi-VN" sz="1800" dirty="0">
                <a:latin typeface="Calibri" panose="020F0502020204030204" pitchFamily="34" charset="0"/>
              </a:rPr>
              <a:t>розташований на північ від нафтоносних пісків Атабаски, між Невільничою річкою на сході та горами </a:t>
            </a:r>
            <a:r>
              <a:rPr lang="vi-VN" sz="1800" dirty="0" smtClean="0">
                <a:latin typeface="Calibri" panose="020F0502020204030204" pitchFamily="34" charset="0"/>
              </a:rPr>
              <a:t>Карібу </a:t>
            </a:r>
            <a:r>
              <a:rPr lang="vi-VN" sz="1800" dirty="0">
                <a:latin typeface="Calibri" panose="020F0502020204030204" pitchFamily="34" charset="0"/>
              </a:rPr>
              <a:t>на </a:t>
            </a:r>
            <a:r>
              <a:rPr lang="vi-VN" sz="1800" dirty="0" smtClean="0">
                <a:latin typeface="Calibri" panose="020F0502020204030204" pitchFamily="34" charset="0"/>
              </a:rPr>
              <a:t>заході</a:t>
            </a:r>
            <a:r>
              <a:rPr lang="ru-RU" sz="1800" dirty="0" smtClean="0">
                <a:latin typeface="Calibri" panose="020F0502020204030204" pitchFamily="34" charset="0"/>
              </a:rPr>
              <a:t>. </a:t>
            </a:r>
            <a:r>
              <a:rPr lang="vi-VN" sz="1800" dirty="0" smtClean="0">
                <a:latin typeface="Calibri" panose="020F0502020204030204" pitchFamily="34" charset="0"/>
              </a:rPr>
              <a:t>Велика </a:t>
            </a:r>
            <a:r>
              <a:rPr lang="vi-VN" sz="1800" dirty="0">
                <a:latin typeface="Calibri" panose="020F0502020204030204" pitchFamily="34" charset="0"/>
              </a:rPr>
              <a:t>частина </a:t>
            </a:r>
            <a:r>
              <a:rPr lang="vi-VN" sz="1800" dirty="0" smtClean="0">
                <a:latin typeface="Calibri" panose="020F0502020204030204" pitchFamily="34" charset="0"/>
              </a:rPr>
              <a:t>парку</a:t>
            </a:r>
            <a:r>
              <a:rPr lang="ru-RU" sz="1800" dirty="0" smtClean="0">
                <a:latin typeface="Calibri" panose="020F0502020204030204" pitchFamily="34" charset="0"/>
              </a:rPr>
              <a:t> – </a:t>
            </a:r>
            <a:r>
              <a:rPr lang="ru-RU" sz="1800" dirty="0" err="1" smtClean="0">
                <a:latin typeface="Calibri" panose="020F0502020204030204" pitchFamily="34" charset="0"/>
              </a:rPr>
              <a:t>це</a:t>
            </a:r>
            <a:r>
              <a:rPr lang="ru-RU" sz="1800" dirty="0" smtClean="0">
                <a:latin typeface="Calibri" panose="020F0502020204030204" pitchFamily="34" charset="0"/>
              </a:rPr>
              <a:t> </a:t>
            </a:r>
            <a:r>
              <a:rPr lang="vi-VN" sz="1800" dirty="0" smtClean="0">
                <a:latin typeface="Calibri" panose="020F0502020204030204" pitchFamily="34" charset="0"/>
              </a:rPr>
              <a:t> дельта</a:t>
            </a:r>
            <a:r>
              <a:rPr lang="vi-VN" sz="1800" dirty="0">
                <a:latin typeface="Calibri" panose="020F0502020204030204" pitchFamily="34" charset="0"/>
              </a:rPr>
              <a:t> річок Піс, </a:t>
            </a:r>
            <a:r>
              <a:rPr lang="vi-VN" sz="1800" dirty="0" smtClean="0">
                <a:latin typeface="Calibri" panose="020F0502020204030204" pitchFamily="34" charset="0"/>
              </a:rPr>
              <a:t>Атабаската</a:t>
            </a:r>
            <a:r>
              <a:rPr lang="vi-VN" sz="1800" dirty="0">
                <a:latin typeface="Calibri" panose="020F0502020204030204" pitchFamily="34" charset="0"/>
              </a:rPr>
              <a:t> Слейв</a:t>
            </a:r>
            <a:r>
              <a:rPr lang="vi-VN" sz="1800" dirty="0" smtClean="0">
                <a:latin typeface="Calibri" panose="020F0502020204030204" pitchFamily="34" charset="0"/>
              </a:rPr>
              <a:t>.</a:t>
            </a:r>
            <a:r>
              <a:rPr lang="ru-RU" sz="1800" dirty="0" smtClean="0">
                <a:latin typeface="Calibri" panose="020F0502020204030204" pitchFamily="34" charset="0"/>
              </a:rPr>
              <a:t> </a:t>
            </a:r>
            <a:r>
              <a:rPr lang="vi-VN" sz="1800" dirty="0" smtClean="0">
                <a:latin typeface="Calibri" panose="020F0502020204030204" pitchFamily="34" charset="0"/>
              </a:rPr>
              <a:t>Головна </a:t>
            </a:r>
            <a:r>
              <a:rPr lang="vi-VN" sz="1800" dirty="0">
                <a:latin typeface="Calibri" panose="020F0502020204030204" pitchFamily="34" charset="0"/>
              </a:rPr>
              <a:t>природоохоронна пам'ятка парку — стадо атабаських </a:t>
            </a:r>
            <a:r>
              <a:rPr lang="vi-VN" sz="1800" dirty="0" smtClean="0">
                <a:latin typeface="Calibri" panose="020F0502020204030204" pitchFamily="34" charset="0"/>
              </a:rPr>
              <a:t>бізонів. </a:t>
            </a:r>
            <a:r>
              <a:rPr lang="vi-VN" sz="1800" dirty="0">
                <a:latin typeface="Calibri" panose="020F0502020204030204" pitchFamily="34" charset="0"/>
              </a:rPr>
              <a:t>У 2007 році чисельність атабаських бізонів становила 5 000 особин. Також в цьому районі гніздяться американські </a:t>
            </a:r>
            <a:r>
              <a:rPr lang="vi-VN" sz="1800" dirty="0" smtClean="0">
                <a:latin typeface="Calibri" panose="020F0502020204030204" pitchFamily="34" charset="0"/>
              </a:rPr>
              <a:t>журавлі</a:t>
            </a:r>
            <a:r>
              <a:rPr lang="ru-RU" sz="1800" dirty="0" smtClean="0">
                <a:latin typeface="Calibri" panose="020F0502020204030204" pitchFamily="34" charset="0"/>
              </a:rPr>
              <a:t> </a:t>
            </a:r>
            <a:r>
              <a:rPr lang="vi-VN" sz="1800" dirty="0" smtClean="0">
                <a:latin typeface="Calibri" panose="020F0502020204030204" pitchFamily="34" charset="0"/>
              </a:rPr>
              <a:t>Тваринний </a:t>
            </a:r>
            <a:r>
              <a:rPr lang="vi-VN" sz="1800" dirty="0">
                <a:latin typeface="Calibri" panose="020F0502020204030204" pitchFamily="34" charset="0"/>
              </a:rPr>
              <a:t>світ парку включає лосів, вовків, американських чорних ведмедів, бобрів, американських бабаків, американських зайців та рисей</a:t>
            </a:r>
            <a:r>
              <a:rPr lang="vi-VN" sz="1800" dirty="0" smtClean="0">
                <a:latin typeface="Calibri" panose="020F0502020204030204" pitchFamily="34" charset="0"/>
              </a:rPr>
              <a:t>.</a:t>
            </a:r>
            <a:endParaRPr lang="ru-RU" sz="1800" dirty="0" smtClean="0">
              <a:latin typeface="Calibri" panose="020F0502020204030204" pitchFamily="34" charset="0"/>
            </a:endParaRPr>
          </a:p>
          <a:p>
            <a:pPr algn="just"/>
            <a:r>
              <a:rPr lang="uk-UA" sz="1800" dirty="0" smtClean="0">
                <a:latin typeface="Calibri" panose="020F0502020204030204" pitchFamily="34" charset="0"/>
              </a:rPr>
              <a:t>Загальна площа п</a:t>
            </a:r>
            <a:r>
              <a:rPr lang="ru-RU" sz="1800" dirty="0" err="1" smtClean="0">
                <a:latin typeface="Calibri" panose="020F0502020204030204" pitchFamily="34" charset="0"/>
              </a:rPr>
              <a:t>риблизно</a:t>
            </a:r>
            <a:r>
              <a:rPr lang="ru-RU" sz="1800" dirty="0" smtClean="0">
                <a:latin typeface="Calibri" panose="020F0502020204030204" pitchFamily="34" charset="0"/>
              </a:rPr>
              <a:t> </a:t>
            </a:r>
            <a:r>
              <a:rPr lang="ru-RU" sz="1800" dirty="0">
                <a:latin typeface="Calibri" panose="020F0502020204030204" pitchFamily="34" charset="0"/>
              </a:rPr>
              <a:t>4,5 </a:t>
            </a:r>
            <a:r>
              <a:rPr lang="ru-RU" sz="1800" dirty="0" smtClean="0">
                <a:latin typeface="Calibri" panose="020F0502020204030204" pitchFamily="34" charset="0"/>
              </a:rPr>
              <a:t>млн. га.</a:t>
            </a:r>
            <a:br>
              <a:rPr lang="ru-RU" sz="1800" dirty="0" smtClean="0">
                <a:latin typeface="Calibri" panose="020F0502020204030204" pitchFamily="34" charset="0"/>
              </a:rPr>
            </a:br>
            <a:r>
              <a:rPr lang="ru-RU" sz="1800" dirty="0">
                <a:latin typeface="Calibri" panose="020F0502020204030204" pitchFamily="34" charset="0"/>
              </a:rPr>
              <a:t>Вуд-</a:t>
            </a:r>
            <a:r>
              <a:rPr lang="ru-RU" sz="1800" dirty="0" err="1">
                <a:latin typeface="Calibri" panose="020F0502020204030204" pitchFamily="34" charset="0"/>
              </a:rPr>
              <a:t>Баффало</a:t>
            </a:r>
            <a:r>
              <a:rPr lang="ru-RU" sz="1800" dirty="0">
                <a:latin typeface="Calibri" panose="020F0502020204030204" pitchFamily="34" charset="0"/>
              </a:rPr>
              <a:t> </a:t>
            </a:r>
            <a:r>
              <a:rPr lang="ru-RU" sz="1800" dirty="0" err="1" smtClean="0">
                <a:latin typeface="Calibri" panose="020F0502020204030204" pitchFamily="34" charset="0"/>
              </a:rPr>
              <a:t>розташувався</a:t>
            </a:r>
            <a:r>
              <a:rPr lang="ru-RU" sz="1800" dirty="0" smtClean="0">
                <a:latin typeface="Calibri" panose="020F0502020204030204" pitchFamily="34" charset="0"/>
              </a:rPr>
              <a:t> </a:t>
            </a:r>
            <a:r>
              <a:rPr lang="ru-RU" sz="1800" dirty="0" err="1" smtClean="0">
                <a:latin typeface="Calibri" panose="020F0502020204030204" pitchFamily="34" charset="0"/>
              </a:rPr>
              <a:t>між</a:t>
            </a:r>
            <a:r>
              <a:rPr lang="ru-RU" sz="1800" dirty="0" smtClean="0">
                <a:latin typeface="Calibri" panose="020F0502020204030204" pitchFamily="34" charset="0"/>
              </a:rPr>
              <a:t> </a:t>
            </a:r>
            <a:r>
              <a:rPr lang="ru-RU" sz="1800" dirty="0">
                <a:latin typeface="Calibri" panose="020F0502020204030204" pitchFamily="34" charset="0"/>
              </a:rPr>
              <a:t>озерами </a:t>
            </a:r>
            <a:r>
              <a:rPr lang="ru-RU" sz="1800" dirty="0" err="1">
                <a:latin typeface="Calibri" panose="020F0502020204030204" pitchFamily="34" charset="0"/>
              </a:rPr>
              <a:t>Атабаска</a:t>
            </a:r>
            <a:r>
              <a:rPr lang="ru-RU" sz="1800" dirty="0">
                <a:latin typeface="Calibri" panose="020F0502020204030204" pitchFamily="34" charset="0"/>
              </a:rPr>
              <a:t> </a:t>
            </a:r>
            <a:r>
              <a:rPr lang="ru-RU" sz="1800" dirty="0" smtClean="0">
                <a:latin typeface="Calibri" panose="020F0502020204030204" pitchFamily="34" charset="0"/>
              </a:rPr>
              <a:t>й</a:t>
            </a:r>
            <a:r>
              <a:rPr lang="ru-RU" sz="1800" dirty="0">
                <a:latin typeface="Calibri" panose="020F0502020204030204" pitchFamily="34" charset="0"/>
              </a:rPr>
              <a:t> </a:t>
            </a:r>
            <a:r>
              <a:rPr lang="ru-RU" sz="1800" dirty="0" err="1" smtClean="0">
                <a:latin typeface="Calibri" panose="020F0502020204030204" pitchFamily="34" charset="0"/>
              </a:rPr>
              <a:t>Велике</a:t>
            </a:r>
            <a:r>
              <a:rPr lang="ru-RU" sz="1800" dirty="0" smtClean="0">
                <a:latin typeface="Calibri" panose="020F0502020204030204" pitchFamily="34" charset="0"/>
              </a:rPr>
              <a:t> </a:t>
            </a:r>
            <a:r>
              <a:rPr lang="ru-RU" sz="1800" dirty="0" err="1" smtClean="0">
                <a:latin typeface="Calibri" panose="020F0502020204030204" pitchFamily="34" charset="0"/>
              </a:rPr>
              <a:t>Невільниче</a:t>
            </a:r>
            <a:r>
              <a:rPr lang="ru-RU" sz="1800" dirty="0" smtClean="0">
                <a:latin typeface="Calibri" panose="020F0502020204030204" pitchFamily="34" charset="0"/>
              </a:rPr>
              <a:t>. </a:t>
            </a:r>
            <a:r>
              <a:rPr lang="ru-RU" sz="1800" dirty="0" err="1" smtClean="0">
                <a:latin typeface="Calibri" panose="020F0502020204030204" pitchFamily="34" charset="0"/>
              </a:rPr>
              <a:t>Територію</a:t>
            </a:r>
            <a:r>
              <a:rPr lang="ru-RU" sz="1800" dirty="0" smtClean="0">
                <a:latin typeface="Calibri" panose="020F0502020204030204" pitchFamily="34" charset="0"/>
              </a:rPr>
              <a:t> парку </a:t>
            </a:r>
            <a:r>
              <a:rPr lang="ru-RU" sz="1800" dirty="0" err="1" smtClean="0">
                <a:latin typeface="Calibri" panose="020F0502020204030204" pitchFamily="34" charset="0"/>
              </a:rPr>
              <a:t>займають</a:t>
            </a:r>
            <a:r>
              <a:rPr lang="ru-RU" sz="1800" dirty="0" smtClean="0">
                <a:latin typeface="Calibri" panose="020F0502020204030204" pitchFamily="34" charset="0"/>
              </a:rPr>
              <a:t> </a:t>
            </a:r>
            <a:r>
              <a:rPr lang="ru-RU" sz="1800" dirty="0" err="1" smtClean="0">
                <a:latin typeface="Calibri" panose="020F0502020204030204" pitchFamily="34" charset="0"/>
              </a:rPr>
              <a:t>хвойні</a:t>
            </a:r>
            <a:r>
              <a:rPr lang="ru-RU" sz="1800" dirty="0" smtClean="0">
                <a:latin typeface="Calibri" panose="020F0502020204030204" pitchFamily="34" charset="0"/>
              </a:rPr>
              <a:t> </a:t>
            </a:r>
            <a:r>
              <a:rPr lang="ru-RU" sz="1800" dirty="0">
                <a:latin typeface="Calibri" panose="020F0502020204030204" pitchFamily="34" charset="0"/>
              </a:rPr>
              <a:t>й </a:t>
            </a:r>
            <a:r>
              <a:rPr lang="ru-RU" sz="1800" dirty="0" err="1" smtClean="0">
                <a:latin typeface="Calibri" panose="020F0502020204030204" pitchFamily="34" charset="0"/>
              </a:rPr>
              <a:t>мішані</a:t>
            </a:r>
            <a:r>
              <a:rPr lang="ru-RU" sz="1800" dirty="0" smtClean="0">
                <a:latin typeface="Calibri" panose="020F0502020204030204" pitchFamily="34" charset="0"/>
              </a:rPr>
              <a:t> </a:t>
            </a:r>
            <a:r>
              <a:rPr lang="ru-RU" sz="1800" dirty="0" err="1" smtClean="0">
                <a:latin typeface="Calibri" panose="020F0502020204030204" pitchFamily="34" charset="0"/>
              </a:rPr>
              <a:t>ліси</a:t>
            </a:r>
            <a:r>
              <a:rPr lang="ru-RU" sz="1800" dirty="0" smtClean="0">
                <a:latin typeface="Calibri" panose="020F0502020204030204" pitchFamily="34" charset="0"/>
              </a:rPr>
              <a:t>, </a:t>
            </a:r>
            <a:r>
              <a:rPr lang="ru-RU" sz="1800" dirty="0" err="1" smtClean="0">
                <a:latin typeface="Calibri" panose="020F0502020204030204" pitchFamily="34" charset="0"/>
              </a:rPr>
              <a:t>відкриті</a:t>
            </a:r>
            <a:r>
              <a:rPr lang="ru-RU" sz="1800" dirty="0" smtClean="0">
                <a:latin typeface="Calibri" panose="020F0502020204030204" pitchFamily="34" charset="0"/>
              </a:rPr>
              <a:t> </a:t>
            </a:r>
            <a:r>
              <a:rPr lang="ru-RU" sz="1800" dirty="0" err="1" smtClean="0">
                <a:latin typeface="Calibri" panose="020F0502020204030204" pitchFamily="34" charset="0"/>
              </a:rPr>
              <a:t>рівнини</a:t>
            </a:r>
            <a:r>
              <a:rPr lang="ru-RU" sz="1800" dirty="0" smtClean="0">
                <a:latin typeface="Calibri" panose="020F0502020204030204" pitchFamily="34" charset="0"/>
              </a:rPr>
              <a:t>, луки, </a:t>
            </a:r>
            <a:r>
              <a:rPr lang="ru-RU" sz="1800" dirty="0" err="1" smtClean="0">
                <a:latin typeface="Calibri" panose="020F0502020204030204" pitchFamily="34" charset="0"/>
              </a:rPr>
              <a:t>іноді</a:t>
            </a:r>
            <a:r>
              <a:rPr lang="ru-RU" sz="1800" dirty="0" smtClean="0">
                <a:latin typeface="Calibri" panose="020F0502020204030204" pitchFamily="34" charset="0"/>
              </a:rPr>
              <a:t> </a:t>
            </a:r>
            <a:r>
              <a:rPr lang="ru-RU" sz="1800" dirty="0" err="1" smtClean="0">
                <a:latin typeface="Calibri" panose="020F0502020204030204" pitchFamily="34" charset="0"/>
              </a:rPr>
              <a:t>заболочені</a:t>
            </a:r>
            <a:r>
              <a:rPr lang="ru-RU" sz="1800" dirty="0" smtClean="0">
                <a:latin typeface="Calibri" panose="020F0502020204030204" pitchFamily="34" charset="0"/>
              </a:rPr>
              <a:t> </a:t>
            </a:r>
            <a:r>
              <a:rPr lang="ru-RU" sz="1800" dirty="0" err="1" smtClean="0">
                <a:latin typeface="Calibri" panose="020F0502020204030204" pitchFamily="34" charset="0"/>
              </a:rPr>
              <a:t>рівнинм</a:t>
            </a:r>
            <a:r>
              <a:rPr lang="ru-RU" sz="1800" dirty="0" smtClean="0">
                <a:latin typeface="Calibri" panose="020F0502020204030204" pitchFamily="34" charset="0"/>
              </a:rPr>
              <a:t> й</a:t>
            </a:r>
            <a:r>
              <a:rPr lang="ru-RU" sz="1800" dirty="0">
                <a:latin typeface="Calibri" panose="020F0502020204030204" pitchFamily="34" charset="0"/>
              </a:rPr>
              <a:t> </a:t>
            </a:r>
            <a:r>
              <a:rPr lang="ru-RU" sz="1800" dirty="0" err="1" smtClean="0">
                <a:latin typeface="Calibri" panose="020F0502020204030204" pitchFamily="34" charset="0"/>
              </a:rPr>
              <a:t>тундрове</a:t>
            </a:r>
            <a:r>
              <a:rPr lang="ru-RU" sz="1800" dirty="0" smtClean="0">
                <a:latin typeface="Calibri" panose="020F0502020204030204" pitchFamily="34" charset="0"/>
              </a:rPr>
              <a:t> </a:t>
            </a:r>
            <a:r>
              <a:rPr lang="ru-RU" sz="1800" dirty="0" err="1" smtClean="0">
                <a:latin typeface="Calibri" panose="020F0502020204030204" pitchFamily="34" charset="0"/>
              </a:rPr>
              <a:t>рідколісся</a:t>
            </a:r>
            <a:r>
              <a:rPr lang="ru-RU" sz="1800" dirty="0" smtClean="0">
                <a:latin typeface="Calibri" panose="020F0502020204030204" pitchFamily="34" charset="0"/>
              </a:rPr>
              <a:t>, </a:t>
            </a:r>
            <a:r>
              <a:rPr lang="ru-RU" sz="1800" dirty="0">
                <a:latin typeface="Calibri" panose="020F0502020204030204" pitchFamily="34" charset="0"/>
              </a:rPr>
              <a:t>а </a:t>
            </a:r>
            <a:r>
              <a:rPr lang="ru-RU" sz="1800" dirty="0" err="1" smtClean="0">
                <a:latin typeface="Calibri" panose="020F0502020204030204" pitchFamily="34" charset="0"/>
              </a:rPr>
              <a:t>також</a:t>
            </a:r>
            <a:r>
              <a:rPr lang="ru-RU" sz="1800" dirty="0" smtClean="0">
                <a:latin typeface="Calibri" panose="020F0502020204030204" pitchFamily="34" charset="0"/>
              </a:rPr>
              <a:t>, </a:t>
            </a:r>
            <a:r>
              <a:rPr lang="ru-RU" sz="1800" dirty="0" err="1" smtClean="0">
                <a:latin typeface="Calibri" panose="020F0502020204030204" pitchFamily="34" charset="0"/>
              </a:rPr>
              <a:t>багаточисленні</a:t>
            </a:r>
            <a:r>
              <a:rPr lang="ru-RU" sz="1800" dirty="0" smtClean="0">
                <a:latin typeface="Calibri" panose="020F0502020204030204" pitchFamily="34" charset="0"/>
              </a:rPr>
              <a:t> </a:t>
            </a:r>
            <a:r>
              <a:rPr lang="ru-RU" sz="1800" dirty="0">
                <a:latin typeface="Calibri" panose="020F0502020204030204" pitchFamily="34" charset="0"/>
              </a:rPr>
              <a:t>озера </a:t>
            </a:r>
            <a:r>
              <a:rPr lang="ru-RU" sz="1800" dirty="0" smtClean="0">
                <a:latin typeface="Calibri" panose="020F0502020204030204" pitchFamily="34" charset="0"/>
              </a:rPr>
              <a:t>й</a:t>
            </a:r>
            <a:r>
              <a:rPr lang="ru-RU" sz="1800" dirty="0">
                <a:latin typeface="Calibri" panose="020F0502020204030204" pitchFamily="34" charset="0"/>
              </a:rPr>
              <a:t> </a:t>
            </a:r>
            <a:r>
              <a:rPr lang="ru-RU" sz="1800" dirty="0" err="1" smtClean="0">
                <a:latin typeface="Calibri" panose="020F0502020204030204" pitchFamily="34" charset="0"/>
              </a:rPr>
              <a:t>річки</a:t>
            </a:r>
            <a:r>
              <a:rPr lang="ru-RU" sz="1800" dirty="0">
                <a:latin typeface="Calibri" panose="020F0502020204030204" pitchFamily="34" charset="0"/>
              </a:rPr>
              <a:t>. В </a:t>
            </a:r>
            <a:r>
              <a:rPr lang="ru-RU" sz="1800" dirty="0" err="1" smtClean="0">
                <a:latin typeface="Calibri" panose="020F0502020204030204" pitchFamily="34" charset="0"/>
              </a:rPr>
              <a:t>зоні</a:t>
            </a:r>
            <a:r>
              <a:rPr lang="ru-RU" sz="1800" dirty="0" smtClean="0">
                <a:latin typeface="Calibri" panose="020F0502020204030204" pitchFamily="34" charset="0"/>
              </a:rPr>
              <a:t> парку </a:t>
            </a:r>
            <a:r>
              <a:rPr lang="ru-RU" sz="1800" dirty="0" err="1" smtClean="0">
                <a:latin typeface="Calibri" panose="020F0502020204030204" pitchFamily="34" charset="0"/>
              </a:rPr>
              <a:t>знаходиться</a:t>
            </a:r>
            <a:r>
              <a:rPr lang="ru-RU" sz="1800" dirty="0" smtClean="0">
                <a:latin typeface="Calibri" panose="020F0502020204030204" pitchFamily="34" charset="0"/>
              </a:rPr>
              <a:t> й</a:t>
            </a:r>
            <a:r>
              <a:rPr lang="ru-RU" sz="1800" dirty="0">
                <a:latin typeface="Calibri" panose="020F0502020204030204" pitchFamily="34" charset="0"/>
              </a:rPr>
              <a:t> </a:t>
            </a:r>
            <a:r>
              <a:rPr lang="ru-RU" sz="1800" dirty="0" smtClean="0">
                <a:latin typeface="Calibri" panose="020F0502020204030204" pitchFamily="34" charset="0"/>
              </a:rPr>
              <a:t>одна з </a:t>
            </a:r>
            <a:r>
              <a:rPr lang="ru-RU" sz="1800" dirty="0" err="1" smtClean="0">
                <a:latin typeface="Calibri" panose="020F0502020204030204" pitchFamily="34" charset="0"/>
              </a:rPr>
              <a:t>найбільших</a:t>
            </a:r>
            <a:r>
              <a:rPr lang="ru-RU" sz="1800" dirty="0" smtClean="0">
                <a:latin typeface="Calibri" panose="020F0502020204030204" pitchFamily="34" charset="0"/>
              </a:rPr>
              <a:t> </a:t>
            </a:r>
            <a:r>
              <a:rPr lang="ru-RU" sz="1800" dirty="0">
                <a:latin typeface="Calibri" panose="020F0502020204030204" pitchFamily="34" charset="0"/>
              </a:rPr>
              <a:t>в </a:t>
            </a:r>
            <a:r>
              <a:rPr lang="ru-RU" sz="1800" dirty="0" err="1" smtClean="0">
                <a:latin typeface="Calibri" panose="020F0502020204030204" pitchFamily="34" charset="0"/>
              </a:rPr>
              <a:t>світі</a:t>
            </a:r>
            <a:r>
              <a:rPr lang="ru-RU" sz="1800" dirty="0" smtClean="0">
                <a:latin typeface="Calibri" panose="020F0502020204030204" pitchFamily="34" charset="0"/>
              </a:rPr>
              <a:t> </a:t>
            </a:r>
            <a:r>
              <a:rPr lang="ru-RU" sz="1800" dirty="0" err="1" smtClean="0">
                <a:latin typeface="Calibri" panose="020F0502020204030204" pitchFamily="34" charset="0"/>
              </a:rPr>
              <a:t>внутрішніх</a:t>
            </a:r>
            <a:r>
              <a:rPr lang="ru-RU" sz="1800" dirty="0" smtClean="0">
                <a:latin typeface="Calibri" panose="020F0502020204030204" pitchFamily="34" charset="0"/>
              </a:rPr>
              <a:t> </a:t>
            </a:r>
            <a:r>
              <a:rPr lang="ru-RU" sz="1800" dirty="0">
                <a:latin typeface="Calibri" panose="020F0502020204030204" pitchFamily="34" charset="0"/>
              </a:rPr>
              <a:t>дельт, </a:t>
            </a:r>
            <a:r>
              <a:rPr lang="ru-RU" sz="1800" dirty="0" err="1" smtClean="0">
                <a:latin typeface="Calibri" panose="020F0502020204030204" pitchFamily="34" charset="0"/>
              </a:rPr>
              <a:t>створених</a:t>
            </a:r>
            <a:r>
              <a:rPr lang="ru-RU" sz="1800" dirty="0" smtClean="0">
                <a:latin typeface="Calibri" panose="020F0502020204030204" pitchFamily="34" charset="0"/>
              </a:rPr>
              <a:t> </a:t>
            </a:r>
            <a:r>
              <a:rPr lang="ru-RU" sz="1800" dirty="0" err="1" smtClean="0">
                <a:latin typeface="Calibri" panose="020F0502020204030204" pitchFamily="34" charset="0"/>
              </a:rPr>
              <a:t>річками</a:t>
            </a:r>
            <a:r>
              <a:rPr lang="ru-RU" sz="1800" dirty="0" smtClean="0">
                <a:latin typeface="Calibri" panose="020F0502020204030204" pitchFamily="34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</a:rPr>
              <a:t>Пис</a:t>
            </a:r>
            <a:r>
              <a:rPr lang="ru-RU" sz="1800" dirty="0">
                <a:latin typeface="Calibri" panose="020F0502020204030204" pitchFamily="34" charset="0"/>
              </a:rPr>
              <a:t>-Ривер и </a:t>
            </a:r>
            <a:r>
              <a:rPr lang="ru-RU" sz="1800" dirty="0" err="1" smtClean="0">
                <a:latin typeface="Calibri" panose="020F0502020204030204" pitchFamily="34" charset="0"/>
              </a:rPr>
              <a:t>Атабаска</a:t>
            </a:r>
            <a:r>
              <a:rPr lang="ru-RU" sz="1800" dirty="0" smtClean="0">
                <a:latin typeface="Calibri" panose="020F0502020204030204" pitchFamily="34" charset="0"/>
              </a:rPr>
              <a:t>, </a:t>
            </a:r>
            <a:r>
              <a:rPr lang="ru-RU" sz="1800" dirty="0" err="1" smtClean="0">
                <a:latin typeface="Calibri" panose="020F0502020204030204" pitchFamily="34" charset="0"/>
              </a:rPr>
              <a:t>що</a:t>
            </a:r>
            <a:r>
              <a:rPr lang="ru-RU" sz="1800" dirty="0" smtClean="0">
                <a:latin typeface="Calibri" panose="020F0502020204030204" pitchFamily="34" charset="0"/>
              </a:rPr>
              <a:t> </a:t>
            </a:r>
            <a:r>
              <a:rPr lang="ru-RU" sz="1800" dirty="0" err="1" smtClean="0">
                <a:latin typeface="Calibri" panose="020F0502020204030204" pitchFamily="34" charset="0"/>
              </a:rPr>
              <a:t>впадають</a:t>
            </a:r>
            <a:r>
              <a:rPr lang="ru-RU" sz="1800" dirty="0" smtClean="0">
                <a:latin typeface="Calibri" panose="020F0502020204030204" pitchFamily="34" charset="0"/>
              </a:rPr>
              <a:t> до</a:t>
            </a:r>
            <a:r>
              <a:rPr lang="ru-RU" sz="1800" dirty="0">
                <a:latin typeface="Calibri" panose="020F0502020204030204" pitchFamily="34" charset="0"/>
              </a:rPr>
              <a:t> </a:t>
            </a:r>
            <a:r>
              <a:rPr lang="ru-RU" sz="1800" dirty="0" smtClean="0">
                <a:latin typeface="Calibri" panose="020F0502020204030204" pitchFamily="34" charset="0"/>
              </a:rPr>
              <a:t>озера </a:t>
            </a:r>
            <a:r>
              <a:rPr lang="ru-RU" sz="1800" dirty="0" err="1">
                <a:latin typeface="Calibri" panose="020F0502020204030204" pitchFamily="34" charset="0"/>
              </a:rPr>
              <a:t>Атабаска</a:t>
            </a:r>
            <a:r>
              <a:rPr lang="ru-RU" sz="1800" dirty="0"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3868" y="188640"/>
            <a:ext cx="3184940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3585" y="2636912"/>
            <a:ext cx="3184940" cy="1979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3868" y="4797152"/>
            <a:ext cx="3184941" cy="1887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3076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5266928" cy="432048"/>
          </a:xfrm>
        </p:spPr>
        <p:txBody>
          <a:bodyPr>
            <a:noAutofit/>
          </a:bodyPr>
          <a:lstStyle/>
          <a:p>
            <a:pPr algn="ctr"/>
            <a:r>
              <a:rPr lang="uk-UA" dirty="0" smtClean="0">
                <a:solidFill>
                  <a:srgbClr val="FF0000"/>
                </a:solidFill>
              </a:rPr>
              <a:t>Парки Канадських Скелястих гір (Канада)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40" y="361218"/>
            <a:ext cx="5853633" cy="6380149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sz="1900" b="1" dirty="0"/>
              <a:t>Парки </a:t>
            </a:r>
            <a:r>
              <a:rPr lang="ru-RU" sz="1900" b="1" dirty="0" err="1"/>
              <a:t>Канадських</a:t>
            </a:r>
            <a:r>
              <a:rPr lang="ru-RU" sz="1900" b="1" dirty="0"/>
              <a:t> </a:t>
            </a:r>
            <a:r>
              <a:rPr lang="ru-RU" sz="1900" b="1" dirty="0" err="1"/>
              <a:t>Скелястих</a:t>
            </a:r>
            <a:r>
              <a:rPr lang="ru-RU" sz="1900" b="1" dirty="0"/>
              <a:t> </a:t>
            </a:r>
            <a:r>
              <a:rPr lang="ru-RU" sz="1900" b="1" dirty="0" err="1" smtClean="0"/>
              <a:t>гір</a:t>
            </a:r>
            <a:r>
              <a:rPr lang="en-US" sz="1900" dirty="0"/>
              <a:t> — </a:t>
            </a:r>
            <a:r>
              <a:rPr lang="ru-RU" sz="1900" dirty="0" err="1"/>
              <a:t>державні</a:t>
            </a:r>
            <a:r>
              <a:rPr lang="ru-RU" sz="1900" dirty="0"/>
              <a:t> </a:t>
            </a:r>
            <a:r>
              <a:rPr lang="ru-RU" sz="1900" dirty="0" err="1"/>
              <a:t>національні</a:t>
            </a:r>
            <a:r>
              <a:rPr lang="ru-RU" sz="1900" dirty="0"/>
              <a:t> й </a:t>
            </a:r>
            <a:r>
              <a:rPr lang="ru-RU" sz="1900" dirty="0" err="1"/>
              <a:t>провінційні</a:t>
            </a:r>
            <a:r>
              <a:rPr lang="ru-RU" sz="1900" dirty="0"/>
              <a:t> парки-</a:t>
            </a:r>
            <a:r>
              <a:rPr lang="ru-RU" sz="1900" dirty="0" err="1"/>
              <a:t>заповідники</a:t>
            </a:r>
            <a:r>
              <a:rPr lang="ru-RU" sz="1900" dirty="0"/>
              <a:t>, </a:t>
            </a:r>
            <a:r>
              <a:rPr lang="ru-RU" sz="1900" dirty="0" err="1"/>
              <a:t>розташовані</a:t>
            </a:r>
            <a:r>
              <a:rPr lang="ru-RU" sz="1900" dirty="0"/>
              <a:t> в </a:t>
            </a:r>
            <a:r>
              <a:rPr lang="ru-RU" sz="1900" dirty="0" err="1"/>
              <a:t>Канадських</a:t>
            </a:r>
            <a:r>
              <a:rPr lang="ru-RU" sz="1900" dirty="0"/>
              <a:t> </a:t>
            </a:r>
            <a:r>
              <a:rPr lang="ru-RU" sz="1900" dirty="0" err="1"/>
              <a:t>Скелястих</a:t>
            </a:r>
            <a:r>
              <a:rPr lang="ru-RU" sz="1900" dirty="0"/>
              <a:t> </a:t>
            </a:r>
            <a:r>
              <a:rPr lang="ru-RU" sz="1900" dirty="0" smtClean="0"/>
              <a:t>горах. До </a:t>
            </a:r>
            <a:r>
              <a:rPr lang="ru-RU" sz="1900" dirty="0" err="1"/>
              <a:t>їх</a:t>
            </a:r>
            <a:r>
              <a:rPr lang="ru-RU" sz="1900" dirty="0"/>
              <a:t> складу </a:t>
            </a:r>
            <a:r>
              <a:rPr lang="ru-RU" sz="1900" dirty="0" err="1"/>
              <a:t>включені</a:t>
            </a:r>
            <a:r>
              <a:rPr lang="ru-RU" sz="1900" dirty="0"/>
              <a:t> </a:t>
            </a:r>
            <a:r>
              <a:rPr lang="ru-RU" sz="1900" dirty="0" err="1"/>
              <a:t>чотири</a:t>
            </a:r>
            <a:r>
              <a:rPr lang="ru-RU" sz="1900" dirty="0"/>
              <a:t> </a:t>
            </a:r>
            <a:r>
              <a:rPr lang="ru-RU" sz="1900" dirty="0" err="1"/>
              <a:t>національні</a:t>
            </a:r>
            <a:r>
              <a:rPr lang="ru-RU" sz="1900" dirty="0"/>
              <a:t> парки </a:t>
            </a:r>
            <a:r>
              <a:rPr lang="ru-RU" sz="1900" dirty="0" err="1"/>
              <a:t>Канади</a:t>
            </a:r>
            <a:r>
              <a:rPr lang="ru-RU" sz="1900" dirty="0"/>
              <a:t>:</a:t>
            </a:r>
          </a:p>
          <a:p>
            <a:pPr algn="just"/>
            <a:r>
              <a:rPr lang="ru-RU" sz="1900" b="1" dirty="0" err="1" smtClean="0"/>
              <a:t>Національний</a:t>
            </a:r>
            <a:r>
              <a:rPr lang="ru-RU" sz="1900" b="1" dirty="0" smtClean="0"/>
              <a:t> </a:t>
            </a:r>
            <a:r>
              <a:rPr lang="ru-RU" sz="1900" b="1" dirty="0"/>
              <a:t>парк «</a:t>
            </a:r>
            <a:r>
              <a:rPr lang="ru-RU" sz="1900" b="1" dirty="0" err="1"/>
              <a:t>Банф</a:t>
            </a:r>
            <a:r>
              <a:rPr lang="ru-RU" sz="1900" b="1" dirty="0" smtClean="0"/>
              <a:t>»</a:t>
            </a:r>
            <a:r>
              <a:rPr lang="en-US" sz="1900" dirty="0"/>
              <a:t> — </a:t>
            </a:r>
            <a:r>
              <a:rPr lang="ru-RU" sz="1900" dirty="0" err="1"/>
              <a:t>найперший</a:t>
            </a:r>
            <a:r>
              <a:rPr lang="ru-RU" sz="1900" dirty="0"/>
              <a:t> </a:t>
            </a:r>
            <a:r>
              <a:rPr lang="ru-RU" sz="1900" dirty="0" err="1"/>
              <a:t>національний</a:t>
            </a:r>
            <a:r>
              <a:rPr lang="ru-RU" sz="1900" dirty="0"/>
              <a:t> парк </a:t>
            </a:r>
            <a:r>
              <a:rPr lang="ru-RU" sz="1900" dirty="0" err="1" smtClean="0"/>
              <a:t>Канади</a:t>
            </a:r>
            <a:r>
              <a:rPr lang="ru-RU" sz="1900" dirty="0" smtClean="0"/>
              <a:t>, </a:t>
            </a:r>
            <a:r>
              <a:rPr lang="ru-RU" sz="1900" dirty="0" err="1"/>
              <a:t>заснований</a:t>
            </a:r>
            <a:r>
              <a:rPr lang="ru-RU" sz="1900" dirty="0"/>
              <a:t> у 1885 </a:t>
            </a:r>
            <a:r>
              <a:rPr lang="ru-RU" sz="1900" dirty="0" err="1"/>
              <a:t>році</a:t>
            </a:r>
            <a:r>
              <a:rPr lang="ru-RU" sz="1900" dirty="0"/>
              <a:t> в </a:t>
            </a:r>
            <a:r>
              <a:rPr lang="ru-RU" sz="1900" dirty="0" err="1"/>
              <a:t>Канадських</a:t>
            </a:r>
            <a:r>
              <a:rPr lang="ru-RU" sz="1900" dirty="0"/>
              <a:t> </a:t>
            </a:r>
            <a:r>
              <a:rPr lang="ru-RU" sz="1900" dirty="0" err="1"/>
              <a:t>скелястих</a:t>
            </a:r>
            <a:r>
              <a:rPr lang="ru-RU" sz="1900" dirty="0"/>
              <a:t> горах. Парк </a:t>
            </a:r>
            <a:r>
              <a:rPr lang="ru-RU" sz="1900" dirty="0" err="1"/>
              <a:t>розташований</a:t>
            </a:r>
            <a:r>
              <a:rPr lang="ru-RU" sz="1900" dirty="0"/>
              <a:t> на 120 км на </a:t>
            </a:r>
            <a:r>
              <a:rPr lang="ru-RU" sz="1900" dirty="0" err="1"/>
              <a:t>захід</a:t>
            </a:r>
            <a:r>
              <a:rPr lang="ru-RU" sz="1900" dirty="0"/>
              <a:t> </a:t>
            </a:r>
            <a:r>
              <a:rPr lang="ru-RU" sz="1900" dirty="0" err="1"/>
              <a:t>від</a:t>
            </a:r>
            <a:r>
              <a:rPr lang="ru-RU" sz="1900" dirty="0"/>
              <a:t> </a:t>
            </a:r>
            <a:r>
              <a:rPr lang="ru-RU" sz="1900" dirty="0" err="1"/>
              <a:t>міста</a:t>
            </a:r>
            <a:r>
              <a:rPr lang="ru-RU" sz="1900" dirty="0"/>
              <a:t> </a:t>
            </a:r>
            <a:r>
              <a:rPr lang="ru-RU" sz="1900" dirty="0" err="1"/>
              <a:t>Калгарі</a:t>
            </a:r>
            <a:r>
              <a:rPr lang="ru-RU" sz="1900" dirty="0"/>
              <a:t> в </a:t>
            </a:r>
            <a:r>
              <a:rPr lang="ru-RU" sz="1900" dirty="0" err="1"/>
              <a:t>провінції</a:t>
            </a:r>
            <a:r>
              <a:rPr lang="ru-RU" sz="1900" dirty="0"/>
              <a:t> Альберта </a:t>
            </a:r>
            <a:r>
              <a:rPr lang="ru-RU" sz="1900" dirty="0" err="1"/>
              <a:t>із</a:t>
            </a:r>
            <a:r>
              <a:rPr lang="ru-RU" sz="1900" dirty="0"/>
              <a:t> </a:t>
            </a:r>
            <a:r>
              <a:rPr lang="ru-RU" sz="1900" dirty="0" err="1"/>
              <a:t>площею</a:t>
            </a:r>
            <a:r>
              <a:rPr lang="ru-RU" sz="1900" dirty="0"/>
              <a:t> 6 641 кв. </a:t>
            </a:r>
            <a:r>
              <a:rPr lang="ru-RU" sz="1900" dirty="0" smtClean="0"/>
              <a:t>км: </a:t>
            </a:r>
            <a:r>
              <a:rPr lang="ru-RU" sz="1900" dirty="0" err="1"/>
              <a:t>покриває</a:t>
            </a:r>
            <a:r>
              <a:rPr lang="ru-RU" sz="1900" dirty="0"/>
              <a:t> практично всю </a:t>
            </a:r>
            <a:r>
              <a:rPr lang="ru-RU" sz="1900" dirty="0" err="1"/>
              <a:t>гористу</a:t>
            </a:r>
            <a:r>
              <a:rPr lang="ru-RU" sz="1900" dirty="0"/>
              <a:t> </a:t>
            </a:r>
            <a:r>
              <a:rPr lang="ru-RU" sz="1900" dirty="0" err="1"/>
              <a:t>місцевість</a:t>
            </a:r>
            <a:r>
              <a:rPr lang="ru-RU" sz="1900" dirty="0"/>
              <a:t>, </a:t>
            </a:r>
            <a:r>
              <a:rPr lang="ru-RU" sz="1900" dirty="0" err="1"/>
              <a:t>із</a:t>
            </a:r>
            <a:r>
              <a:rPr lang="ru-RU" sz="1900" dirty="0"/>
              <a:t> </a:t>
            </a:r>
            <a:r>
              <a:rPr lang="ru-RU" sz="1900" dirty="0" err="1"/>
              <a:t>численними</a:t>
            </a:r>
            <a:r>
              <a:rPr lang="ru-RU" sz="1900" dirty="0"/>
              <a:t> </a:t>
            </a:r>
            <a:r>
              <a:rPr lang="ru-RU" sz="1900" dirty="0" err="1"/>
              <a:t>її</a:t>
            </a:r>
            <a:r>
              <a:rPr lang="ru-RU" sz="1900" dirty="0"/>
              <a:t> </a:t>
            </a:r>
            <a:r>
              <a:rPr lang="ru-RU" sz="1900" dirty="0" err="1"/>
              <a:t>гірськими</a:t>
            </a:r>
            <a:r>
              <a:rPr lang="ru-RU" sz="1900" dirty="0"/>
              <a:t> й </a:t>
            </a:r>
            <a:r>
              <a:rPr lang="ru-RU" sz="1900" dirty="0" err="1"/>
              <a:t>наземними</a:t>
            </a:r>
            <a:r>
              <a:rPr lang="ru-RU" sz="1900" dirty="0"/>
              <a:t> </a:t>
            </a:r>
            <a:r>
              <a:rPr lang="ru-RU" sz="1900" dirty="0" err="1"/>
              <a:t>льодовиками</a:t>
            </a:r>
            <a:r>
              <a:rPr lang="ru-RU" sz="1900" dirty="0"/>
              <a:t>, густим </a:t>
            </a:r>
            <a:r>
              <a:rPr lang="ru-RU" sz="1900" dirty="0" err="1" smtClean="0"/>
              <a:t>хвойним</a:t>
            </a:r>
            <a:r>
              <a:rPr lang="ru-RU" sz="1900" dirty="0"/>
              <a:t> </a:t>
            </a:r>
            <a:r>
              <a:rPr lang="ru-RU" sz="1900" dirty="0" err="1" smtClean="0"/>
              <a:t>лісом</a:t>
            </a:r>
            <a:r>
              <a:rPr lang="ru-RU" sz="1900" dirty="0" smtClean="0"/>
              <a:t> </a:t>
            </a:r>
            <a:r>
              <a:rPr lang="ru-RU" sz="1900" dirty="0"/>
              <a:t>і </a:t>
            </a:r>
            <a:r>
              <a:rPr lang="ru-RU" sz="1900" dirty="0" err="1"/>
              <a:t>альпійськими</a:t>
            </a:r>
            <a:r>
              <a:rPr lang="ru-RU" sz="1900" dirty="0"/>
              <a:t> ландшафтами. </a:t>
            </a:r>
            <a:endParaRPr lang="ru-RU" sz="1900" dirty="0" smtClean="0"/>
          </a:p>
          <a:p>
            <a:pPr algn="just"/>
            <a:r>
              <a:rPr lang="ru-RU" sz="1900" b="1" dirty="0" err="1" smtClean="0"/>
              <a:t>Національний</a:t>
            </a:r>
            <a:r>
              <a:rPr lang="ru-RU" sz="1900" b="1" dirty="0" smtClean="0"/>
              <a:t> </a:t>
            </a:r>
            <a:r>
              <a:rPr lang="ru-RU" sz="1900" b="1" dirty="0"/>
              <a:t>парк «</a:t>
            </a:r>
            <a:r>
              <a:rPr lang="ru-RU" sz="1900" b="1" dirty="0" err="1"/>
              <a:t>Джаспер</a:t>
            </a:r>
            <a:r>
              <a:rPr lang="ru-RU" sz="1900" b="1" dirty="0" smtClean="0"/>
              <a:t>»</a:t>
            </a:r>
            <a:r>
              <a:rPr lang="en-US" sz="1900" dirty="0" smtClean="0"/>
              <a:t> </a:t>
            </a:r>
            <a:r>
              <a:rPr lang="en-US" sz="1900" dirty="0"/>
              <a:t>— </a:t>
            </a:r>
            <a:r>
              <a:rPr lang="ru-RU" sz="1900" dirty="0" err="1"/>
              <a:t>національний</a:t>
            </a:r>
            <a:r>
              <a:rPr lang="ru-RU" sz="1900" dirty="0"/>
              <a:t> парк </a:t>
            </a:r>
            <a:r>
              <a:rPr lang="ru-RU" sz="1900" dirty="0" err="1"/>
              <a:t>Канади</a:t>
            </a:r>
            <a:r>
              <a:rPr lang="ru-RU" sz="1900" dirty="0"/>
              <a:t>, </a:t>
            </a:r>
            <a:r>
              <a:rPr lang="ru-RU" sz="1900" dirty="0" err="1"/>
              <a:t>заснований</a:t>
            </a:r>
            <a:r>
              <a:rPr lang="ru-RU" sz="1900" dirty="0"/>
              <a:t> в 1907 </a:t>
            </a:r>
            <a:r>
              <a:rPr lang="ru-RU" sz="1900" dirty="0" err="1"/>
              <a:t>році</a:t>
            </a:r>
            <a:r>
              <a:rPr lang="ru-RU" sz="1900" dirty="0"/>
              <a:t>, у </a:t>
            </a:r>
            <a:r>
              <a:rPr lang="ru-RU" sz="1900" dirty="0" err="1"/>
              <a:t>провінції</a:t>
            </a:r>
            <a:r>
              <a:rPr lang="ru-RU" sz="1900" dirty="0"/>
              <a:t> </a:t>
            </a:r>
            <a:r>
              <a:rPr lang="ru-RU" sz="1900" dirty="0" err="1"/>
              <a:t>Альберті</a:t>
            </a:r>
            <a:r>
              <a:rPr lang="ru-RU" sz="1900" dirty="0"/>
              <a:t>. Парк </a:t>
            </a:r>
            <a:r>
              <a:rPr lang="ru-RU" sz="1900" dirty="0" err="1"/>
              <a:t>розташований</a:t>
            </a:r>
            <a:r>
              <a:rPr lang="ru-RU" sz="1900" dirty="0"/>
              <a:t> на </a:t>
            </a:r>
            <a:r>
              <a:rPr lang="ru-RU" sz="1900" dirty="0" err="1"/>
              <a:t>захід</a:t>
            </a:r>
            <a:r>
              <a:rPr lang="ru-RU" sz="1900" dirty="0"/>
              <a:t> </a:t>
            </a:r>
            <a:r>
              <a:rPr lang="ru-RU" sz="1900" dirty="0" err="1"/>
              <a:t>від</a:t>
            </a:r>
            <a:r>
              <a:rPr lang="ru-RU" sz="1900" dirty="0"/>
              <a:t> </a:t>
            </a:r>
            <a:r>
              <a:rPr lang="ru-RU" sz="1900" dirty="0" err="1"/>
              <a:t>міста</a:t>
            </a:r>
            <a:r>
              <a:rPr lang="ru-RU" sz="1900" dirty="0"/>
              <a:t> </a:t>
            </a:r>
            <a:r>
              <a:rPr lang="ru-RU" sz="1900" dirty="0" err="1"/>
              <a:t>Едмонтон</a:t>
            </a:r>
            <a:r>
              <a:rPr lang="ru-RU" sz="1900" dirty="0"/>
              <a:t>, </a:t>
            </a:r>
            <a:r>
              <a:rPr lang="ru-RU" sz="1900" dirty="0" err="1"/>
              <a:t>займає</a:t>
            </a:r>
            <a:r>
              <a:rPr lang="ru-RU" sz="1900" dirty="0"/>
              <a:t> </a:t>
            </a:r>
            <a:r>
              <a:rPr lang="ru-RU" sz="1900" dirty="0" err="1"/>
              <a:t>площу</a:t>
            </a:r>
            <a:r>
              <a:rPr lang="ru-RU" sz="1900" dirty="0"/>
              <a:t> 10 878 </a:t>
            </a:r>
            <a:r>
              <a:rPr lang="ru-RU" sz="1900" dirty="0" smtClean="0"/>
              <a:t>км</a:t>
            </a:r>
            <a:r>
              <a:rPr lang="ru-RU" sz="1900" baseline="30000" dirty="0" smtClean="0"/>
              <a:t>2</a:t>
            </a:r>
            <a:r>
              <a:rPr lang="ru-RU" sz="1900" dirty="0" smtClean="0"/>
              <a:t>. </a:t>
            </a:r>
            <a:r>
              <a:rPr lang="ru-RU" sz="1900" dirty="0" err="1" smtClean="0"/>
              <a:t>Водяться</a:t>
            </a:r>
            <a:r>
              <a:rPr lang="ru-RU" sz="1900" dirty="0"/>
              <a:t> </a:t>
            </a:r>
            <a:r>
              <a:rPr lang="ru-RU" sz="1900" dirty="0" err="1" smtClean="0"/>
              <a:t>вапіті</a:t>
            </a:r>
            <a:r>
              <a:rPr lang="en-US" sz="1900" dirty="0" smtClean="0"/>
              <a:t>,</a:t>
            </a:r>
            <a:r>
              <a:rPr lang="uk-UA" sz="1900" dirty="0"/>
              <a:t> </a:t>
            </a:r>
            <a:r>
              <a:rPr lang="ru-RU" sz="1900" dirty="0" err="1" smtClean="0"/>
              <a:t>північні</a:t>
            </a:r>
            <a:r>
              <a:rPr lang="ru-RU" sz="1900" dirty="0" smtClean="0"/>
              <a:t> </a:t>
            </a:r>
            <a:r>
              <a:rPr lang="ru-RU" sz="1900" dirty="0" err="1"/>
              <a:t>олені</a:t>
            </a:r>
            <a:r>
              <a:rPr lang="ru-RU" sz="1900" dirty="0"/>
              <a:t>, </a:t>
            </a:r>
            <a:r>
              <a:rPr lang="ru-RU" sz="1900" dirty="0" err="1"/>
              <a:t>лосі</a:t>
            </a:r>
            <a:r>
              <a:rPr lang="ru-RU" sz="1900" dirty="0"/>
              <a:t>, </a:t>
            </a:r>
            <a:r>
              <a:rPr lang="ru-RU" sz="1900" dirty="0" err="1"/>
              <a:t>чорнохвостий</a:t>
            </a:r>
            <a:r>
              <a:rPr lang="ru-RU" sz="1900" dirty="0"/>
              <a:t> та </a:t>
            </a:r>
            <a:r>
              <a:rPr lang="ru-RU" sz="1900" dirty="0" err="1"/>
              <a:t>білохвостий</a:t>
            </a:r>
            <a:r>
              <a:rPr lang="ru-RU" sz="1900" dirty="0"/>
              <a:t> </a:t>
            </a:r>
            <a:r>
              <a:rPr lang="ru-RU" sz="1900" dirty="0" err="1" smtClean="0"/>
              <a:t>олені</a:t>
            </a:r>
            <a:r>
              <a:rPr lang="en-US" sz="1900" dirty="0" smtClean="0"/>
              <a:t>,</a:t>
            </a:r>
            <a:r>
              <a:rPr lang="en-US" sz="1900" dirty="0"/>
              <a:t> </a:t>
            </a:r>
            <a:r>
              <a:rPr lang="ru-RU" sz="1900" dirty="0" err="1"/>
              <a:t>снігові</a:t>
            </a:r>
            <a:r>
              <a:rPr lang="ru-RU" sz="1900" dirty="0"/>
              <a:t> </a:t>
            </a:r>
            <a:r>
              <a:rPr lang="ru-RU" sz="1900" dirty="0" err="1" smtClean="0"/>
              <a:t>кози</a:t>
            </a:r>
            <a:r>
              <a:rPr lang="en-US" sz="1900" dirty="0" smtClean="0"/>
              <a:t>,</a:t>
            </a:r>
            <a:r>
              <a:rPr lang="en-US" sz="1900" dirty="0"/>
              <a:t> </a:t>
            </a:r>
            <a:r>
              <a:rPr lang="ru-RU" sz="1900" dirty="0" err="1"/>
              <a:t>товстороги</a:t>
            </a:r>
            <a:r>
              <a:rPr lang="ru-RU" sz="1900" dirty="0"/>
              <a:t>, </a:t>
            </a:r>
            <a:r>
              <a:rPr lang="ru-RU" sz="1900" dirty="0" err="1" smtClean="0"/>
              <a:t>грізлі</a:t>
            </a:r>
            <a:r>
              <a:rPr lang="en-US" sz="1900" dirty="0" smtClean="0"/>
              <a:t>,</a:t>
            </a:r>
            <a:r>
              <a:rPr lang="en-US" sz="1900" dirty="0"/>
              <a:t> </a:t>
            </a:r>
            <a:r>
              <a:rPr lang="ru-RU" sz="1900" dirty="0" err="1"/>
              <a:t>американські</a:t>
            </a:r>
            <a:r>
              <a:rPr lang="ru-RU" sz="1900" dirty="0"/>
              <a:t> </a:t>
            </a:r>
            <a:r>
              <a:rPr lang="ru-RU" sz="1900" dirty="0" err="1"/>
              <a:t>чорні</a:t>
            </a:r>
            <a:r>
              <a:rPr lang="ru-RU" sz="1900" dirty="0"/>
              <a:t> </a:t>
            </a:r>
            <a:r>
              <a:rPr lang="ru-RU" sz="1900" dirty="0" err="1"/>
              <a:t>ведмеді</a:t>
            </a:r>
            <a:r>
              <a:rPr lang="ru-RU" sz="1900" dirty="0"/>
              <a:t>, </a:t>
            </a:r>
            <a:r>
              <a:rPr lang="ru-RU" sz="1900" dirty="0" err="1"/>
              <a:t>бобри</a:t>
            </a:r>
            <a:r>
              <a:rPr lang="ru-RU" sz="1900" dirty="0"/>
              <a:t>, </a:t>
            </a:r>
            <a:r>
              <a:rPr lang="ru-RU" sz="1900" dirty="0" err="1" smtClean="0"/>
              <a:t>пискухи</a:t>
            </a:r>
            <a:r>
              <a:rPr lang="en-US" sz="1900" dirty="0" smtClean="0"/>
              <a:t>,</a:t>
            </a:r>
            <a:r>
              <a:rPr lang="en-US" sz="1900" dirty="0"/>
              <a:t> </a:t>
            </a:r>
            <a:r>
              <a:rPr lang="ru-RU" sz="1900" dirty="0" err="1"/>
              <a:t>сиві</a:t>
            </a:r>
            <a:r>
              <a:rPr lang="ru-RU" sz="1900" dirty="0"/>
              <a:t> </a:t>
            </a:r>
            <a:r>
              <a:rPr lang="ru-RU" sz="1900" dirty="0" err="1" smtClean="0"/>
              <a:t>бабаки</a:t>
            </a:r>
            <a:r>
              <a:rPr lang="en-US" sz="1900" dirty="0" smtClean="0"/>
              <a:t>,</a:t>
            </a:r>
            <a:r>
              <a:rPr lang="en-US" sz="1900" dirty="0"/>
              <a:t> </a:t>
            </a:r>
            <a:r>
              <a:rPr lang="ru-RU" sz="1900" dirty="0"/>
              <a:t>пуми та росомахи.</a:t>
            </a:r>
          </a:p>
          <a:p>
            <a:pPr algn="just"/>
            <a:r>
              <a:rPr lang="ru-RU" sz="1900" b="1" dirty="0" err="1" smtClean="0"/>
              <a:t>Національний</a:t>
            </a:r>
            <a:r>
              <a:rPr lang="ru-RU" sz="1900" b="1" dirty="0" smtClean="0"/>
              <a:t> </a:t>
            </a:r>
            <a:r>
              <a:rPr lang="ru-RU" sz="1900" b="1" dirty="0"/>
              <a:t>парк «</a:t>
            </a:r>
            <a:r>
              <a:rPr lang="ru-RU" sz="1900" b="1" dirty="0" err="1"/>
              <a:t>Йохо</a:t>
            </a:r>
            <a:r>
              <a:rPr lang="ru-RU" sz="1900" b="1" dirty="0" smtClean="0"/>
              <a:t>»</a:t>
            </a:r>
            <a:r>
              <a:rPr lang="en-US" sz="1900" dirty="0" smtClean="0"/>
              <a:t>—</a:t>
            </a:r>
            <a:r>
              <a:rPr lang="en-US" sz="1900" dirty="0"/>
              <a:t> </a:t>
            </a:r>
            <a:r>
              <a:rPr lang="ru-RU" sz="1900" dirty="0" err="1"/>
              <a:t>національний</a:t>
            </a:r>
            <a:r>
              <a:rPr lang="ru-RU" sz="1900" dirty="0"/>
              <a:t> парк </a:t>
            </a:r>
            <a:r>
              <a:rPr lang="ru-RU" sz="1900" dirty="0" err="1"/>
              <a:t>Канади</a:t>
            </a:r>
            <a:r>
              <a:rPr lang="ru-RU" sz="1900" dirty="0"/>
              <a:t>, </a:t>
            </a:r>
            <a:r>
              <a:rPr lang="ru-RU" sz="1900" dirty="0" err="1"/>
              <a:t>заснований</a:t>
            </a:r>
            <a:r>
              <a:rPr lang="ru-RU" sz="1900" dirty="0"/>
              <a:t> в </a:t>
            </a:r>
            <a:r>
              <a:rPr lang="ru-RU" sz="1900" dirty="0" smtClean="0"/>
              <a:t>1886 </a:t>
            </a:r>
            <a:r>
              <a:rPr lang="ru-RU" sz="1900" dirty="0" err="1" smtClean="0"/>
              <a:t>році</a:t>
            </a:r>
            <a:r>
              <a:rPr lang="ru-RU" sz="1900" dirty="0" smtClean="0"/>
              <a:t> </a:t>
            </a:r>
            <a:r>
              <a:rPr lang="ru-RU" sz="1900" dirty="0"/>
              <a:t>у </a:t>
            </a:r>
            <a:r>
              <a:rPr lang="ru-RU" sz="1900" dirty="0" err="1"/>
              <a:t>Британській</a:t>
            </a:r>
            <a:r>
              <a:rPr lang="ru-RU" sz="1900" dirty="0"/>
              <a:t> </a:t>
            </a:r>
            <a:r>
              <a:rPr lang="ru-RU" sz="1900" dirty="0" err="1"/>
              <a:t>Колумбії</a:t>
            </a:r>
            <a:r>
              <a:rPr lang="ru-RU" sz="1900" dirty="0"/>
              <a:t>. Парк </a:t>
            </a:r>
            <a:r>
              <a:rPr lang="ru-RU" sz="1900" dirty="0" err="1"/>
              <a:t>розташований</a:t>
            </a:r>
            <a:r>
              <a:rPr lang="ru-RU" sz="1900" dirty="0"/>
              <a:t> на </a:t>
            </a:r>
            <a:r>
              <a:rPr lang="ru-RU" sz="1900" dirty="0" err="1"/>
              <a:t>схід</a:t>
            </a:r>
            <a:r>
              <a:rPr lang="ru-RU" sz="1900" dirty="0"/>
              <a:t> </a:t>
            </a:r>
            <a:r>
              <a:rPr lang="ru-RU" sz="1900" dirty="0" err="1"/>
              <a:t>від</a:t>
            </a:r>
            <a:r>
              <a:rPr lang="ru-RU" sz="1900" dirty="0"/>
              <a:t> </a:t>
            </a:r>
            <a:r>
              <a:rPr lang="ru-RU" sz="1900" dirty="0" err="1"/>
              <a:t>містечка</a:t>
            </a:r>
            <a:r>
              <a:rPr lang="ru-RU" sz="1900" dirty="0"/>
              <a:t> </a:t>
            </a:r>
            <a:r>
              <a:rPr lang="ru-RU" sz="1900" dirty="0" err="1"/>
              <a:t>Ґолден</a:t>
            </a:r>
            <a:r>
              <a:rPr lang="ru-RU" sz="1900" dirty="0"/>
              <a:t>; </a:t>
            </a:r>
            <a:r>
              <a:rPr lang="ru-RU" sz="1900" dirty="0" err="1"/>
              <a:t>площа</a:t>
            </a:r>
            <a:r>
              <a:rPr lang="ru-RU" sz="1900" dirty="0"/>
              <a:t> — 1 313 кв. км. На </a:t>
            </a:r>
            <a:r>
              <a:rPr lang="ru-RU" sz="1900" dirty="0" err="1"/>
              <a:t>мові</a:t>
            </a:r>
            <a:r>
              <a:rPr lang="ru-RU" sz="1900" dirty="0"/>
              <a:t> </a:t>
            </a:r>
            <a:r>
              <a:rPr lang="ru-RU" sz="1900" dirty="0" err="1"/>
              <a:t>індіанського</a:t>
            </a:r>
            <a:r>
              <a:rPr lang="ru-RU" sz="1900" dirty="0"/>
              <a:t> </a:t>
            </a:r>
            <a:r>
              <a:rPr lang="ru-RU" sz="1900" dirty="0" err="1"/>
              <a:t>племені</a:t>
            </a:r>
            <a:r>
              <a:rPr lang="ru-RU" sz="1900" dirty="0"/>
              <a:t> </a:t>
            </a:r>
            <a:r>
              <a:rPr lang="ru-RU" sz="1900" dirty="0" err="1" smtClean="0"/>
              <a:t>крі</a:t>
            </a:r>
            <a:r>
              <a:rPr lang="ru-RU" sz="1900" dirty="0" smtClean="0"/>
              <a:t> «</a:t>
            </a:r>
            <a:r>
              <a:rPr lang="ru-RU" sz="1900" dirty="0" err="1"/>
              <a:t>йохо</a:t>
            </a:r>
            <a:r>
              <a:rPr lang="ru-RU" sz="1900" dirty="0"/>
              <a:t>» </a:t>
            </a:r>
            <a:r>
              <a:rPr lang="ru-RU" sz="1900" dirty="0" err="1"/>
              <a:t>означає</a:t>
            </a:r>
            <a:r>
              <a:rPr lang="ru-RU" sz="1900" dirty="0"/>
              <a:t> «</a:t>
            </a:r>
            <a:r>
              <a:rPr lang="ru-RU" sz="1900" dirty="0" err="1"/>
              <a:t>вражає</a:t>
            </a:r>
            <a:r>
              <a:rPr lang="ru-RU" sz="1900" dirty="0"/>
              <a:t>».</a:t>
            </a:r>
          </a:p>
          <a:p>
            <a:pPr algn="just"/>
            <a:endParaRPr lang="ru-RU" dirty="0"/>
          </a:p>
          <a:p>
            <a:pPr algn="just"/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88640"/>
            <a:ext cx="3043039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505075"/>
            <a:ext cx="3043039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8974" y="4581128"/>
            <a:ext cx="3052210" cy="2031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4358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3" y="116632"/>
            <a:ext cx="5577101" cy="720080"/>
          </a:xfrm>
        </p:spPr>
        <p:txBody>
          <a:bodyPr>
            <a:normAutofit/>
          </a:bodyPr>
          <a:lstStyle/>
          <a:p>
            <a:pPr algn="ctr"/>
            <a:r>
              <a:rPr lang="uk-UA" dirty="0" smtClean="0">
                <a:solidFill>
                  <a:srgbClr val="FF0000"/>
                </a:solidFill>
              </a:rPr>
              <a:t>Охоронюваний природний район Пітон</a:t>
            </a:r>
            <a:br>
              <a:rPr lang="uk-UA" dirty="0" smtClean="0">
                <a:solidFill>
                  <a:srgbClr val="FF0000"/>
                </a:solidFill>
              </a:rPr>
            </a:br>
            <a:r>
              <a:rPr lang="uk-UA" dirty="0" smtClean="0">
                <a:solidFill>
                  <a:srgbClr val="FF0000"/>
                </a:solidFill>
              </a:rPr>
              <a:t> (Сент-Люсія)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-1" y="764704"/>
            <a:ext cx="5684605" cy="5904656"/>
          </a:xfrm>
        </p:spPr>
        <p:txBody>
          <a:bodyPr>
            <a:normAutofit lnSpcReduction="10000"/>
          </a:bodyPr>
          <a:lstStyle/>
          <a:p>
            <a:pPr algn="just"/>
            <a:r>
              <a:rPr lang="vi-VN" sz="1800" b="1" dirty="0" smtClean="0">
                <a:latin typeface="Calibri" panose="020F0502020204030204" pitchFamily="34" charset="0"/>
              </a:rPr>
              <a:t>Сент-Лю́сія</a:t>
            </a:r>
            <a:r>
              <a:rPr lang="vi-VN" sz="1800" dirty="0">
                <a:latin typeface="Calibri" panose="020F0502020204030204" pitchFamily="34" charset="0"/>
              </a:rPr>
              <a:t> </a:t>
            </a:r>
            <a:r>
              <a:rPr lang="vi-VN" sz="1800" dirty="0" smtClean="0">
                <a:latin typeface="Calibri" panose="020F0502020204030204" pitchFamily="34" charset="0"/>
              </a:rPr>
              <a:t>— </a:t>
            </a:r>
            <a:r>
              <a:rPr lang="vi-VN" sz="1800" dirty="0">
                <a:latin typeface="Calibri" panose="020F0502020204030204" pitchFamily="34" charset="0"/>
              </a:rPr>
              <a:t>острів і країна на сході Карибського моря, один з Навітряних островів; площа 617 км²; столиця — Кастрі; рельєф: гірський острів з родючими долинами; тропічні ліси, вулканічні </a:t>
            </a:r>
            <a:r>
              <a:rPr lang="vi-VN" sz="1800" dirty="0" smtClean="0">
                <a:latin typeface="Calibri" panose="020F0502020204030204" pitchFamily="34" charset="0"/>
              </a:rPr>
              <a:t>піки</a:t>
            </a:r>
            <a:r>
              <a:rPr lang="uk-UA" sz="1800" dirty="0" smtClean="0">
                <a:latin typeface="Calibri" panose="020F0502020204030204" pitchFamily="34" charset="0"/>
              </a:rPr>
              <a:t>.</a:t>
            </a:r>
          </a:p>
          <a:p>
            <a:pPr algn="just"/>
            <a:r>
              <a:rPr lang="ru-RU" sz="1800" dirty="0" smtClean="0">
                <a:latin typeface="Calibri" panose="020F0502020204030204" pitchFamily="34" charset="0"/>
              </a:rPr>
              <a:t>По </a:t>
            </a:r>
            <a:r>
              <a:rPr lang="ru-RU" sz="1800" dirty="0" err="1">
                <a:latin typeface="Calibri" panose="020F0502020204030204" pitchFamily="34" charset="0"/>
              </a:rPr>
              <a:t>всій</a:t>
            </a:r>
            <a:r>
              <a:rPr lang="ru-RU" sz="1800" dirty="0">
                <a:latin typeface="Calibri" panose="020F0502020204030204" pitchFamily="34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</a:rPr>
              <a:t>довжині</a:t>
            </a:r>
            <a:r>
              <a:rPr lang="ru-RU" sz="1800" dirty="0">
                <a:latin typeface="Calibri" panose="020F0502020204030204" pitchFamily="34" charset="0"/>
              </a:rPr>
              <a:t> острова, з </a:t>
            </a:r>
            <a:r>
              <a:rPr lang="ru-RU" sz="1800" dirty="0" err="1">
                <a:latin typeface="Calibri" panose="020F0502020204030204" pitchFamily="34" charset="0"/>
              </a:rPr>
              <a:t>півночі</a:t>
            </a:r>
            <a:r>
              <a:rPr lang="ru-RU" sz="1800" dirty="0">
                <a:latin typeface="Calibri" panose="020F0502020204030204" pitchFamily="34" charset="0"/>
              </a:rPr>
              <a:t> на </a:t>
            </a:r>
            <a:r>
              <a:rPr lang="ru-RU" sz="1800" dirty="0" err="1">
                <a:latin typeface="Calibri" panose="020F0502020204030204" pitchFamily="34" charset="0"/>
              </a:rPr>
              <a:t>південь</a:t>
            </a:r>
            <a:r>
              <a:rPr lang="ru-RU" sz="1800" dirty="0">
                <a:latin typeface="Calibri" panose="020F0502020204030204" pitchFamily="34" charset="0"/>
              </a:rPr>
              <a:t>, </a:t>
            </a:r>
            <a:r>
              <a:rPr lang="ru-RU" sz="1800" dirty="0" err="1">
                <a:latin typeface="Calibri" panose="020F0502020204030204" pitchFamily="34" charset="0"/>
              </a:rPr>
              <a:t>тягнеться</a:t>
            </a:r>
            <a:r>
              <a:rPr lang="ru-RU" sz="1800" dirty="0">
                <a:latin typeface="Calibri" panose="020F0502020204030204" pitchFamily="34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</a:rPr>
              <a:t>центральний</a:t>
            </a:r>
            <a:r>
              <a:rPr lang="ru-RU" sz="1800" dirty="0">
                <a:latin typeface="Calibri" panose="020F0502020204030204" pitchFamily="34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</a:rPr>
              <a:t>гірський</a:t>
            </a:r>
            <a:r>
              <a:rPr lang="ru-RU" sz="1800" dirty="0">
                <a:latin typeface="Calibri" panose="020F0502020204030204" pitchFamily="34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</a:rPr>
              <a:t>ланцюг</a:t>
            </a:r>
            <a:r>
              <a:rPr lang="ru-RU" sz="1800" dirty="0">
                <a:latin typeface="Calibri" panose="020F0502020204030204" pitchFamily="34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</a:rPr>
              <a:t>Барр</a:t>
            </a:r>
            <a:r>
              <a:rPr lang="ru-RU" sz="1800" dirty="0">
                <a:latin typeface="Calibri" panose="020F0502020204030204" pitchFamily="34" charset="0"/>
              </a:rPr>
              <a:t>-де-</a:t>
            </a:r>
            <a:r>
              <a:rPr lang="ru-RU" sz="1800" dirty="0" err="1">
                <a:latin typeface="Calibri" panose="020F0502020204030204" pitchFamily="34" charset="0"/>
              </a:rPr>
              <a:t>л'Іль</a:t>
            </a:r>
            <a:r>
              <a:rPr lang="ru-RU" sz="1800" dirty="0">
                <a:latin typeface="Calibri" panose="020F0502020204030204" pitchFamily="34" charset="0"/>
              </a:rPr>
              <a:t>-</a:t>
            </a:r>
            <a:r>
              <a:rPr lang="ru-RU" sz="1800" dirty="0" err="1">
                <a:latin typeface="Calibri" panose="020F0502020204030204" pitchFamily="34" charset="0"/>
              </a:rPr>
              <a:t>Рідж</a:t>
            </a:r>
            <a:r>
              <a:rPr lang="ru-RU" sz="1800" dirty="0">
                <a:latin typeface="Calibri" panose="020F0502020204030204" pitchFamily="34" charset="0"/>
              </a:rPr>
              <a:t> з </a:t>
            </a:r>
            <a:r>
              <a:rPr lang="ru-RU" sz="1800" dirty="0" err="1">
                <a:latin typeface="Calibri" panose="020F0502020204030204" pitchFamily="34" charset="0"/>
              </a:rPr>
              <a:t>висотами</a:t>
            </a:r>
            <a:r>
              <a:rPr lang="ru-RU" sz="1800" dirty="0">
                <a:latin typeface="Calibri" panose="020F0502020204030204" pitchFamily="34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</a:rPr>
              <a:t>від</a:t>
            </a:r>
            <a:r>
              <a:rPr lang="ru-RU" sz="1800" dirty="0">
                <a:latin typeface="Calibri" panose="020F0502020204030204" pitchFamily="34" charset="0"/>
              </a:rPr>
              <a:t> 400 до 900 м, </a:t>
            </a:r>
            <a:r>
              <a:rPr lang="ru-RU" sz="1800" dirty="0" err="1">
                <a:latin typeface="Calibri" panose="020F0502020204030204" pitchFamily="34" charset="0"/>
              </a:rPr>
              <a:t>досягаючи</a:t>
            </a:r>
            <a:r>
              <a:rPr lang="ru-RU" sz="1800" dirty="0">
                <a:latin typeface="Calibri" panose="020F0502020204030204" pitchFamily="34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</a:rPr>
              <a:t>найбільшої</a:t>
            </a:r>
            <a:r>
              <a:rPr lang="ru-RU" sz="1800" dirty="0">
                <a:latin typeface="Calibri" panose="020F0502020204030204" pitchFamily="34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</a:rPr>
              <a:t>висоти</a:t>
            </a:r>
            <a:r>
              <a:rPr lang="ru-RU" sz="1800" dirty="0">
                <a:latin typeface="Calibri" panose="020F0502020204030204" pitchFamily="34" charset="0"/>
              </a:rPr>
              <a:t> на </a:t>
            </a:r>
            <a:r>
              <a:rPr lang="ru-RU" sz="1800" dirty="0" err="1">
                <a:latin typeface="Calibri" panose="020F0502020204030204" pitchFamily="34" charset="0"/>
              </a:rPr>
              <a:t>горі</a:t>
            </a:r>
            <a:r>
              <a:rPr lang="ru-RU" sz="1800" dirty="0">
                <a:latin typeface="Calibri" panose="020F0502020204030204" pitchFamily="34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</a:rPr>
              <a:t>Жімі</a:t>
            </a:r>
            <a:r>
              <a:rPr lang="ru-RU" sz="1800" dirty="0">
                <a:latin typeface="Calibri" panose="020F0502020204030204" pitchFamily="34" charset="0"/>
              </a:rPr>
              <a:t> (950 м) і в </a:t>
            </a:r>
            <a:r>
              <a:rPr lang="ru-RU" sz="1800" dirty="0" err="1">
                <a:latin typeface="Calibri" panose="020F0502020204030204" pitchFamily="34" charset="0"/>
              </a:rPr>
              <a:t>вулканічному</a:t>
            </a:r>
            <a:r>
              <a:rPr lang="ru-RU" sz="1800" dirty="0">
                <a:latin typeface="Calibri" panose="020F0502020204030204" pitchFamily="34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</a:rPr>
              <a:t>масиві</a:t>
            </a:r>
            <a:r>
              <a:rPr lang="ru-RU" sz="1800" dirty="0">
                <a:latin typeface="Calibri" panose="020F0502020204030204" pitchFamily="34" charset="0"/>
              </a:rPr>
              <a:t> </a:t>
            </a:r>
            <a:r>
              <a:rPr lang="ru-RU" sz="1800" dirty="0" err="1" smtClean="0">
                <a:latin typeface="Calibri" panose="020F0502020204030204" pitchFamily="34" charset="0"/>
              </a:rPr>
              <a:t>Пітон</a:t>
            </a:r>
            <a:r>
              <a:rPr lang="ru-RU" sz="1800" dirty="0">
                <a:latin typeface="Calibri" panose="020F0502020204030204" pitchFamily="34" charset="0"/>
              </a:rPr>
              <a:t> (</a:t>
            </a:r>
            <a:r>
              <a:rPr lang="ru-RU" sz="1800" dirty="0" err="1">
                <a:latin typeface="Calibri" panose="020F0502020204030204" pitchFamily="34" charset="0"/>
              </a:rPr>
              <a:t>Грос-Пітон</a:t>
            </a:r>
            <a:r>
              <a:rPr lang="ru-RU" sz="1800" dirty="0">
                <a:latin typeface="Calibri" panose="020F0502020204030204" pitchFamily="34" charset="0"/>
              </a:rPr>
              <a:t> — 797 м, </a:t>
            </a:r>
            <a:r>
              <a:rPr lang="ru-RU" sz="1800" dirty="0" err="1">
                <a:latin typeface="Calibri" panose="020F0502020204030204" pitchFamily="34" charset="0"/>
              </a:rPr>
              <a:t>Пти-Пітон</a:t>
            </a:r>
            <a:r>
              <a:rPr lang="ru-RU" sz="1800" dirty="0">
                <a:latin typeface="Calibri" panose="020F0502020204030204" pitchFamily="34" charset="0"/>
              </a:rPr>
              <a:t> — 750 м, </a:t>
            </a:r>
            <a:r>
              <a:rPr lang="ru-RU" sz="1800" dirty="0" err="1">
                <a:latin typeface="Calibri" panose="020F0502020204030204" pitchFamily="34" charset="0"/>
              </a:rPr>
              <a:t>Морн-Бонін</a:t>
            </a:r>
            <a:r>
              <a:rPr lang="ru-RU" sz="1800" dirty="0">
                <a:latin typeface="Calibri" panose="020F0502020204030204" pitchFamily="34" charset="0"/>
              </a:rPr>
              <a:t> — 640 м) на </a:t>
            </a:r>
            <a:r>
              <a:rPr lang="ru-RU" sz="1800" dirty="0" err="1">
                <a:latin typeface="Calibri" panose="020F0502020204030204" pitchFamily="34" charset="0"/>
              </a:rPr>
              <a:t>південно-заході</a:t>
            </a:r>
            <a:r>
              <a:rPr lang="ru-RU" sz="1800" dirty="0">
                <a:latin typeface="Calibri" panose="020F0502020204030204" pitchFamily="34" charset="0"/>
              </a:rPr>
              <a:t>. </a:t>
            </a:r>
            <a:endParaRPr lang="ru-RU" sz="1800" dirty="0" smtClean="0">
              <a:latin typeface="Calibri" panose="020F0502020204030204" pitchFamily="34" charset="0"/>
            </a:endParaRPr>
          </a:p>
          <a:p>
            <a:pPr algn="just"/>
            <a:r>
              <a:rPr lang="ru-RU" sz="1800" dirty="0" smtClean="0">
                <a:latin typeface="Calibri" panose="020F0502020204030204" pitchFamily="34" charset="0"/>
              </a:rPr>
              <a:t>У </a:t>
            </a:r>
            <a:r>
              <a:rPr lang="ru-RU" sz="1800" dirty="0" err="1">
                <a:latin typeface="Calibri" panose="020F0502020204030204" pitchFamily="34" charset="0"/>
              </a:rPr>
              <a:t>цьому</a:t>
            </a:r>
            <a:r>
              <a:rPr lang="ru-RU" sz="1800" dirty="0">
                <a:latin typeface="Calibri" panose="020F0502020204030204" pitchFamily="34" charset="0"/>
              </a:rPr>
              <a:t> ж </a:t>
            </a:r>
            <a:r>
              <a:rPr lang="ru-RU" sz="1800" dirty="0" err="1">
                <a:latin typeface="Calibri" panose="020F0502020204030204" pitchFamily="34" charset="0"/>
              </a:rPr>
              <a:t>районі</a:t>
            </a:r>
            <a:r>
              <a:rPr lang="ru-RU" sz="1800" dirty="0">
                <a:latin typeface="Calibri" panose="020F0502020204030204" pitchFamily="34" charset="0"/>
              </a:rPr>
              <a:t> в достатку </a:t>
            </a:r>
            <a:r>
              <a:rPr lang="ru-RU" sz="1800" dirty="0" err="1">
                <a:latin typeface="Calibri" panose="020F0502020204030204" pitchFamily="34" charset="0"/>
              </a:rPr>
              <a:t>зустрічаються</a:t>
            </a:r>
            <a:r>
              <a:rPr lang="ru-RU" sz="1800" dirty="0">
                <a:latin typeface="Calibri" panose="020F0502020204030204" pitchFamily="34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</a:rPr>
              <a:t>сліди</a:t>
            </a:r>
            <a:r>
              <a:rPr lang="ru-RU" sz="1800" dirty="0">
                <a:latin typeface="Calibri" panose="020F0502020204030204" pitchFamily="34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</a:rPr>
              <a:t>активної</a:t>
            </a:r>
            <a:r>
              <a:rPr lang="ru-RU" sz="1800" dirty="0">
                <a:latin typeface="Calibri" panose="020F0502020204030204" pitchFamily="34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</a:rPr>
              <a:t>вулканічної</a:t>
            </a:r>
            <a:r>
              <a:rPr lang="ru-RU" sz="1800" dirty="0">
                <a:latin typeface="Calibri" panose="020F0502020204030204" pitchFamily="34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</a:rPr>
              <a:t>діяльності</a:t>
            </a:r>
            <a:r>
              <a:rPr lang="ru-RU" sz="1800" dirty="0">
                <a:latin typeface="Calibri" panose="020F0502020204030204" pitchFamily="34" charset="0"/>
              </a:rPr>
              <a:t> — </a:t>
            </a:r>
            <a:r>
              <a:rPr lang="ru-RU" sz="1800" dirty="0" err="1">
                <a:latin typeface="Calibri" panose="020F0502020204030204" pitchFamily="34" charset="0"/>
              </a:rPr>
              <a:t>гарячі</a:t>
            </a:r>
            <a:r>
              <a:rPr lang="ru-RU" sz="1800" dirty="0">
                <a:latin typeface="Calibri" panose="020F0502020204030204" pitchFamily="34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</a:rPr>
              <a:t>сірчані</a:t>
            </a:r>
            <a:r>
              <a:rPr lang="ru-RU" sz="1800" dirty="0">
                <a:latin typeface="Calibri" panose="020F0502020204030204" pitchFamily="34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</a:rPr>
              <a:t>джерела</a:t>
            </a:r>
            <a:r>
              <a:rPr lang="ru-RU" sz="1800" dirty="0">
                <a:latin typeface="Calibri" panose="020F0502020204030204" pitchFamily="34" charset="0"/>
              </a:rPr>
              <a:t>, </a:t>
            </a:r>
            <a:r>
              <a:rPr lang="ru-RU" sz="1800" dirty="0" err="1">
                <a:latin typeface="Calibri" panose="020F0502020204030204" pitchFamily="34" charset="0"/>
              </a:rPr>
              <a:t>еродовані</a:t>
            </a:r>
            <a:r>
              <a:rPr lang="ru-RU" sz="1800" dirty="0">
                <a:latin typeface="Calibri" panose="020F0502020204030204" pitchFamily="34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</a:rPr>
              <a:t>лавові</a:t>
            </a:r>
            <a:r>
              <a:rPr lang="ru-RU" sz="1800" dirty="0">
                <a:latin typeface="Calibri" panose="020F0502020204030204" pitchFamily="34" charset="0"/>
              </a:rPr>
              <a:t> поля, </a:t>
            </a:r>
            <a:r>
              <a:rPr lang="ru-RU" sz="1800" dirty="0" err="1">
                <a:latin typeface="Calibri" panose="020F0502020204030204" pitchFamily="34" charset="0"/>
              </a:rPr>
              <a:t>виходи</a:t>
            </a:r>
            <a:r>
              <a:rPr lang="ru-RU" sz="1800" dirty="0">
                <a:latin typeface="Calibri" panose="020F0502020204030204" pitchFamily="34" charset="0"/>
              </a:rPr>
              <a:t> газу, </a:t>
            </a:r>
            <a:r>
              <a:rPr lang="ru-RU" sz="1800" dirty="0" err="1">
                <a:latin typeface="Calibri" panose="020F0502020204030204" pitchFamily="34" charset="0"/>
              </a:rPr>
              <a:t>відкладення</a:t>
            </a:r>
            <a:r>
              <a:rPr lang="ru-RU" sz="1800" dirty="0">
                <a:latin typeface="Calibri" panose="020F0502020204030204" pitchFamily="34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</a:rPr>
              <a:t>сірки</a:t>
            </a:r>
            <a:r>
              <a:rPr lang="ru-RU" sz="1800" dirty="0">
                <a:latin typeface="Calibri" panose="020F0502020204030204" pitchFamily="34" charset="0"/>
              </a:rPr>
              <a:t>. </a:t>
            </a:r>
            <a:r>
              <a:rPr lang="ru-RU" sz="1800" dirty="0" err="1">
                <a:latin typeface="Calibri" panose="020F0502020204030204" pitchFamily="34" charset="0"/>
              </a:rPr>
              <a:t>Схили</a:t>
            </a:r>
            <a:r>
              <a:rPr lang="ru-RU" sz="1800" dirty="0">
                <a:latin typeface="Calibri" panose="020F0502020204030204" pitchFamily="34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</a:rPr>
              <a:t>вулканічного</a:t>
            </a:r>
            <a:r>
              <a:rPr lang="ru-RU" sz="1800" dirty="0">
                <a:latin typeface="Calibri" panose="020F0502020204030204" pitchFamily="34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</a:rPr>
              <a:t>масиву</a:t>
            </a:r>
            <a:r>
              <a:rPr lang="ru-RU" sz="1800" dirty="0">
                <a:latin typeface="Calibri" panose="020F0502020204030204" pitchFamily="34" charset="0"/>
              </a:rPr>
              <a:t> </a:t>
            </a:r>
            <a:r>
              <a:rPr lang="ru-RU" sz="1800" dirty="0" err="1" smtClean="0">
                <a:latin typeface="Calibri" panose="020F0502020204030204" pitchFamily="34" charset="0"/>
              </a:rPr>
              <a:t>заросл</a:t>
            </a:r>
            <a:r>
              <a:rPr lang="uk-UA" sz="1800" dirty="0">
                <a:latin typeface="Calibri" panose="020F0502020204030204" pitchFamily="34" charset="0"/>
              </a:rPr>
              <a:t>и</a:t>
            </a:r>
            <a:r>
              <a:rPr lang="ru-RU" sz="1800" dirty="0" smtClean="0">
                <a:latin typeface="Calibri" panose="020F0502020204030204" pitchFamily="34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</a:rPr>
              <a:t>пишними</a:t>
            </a:r>
            <a:r>
              <a:rPr lang="ru-RU" sz="1800" dirty="0">
                <a:latin typeface="Calibri" panose="020F0502020204030204" pitchFamily="34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</a:rPr>
              <a:t>тропічними</a:t>
            </a:r>
            <a:r>
              <a:rPr lang="ru-RU" sz="1800" dirty="0">
                <a:latin typeface="Calibri" panose="020F0502020204030204" pitchFamily="34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</a:rPr>
              <a:t>лісами</a:t>
            </a:r>
            <a:r>
              <a:rPr lang="ru-RU" sz="1800" dirty="0">
                <a:latin typeface="Calibri" panose="020F0502020204030204" pitchFamily="34" charset="0"/>
              </a:rPr>
              <a:t>, а </a:t>
            </a:r>
            <a:r>
              <a:rPr lang="ru-RU" sz="1800" dirty="0" err="1">
                <a:latin typeface="Calibri" panose="020F0502020204030204" pitchFamily="34" charset="0"/>
              </a:rPr>
              <a:t>численні</a:t>
            </a:r>
            <a:r>
              <a:rPr lang="ru-RU" sz="1800" dirty="0">
                <a:latin typeface="Calibri" panose="020F0502020204030204" pitchFamily="34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</a:rPr>
              <a:t>короткі</a:t>
            </a:r>
            <a:r>
              <a:rPr lang="ru-RU" sz="1800" dirty="0">
                <a:latin typeface="Calibri" panose="020F0502020204030204" pitchFamily="34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</a:rPr>
              <a:t>річки</a:t>
            </a:r>
            <a:r>
              <a:rPr lang="ru-RU" sz="1800" dirty="0">
                <a:latin typeface="Calibri" panose="020F0502020204030204" pitchFamily="34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</a:rPr>
              <a:t>формують</a:t>
            </a:r>
            <a:r>
              <a:rPr lang="ru-RU" sz="1800" dirty="0">
                <a:latin typeface="Calibri" panose="020F0502020204030204" pitchFamily="34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</a:rPr>
              <a:t>широкі</a:t>
            </a:r>
            <a:r>
              <a:rPr lang="ru-RU" sz="1800" dirty="0">
                <a:latin typeface="Calibri" panose="020F0502020204030204" pitchFamily="34" charset="0"/>
              </a:rPr>
              <a:t> і </a:t>
            </a:r>
            <a:r>
              <a:rPr lang="ru-RU" sz="1800" dirty="0" err="1">
                <a:latin typeface="Calibri" panose="020F0502020204030204" pitchFamily="34" charset="0"/>
              </a:rPr>
              <a:t>родючі</a:t>
            </a:r>
            <a:r>
              <a:rPr lang="ru-RU" sz="1800" dirty="0">
                <a:latin typeface="Calibri" panose="020F0502020204030204" pitchFamily="34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</a:rPr>
              <a:t>долини</a:t>
            </a:r>
            <a:r>
              <a:rPr lang="ru-RU" sz="1800" dirty="0">
                <a:latin typeface="Calibri" panose="020F0502020204030204" pitchFamily="34" charset="0"/>
              </a:rPr>
              <a:t>.</a:t>
            </a:r>
          </a:p>
          <a:p>
            <a:pPr algn="just"/>
            <a:r>
              <a:rPr lang="ru-RU" sz="1800" dirty="0" err="1" smtClean="0">
                <a:latin typeface="Calibri" panose="020F0502020204030204" pitchFamily="34" charset="0"/>
              </a:rPr>
              <a:t>Узбережжя</a:t>
            </a:r>
            <a:r>
              <a:rPr lang="ru-RU" sz="1800" dirty="0" smtClean="0">
                <a:latin typeface="Calibri" panose="020F0502020204030204" pitchFamily="34" charset="0"/>
              </a:rPr>
              <a:t> </a:t>
            </a:r>
            <a:r>
              <a:rPr lang="ru-RU" sz="1800" dirty="0">
                <a:latin typeface="Calibri" panose="020F0502020204030204" pitchFamily="34" charset="0"/>
              </a:rPr>
              <a:t>острова </a:t>
            </a:r>
            <a:r>
              <a:rPr lang="ru-RU" sz="1800" dirty="0" err="1">
                <a:latin typeface="Calibri" panose="020F0502020204030204" pitchFamily="34" charset="0"/>
              </a:rPr>
              <a:t>утворено</a:t>
            </a:r>
            <a:r>
              <a:rPr lang="ru-RU" sz="1800" dirty="0">
                <a:latin typeface="Calibri" panose="020F0502020204030204" pitchFamily="34" charset="0"/>
              </a:rPr>
              <a:t> неширокою </a:t>
            </a:r>
            <a:r>
              <a:rPr lang="ru-RU" sz="1800" dirty="0" err="1">
                <a:latin typeface="Calibri" panose="020F0502020204030204" pitchFamily="34" charset="0"/>
              </a:rPr>
              <a:t>смугою</a:t>
            </a:r>
            <a:r>
              <a:rPr lang="ru-RU" sz="1800" dirty="0">
                <a:latin typeface="Calibri" panose="020F0502020204030204" pitchFamily="34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</a:rPr>
              <a:t>прибережної</a:t>
            </a:r>
            <a:r>
              <a:rPr lang="ru-RU" sz="1800" dirty="0">
                <a:latin typeface="Calibri" panose="020F0502020204030204" pitchFamily="34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</a:rPr>
              <a:t>низовини</a:t>
            </a:r>
            <a:r>
              <a:rPr lang="ru-RU" sz="1800" dirty="0">
                <a:latin typeface="Calibri" panose="020F0502020204030204" pitchFamily="34" charset="0"/>
              </a:rPr>
              <a:t> і сильно </a:t>
            </a:r>
            <a:r>
              <a:rPr lang="ru-RU" sz="1800" dirty="0" err="1">
                <a:latin typeface="Calibri" panose="020F0502020204030204" pitchFamily="34" charset="0"/>
              </a:rPr>
              <a:t>порізане</a:t>
            </a:r>
            <a:r>
              <a:rPr lang="ru-RU" sz="1800" dirty="0">
                <a:latin typeface="Calibri" panose="020F0502020204030204" pitchFamily="34" charset="0"/>
              </a:rPr>
              <a:t>. </a:t>
            </a:r>
            <a:r>
              <a:rPr lang="ru-RU" sz="1800" dirty="0" err="1">
                <a:latin typeface="Calibri" panose="020F0502020204030204" pitchFamily="34" charset="0"/>
              </a:rPr>
              <a:t>Південно-східні</a:t>
            </a:r>
            <a:r>
              <a:rPr lang="ru-RU" sz="1800" dirty="0">
                <a:latin typeface="Calibri" panose="020F0502020204030204" pitchFamily="34" charset="0"/>
              </a:rPr>
              <a:t> та </a:t>
            </a:r>
            <a:r>
              <a:rPr lang="ru-RU" sz="1800" dirty="0" err="1">
                <a:latin typeface="Calibri" panose="020F0502020204030204" pitchFamily="34" charset="0"/>
              </a:rPr>
              <a:t>північно-західні</a:t>
            </a:r>
            <a:r>
              <a:rPr lang="ru-RU" sz="1800" dirty="0">
                <a:latin typeface="Calibri" panose="020F0502020204030204" pitchFamily="34" charset="0"/>
              </a:rPr>
              <a:t> береги </a:t>
            </a:r>
            <a:r>
              <a:rPr lang="ru-RU" sz="1800" dirty="0" err="1">
                <a:latin typeface="Calibri" panose="020F0502020204030204" pitchFamily="34" charset="0"/>
              </a:rPr>
              <a:t>утворюють</a:t>
            </a:r>
            <a:r>
              <a:rPr lang="ru-RU" sz="1800" dirty="0">
                <a:latin typeface="Calibri" panose="020F0502020204030204" pitchFamily="34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</a:rPr>
              <a:t>якусь</a:t>
            </a:r>
            <a:r>
              <a:rPr lang="ru-RU" sz="1800" dirty="0">
                <a:latin typeface="Calibri" panose="020F0502020204030204" pitchFamily="34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</a:rPr>
              <a:t>подобу</a:t>
            </a:r>
            <a:r>
              <a:rPr lang="ru-RU" sz="1800" dirty="0">
                <a:latin typeface="Calibri" panose="020F0502020204030204" pitchFamily="34" charset="0"/>
              </a:rPr>
              <a:t> шхерного району з </a:t>
            </a:r>
            <a:r>
              <a:rPr lang="ru-RU" sz="1800" dirty="0" err="1">
                <a:latin typeface="Calibri" panose="020F0502020204030204" pitchFamily="34" charset="0"/>
              </a:rPr>
              <a:t>численними</a:t>
            </a:r>
            <a:r>
              <a:rPr lang="ru-RU" sz="1800" dirty="0">
                <a:latin typeface="Calibri" panose="020F0502020204030204" pitchFamily="34" charset="0"/>
              </a:rPr>
              <a:t> затоками і бухтами, </a:t>
            </a:r>
            <a:r>
              <a:rPr lang="ru-RU" sz="1800" dirty="0" err="1">
                <a:latin typeface="Calibri" panose="020F0502020204030204" pitchFamily="34" charset="0"/>
              </a:rPr>
              <a:t>обрамленими</a:t>
            </a:r>
            <a:r>
              <a:rPr lang="ru-RU" sz="1800" dirty="0">
                <a:latin typeface="Calibri" panose="020F0502020204030204" pitchFamily="34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</a:rPr>
              <a:t>безліччю</a:t>
            </a:r>
            <a:r>
              <a:rPr lang="ru-RU" sz="1800" dirty="0">
                <a:latin typeface="Calibri" panose="020F0502020204030204" pitchFamily="34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</a:rPr>
              <a:t>крихітних</a:t>
            </a:r>
            <a:r>
              <a:rPr lang="ru-RU" sz="1800" dirty="0">
                <a:latin typeface="Calibri" panose="020F0502020204030204" pitchFamily="34" charset="0"/>
              </a:rPr>
              <a:t> </a:t>
            </a:r>
            <a:r>
              <a:rPr lang="ru-RU" sz="1800" dirty="0" err="1">
                <a:latin typeface="Calibri" panose="020F0502020204030204" pitchFamily="34" charset="0"/>
              </a:rPr>
              <a:t>рифів</a:t>
            </a:r>
            <a:r>
              <a:rPr lang="ru-RU" sz="1800" dirty="0">
                <a:latin typeface="Calibri" panose="020F0502020204030204" pitchFamily="34" charset="0"/>
              </a:rPr>
              <a:t>.</a:t>
            </a:r>
          </a:p>
          <a:p>
            <a:pPr algn="just"/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60648"/>
            <a:ext cx="3273152" cy="3240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4605" y="3789040"/>
            <a:ext cx="3312675" cy="2851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67503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5122912" cy="432048"/>
          </a:xfrm>
        </p:spPr>
        <p:txBody>
          <a:bodyPr>
            <a:noAutofit/>
          </a:bodyPr>
          <a:lstStyle/>
          <a:p>
            <a:pPr algn="ctr"/>
            <a:r>
              <a:rPr lang="uk-UA" dirty="0" smtClean="0">
                <a:solidFill>
                  <a:srgbClr val="FF0000"/>
                </a:solidFill>
              </a:rPr>
              <a:t>Національний парк </a:t>
            </a:r>
            <a:r>
              <a:rPr lang="uk-UA" dirty="0" err="1" smtClean="0">
                <a:solidFill>
                  <a:srgbClr val="FF0000"/>
                </a:solidFill>
              </a:rPr>
              <a:t>Грос-Морн</a:t>
            </a:r>
            <a:r>
              <a:rPr lang="uk-UA" dirty="0" smtClean="0">
                <a:solidFill>
                  <a:srgbClr val="FF0000"/>
                </a:solidFill>
              </a:rPr>
              <a:t> (Канада)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7504" y="476672"/>
            <a:ext cx="5760640" cy="6192688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ru-RU" sz="3300" b="1" dirty="0" err="1"/>
              <a:t>Національний</a:t>
            </a:r>
            <a:r>
              <a:rPr lang="ru-RU" sz="3300" b="1" dirty="0"/>
              <a:t> парк «</a:t>
            </a:r>
            <a:r>
              <a:rPr lang="ru-RU" sz="3300" b="1" dirty="0" err="1"/>
              <a:t>Грос-Морн</a:t>
            </a:r>
            <a:r>
              <a:rPr lang="ru-RU" sz="3300" b="1" dirty="0"/>
              <a:t>»</a:t>
            </a:r>
            <a:r>
              <a:rPr lang="ru-RU" sz="3300" dirty="0"/>
              <a:t> </a:t>
            </a:r>
            <a:r>
              <a:rPr lang="en-US" sz="3300" dirty="0" smtClean="0"/>
              <a:t> </a:t>
            </a:r>
            <a:r>
              <a:rPr lang="en-US" sz="3300" dirty="0"/>
              <a:t>— </a:t>
            </a:r>
            <a:r>
              <a:rPr lang="ru-RU" sz="3300" dirty="0" err="1"/>
              <a:t>національний</a:t>
            </a:r>
            <a:r>
              <a:rPr lang="ru-RU" sz="3300" dirty="0"/>
              <a:t> парк </a:t>
            </a:r>
            <a:r>
              <a:rPr lang="ru-RU" sz="3300" dirty="0" err="1"/>
              <a:t>Канади</a:t>
            </a:r>
            <a:r>
              <a:rPr lang="ru-RU" sz="3300" dirty="0"/>
              <a:t>, </a:t>
            </a:r>
            <a:r>
              <a:rPr lang="ru-RU" sz="3300" dirty="0" err="1"/>
              <a:t>заснований</a:t>
            </a:r>
            <a:r>
              <a:rPr lang="ru-RU" sz="3300" dirty="0"/>
              <a:t> у 1973 </a:t>
            </a:r>
            <a:r>
              <a:rPr lang="ru-RU" sz="3300" dirty="0" err="1"/>
              <a:t>році</a:t>
            </a:r>
            <a:r>
              <a:rPr lang="ru-RU" sz="3300" dirty="0"/>
              <a:t> в </a:t>
            </a:r>
            <a:r>
              <a:rPr lang="ru-RU" sz="3300" dirty="0" err="1"/>
              <a:t>провінції</a:t>
            </a:r>
            <a:r>
              <a:rPr lang="ru-RU" sz="3300" dirty="0"/>
              <a:t> Ньюфаундленд і </a:t>
            </a:r>
            <a:r>
              <a:rPr lang="ru-RU" sz="3300" dirty="0" smtClean="0"/>
              <a:t>Лабрадор. Парк </a:t>
            </a:r>
            <a:r>
              <a:rPr lang="ru-RU" sz="3300" dirty="0" err="1"/>
              <a:t>площею</a:t>
            </a:r>
            <a:r>
              <a:rPr lang="ru-RU" sz="3300" dirty="0"/>
              <a:t> 1 805 км² </a:t>
            </a:r>
            <a:r>
              <a:rPr lang="ru-RU" sz="3300" dirty="0" err="1"/>
              <a:t>розташований</a:t>
            </a:r>
            <a:r>
              <a:rPr lang="ru-RU" sz="3300" dirty="0"/>
              <a:t> за 87 км на </a:t>
            </a:r>
            <a:r>
              <a:rPr lang="ru-RU" sz="3300" dirty="0" err="1"/>
              <a:t>північ</a:t>
            </a:r>
            <a:r>
              <a:rPr lang="ru-RU" sz="3300" dirty="0"/>
              <a:t> </a:t>
            </a:r>
            <a:r>
              <a:rPr lang="ru-RU" sz="3300" dirty="0" err="1"/>
              <a:t>від</a:t>
            </a:r>
            <a:r>
              <a:rPr lang="ru-RU" sz="3300" dirty="0"/>
              <a:t> </a:t>
            </a:r>
            <a:r>
              <a:rPr lang="ru-RU" sz="3300" dirty="0" err="1"/>
              <a:t>містечка</a:t>
            </a:r>
            <a:r>
              <a:rPr lang="ru-RU" sz="3300" dirty="0"/>
              <a:t> Корнер-Брук, за 37 км на </a:t>
            </a:r>
            <a:r>
              <a:rPr lang="ru-RU" sz="3300" dirty="0" err="1"/>
              <a:t>захід</a:t>
            </a:r>
            <a:r>
              <a:rPr lang="ru-RU" sz="3300" dirty="0"/>
              <a:t> </a:t>
            </a:r>
            <a:r>
              <a:rPr lang="ru-RU" sz="3300" dirty="0" err="1"/>
              <a:t>від</a:t>
            </a:r>
            <a:r>
              <a:rPr lang="ru-RU" sz="3300" dirty="0"/>
              <a:t> </a:t>
            </a:r>
            <a:r>
              <a:rPr lang="ru-RU" sz="3300" dirty="0" err="1"/>
              <a:t>містечка</a:t>
            </a:r>
            <a:r>
              <a:rPr lang="ru-RU" sz="3300" dirty="0"/>
              <a:t> </a:t>
            </a:r>
            <a:r>
              <a:rPr lang="ru-RU" sz="3300" dirty="0" err="1"/>
              <a:t>Дір-Лейк</a:t>
            </a:r>
            <a:r>
              <a:rPr lang="ru-RU" sz="3300" dirty="0"/>
              <a:t>. </a:t>
            </a:r>
            <a:r>
              <a:rPr lang="ru-RU" sz="3300" dirty="0" err="1"/>
              <a:t>Найвища</a:t>
            </a:r>
            <a:r>
              <a:rPr lang="ru-RU" sz="3300" dirty="0"/>
              <a:t> точка в парку — гора </a:t>
            </a:r>
            <a:r>
              <a:rPr lang="ru-RU" sz="3300" dirty="0" err="1"/>
              <a:t>Грос-Морн</a:t>
            </a:r>
            <a:r>
              <a:rPr lang="ru-RU" sz="3300" dirty="0"/>
              <a:t>, 806 м над </a:t>
            </a:r>
            <a:r>
              <a:rPr lang="ru-RU" sz="3300" dirty="0" err="1"/>
              <a:t>рівнем</a:t>
            </a:r>
            <a:r>
              <a:rPr lang="ru-RU" sz="3300" dirty="0"/>
              <a:t> </a:t>
            </a:r>
            <a:r>
              <a:rPr lang="ru-RU" sz="3300" dirty="0" smtClean="0"/>
              <a:t>моря. </a:t>
            </a:r>
          </a:p>
          <a:p>
            <a:pPr algn="just"/>
            <a:r>
              <a:rPr lang="ru-RU" sz="3300" dirty="0" smtClean="0"/>
              <a:t>Парк </a:t>
            </a:r>
            <a:r>
              <a:rPr lang="ru-RU" sz="3300" dirty="0" err="1"/>
              <a:t>Грос-Морн</a:t>
            </a:r>
            <a:r>
              <a:rPr lang="ru-RU" sz="3300" dirty="0"/>
              <a:t> </a:t>
            </a:r>
            <a:r>
              <a:rPr lang="ru-RU" sz="3300" dirty="0" err="1"/>
              <a:t>відомий</a:t>
            </a:r>
            <a:r>
              <a:rPr lang="ru-RU" sz="3300" dirty="0"/>
              <a:t> </a:t>
            </a:r>
            <a:r>
              <a:rPr lang="ru-RU" sz="3300" dirty="0" err="1"/>
              <a:t>своїми</a:t>
            </a:r>
            <a:r>
              <a:rPr lang="ru-RU" sz="3300" dirty="0"/>
              <a:t> </a:t>
            </a:r>
            <a:r>
              <a:rPr lang="ru-RU" sz="3300" dirty="0" err="1"/>
              <a:t>різноманітними</a:t>
            </a:r>
            <a:r>
              <a:rPr lang="ru-RU" sz="3300" dirty="0"/>
              <a:t> ландшафтами, </a:t>
            </a:r>
            <a:r>
              <a:rPr lang="ru-RU" sz="3300" dirty="0" err="1"/>
              <a:t>поєднанням</a:t>
            </a:r>
            <a:r>
              <a:rPr lang="ru-RU" sz="3300" dirty="0"/>
              <a:t> </a:t>
            </a:r>
            <a:r>
              <a:rPr lang="ru-RU" sz="3300" dirty="0" err="1"/>
              <a:t>льодовикових</a:t>
            </a:r>
            <a:r>
              <a:rPr lang="ru-RU" sz="3300" dirty="0"/>
              <a:t> долин, </a:t>
            </a:r>
            <a:r>
              <a:rPr lang="ru-RU" sz="3300" dirty="0" err="1"/>
              <a:t>скель</a:t>
            </a:r>
            <a:r>
              <a:rPr lang="ru-RU" sz="3300" dirty="0"/>
              <a:t>, </a:t>
            </a:r>
            <a:r>
              <a:rPr lang="ru-RU" sz="3300" dirty="0" err="1"/>
              <a:t>високогірних</a:t>
            </a:r>
            <a:r>
              <a:rPr lang="ru-RU" sz="3300" dirty="0"/>
              <a:t> плато, </a:t>
            </a:r>
            <a:r>
              <a:rPr lang="ru-RU" sz="3300" dirty="0" err="1"/>
              <a:t>водоспадів</a:t>
            </a:r>
            <a:r>
              <a:rPr lang="ru-RU" sz="3300" dirty="0"/>
              <a:t>, </a:t>
            </a:r>
            <a:r>
              <a:rPr lang="ru-RU" sz="3300" dirty="0" err="1"/>
              <a:t>фіордів</a:t>
            </a:r>
            <a:r>
              <a:rPr lang="ru-RU" sz="3300" dirty="0"/>
              <a:t> і озер. У парку </a:t>
            </a:r>
            <a:r>
              <a:rPr lang="ru-RU" sz="3300" dirty="0" err="1"/>
              <a:t>можна</a:t>
            </a:r>
            <a:r>
              <a:rPr lang="ru-RU" sz="3300" dirty="0"/>
              <a:t> </a:t>
            </a:r>
            <a:r>
              <a:rPr lang="ru-RU" sz="3300" dirty="0" err="1"/>
              <a:t>спостерігати</a:t>
            </a:r>
            <a:r>
              <a:rPr lang="ru-RU" sz="3300" dirty="0"/>
              <a:t> </a:t>
            </a:r>
            <a:r>
              <a:rPr lang="ru-RU" sz="3300" dirty="0" err="1"/>
              <a:t>явище</a:t>
            </a:r>
            <a:r>
              <a:rPr lang="ru-RU" sz="3300" dirty="0"/>
              <a:t> дрейфу </a:t>
            </a:r>
            <a:r>
              <a:rPr lang="ru-RU" sz="3300" dirty="0" err="1"/>
              <a:t>континентів</a:t>
            </a:r>
            <a:r>
              <a:rPr lang="ru-RU" sz="3300" dirty="0"/>
              <a:t>: </a:t>
            </a:r>
            <a:r>
              <a:rPr lang="ru-RU" sz="3300" dirty="0" err="1"/>
              <a:t>унаслідок</a:t>
            </a:r>
            <a:r>
              <a:rPr lang="ru-RU" sz="3300" dirty="0"/>
              <a:t> </a:t>
            </a:r>
            <a:r>
              <a:rPr lang="ru-RU" sz="3300" dirty="0" err="1"/>
              <a:t>руху</a:t>
            </a:r>
            <a:r>
              <a:rPr lang="ru-RU" sz="3300" dirty="0"/>
              <a:t> </a:t>
            </a:r>
            <a:r>
              <a:rPr lang="ru-RU" sz="3300" dirty="0" err="1"/>
              <a:t>континентів</a:t>
            </a:r>
            <a:r>
              <a:rPr lang="ru-RU" sz="3300" dirty="0"/>
              <a:t> на </a:t>
            </a:r>
            <a:r>
              <a:rPr lang="ru-RU" sz="3300" dirty="0" err="1"/>
              <a:t>поверхню</a:t>
            </a:r>
            <a:r>
              <a:rPr lang="ru-RU" sz="3300" dirty="0"/>
              <a:t> </a:t>
            </a:r>
            <a:r>
              <a:rPr lang="ru-RU" sz="3300" dirty="0" err="1"/>
              <a:t>вийшли</a:t>
            </a:r>
            <a:r>
              <a:rPr lang="ru-RU" sz="3300" dirty="0"/>
              <a:t> породи </a:t>
            </a:r>
            <a:r>
              <a:rPr lang="ru-RU" sz="3300" dirty="0" err="1"/>
              <a:t>мантії</a:t>
            </a:r>
            <a:r>
              <a:rPr lang="ru-RU" sz="3300" dirty="0"/>
              <a:t> </a:t>
            </a:r>
            <a:r>
              <a:rPr lang="ru-RU" sz="3300" dirty="0" err="1"/>
              <a:t>Землі</a:t>
            </a:r>
            <a:r>
              <a:rPr lang="ru-RU" sz="3300" dirty="0"/>
              <a:t>.</a:t>
            </a:r>
          </a:p>
          <a:p>
            <a:pPr algn="just"/>
            <a:r>
              <a:rPr lang="ru-RU" sz="3300" dirty="0" err="1"/>
              <a:t>Тварини</a:t>
            </a:r>
            <a:r>
              <a:rPr lang="ru-RU" sz="3300" dirty="0"/>
              <a:t> парку: </a:t>
            </a:r>
            <a:r>
              <a:rPr lang="ru-RU" sz="3300" dirty="0" err="1"/>
              <a:t>канадська</a:t>
            </a:r>
            <a:r>
              <a:rPr lang="ru-RU" sz="3300" dirty="0"/>
              <a:t> </a:t>
            </a:r>
            <a:r>
              <a:rPr lang="ru-RU" sz="3300" dirty="0" err="1"/>
              <a:t>рись</a:t>
            </a:r>
            <a:r>
              <a:rPr lang="ru-RU" sz="3300" dirty="0"/>
              <a:t>, барибал, </a:t>
            </a:r>
            <a:r>
              <a:rPr lang="ru-RU" sz="3300" dirty="0" err="1"/>
              <a:t>північний</a:t>
            </a:r>
            <a:r>
              <a:rPr lang="ru-RU" sz="3300" dirty="0"/>
              <a:t> олень, </a:t>
            </a:r>
            <a:r>
              <a:rPr lang="ru-RU" sz="3300" dirty="0" err="1"/>
              <a:t>заєць</a:t>
            </a:r>
            <a:r>
              <a:rPr lang="ru-RU" sz="3300" dirty="0"/>
              <a:t> </a:t>
            </a:r>
            <a:r>
              <a:rPr lang="ru-RU" sz="3300" dirty="0" err="1"/>
              <a:t>білий</a:t>
            </a:r>
            <a:r>
              <a:rPr lang="ru-RU" sz="3300" dirty="0"/>
              <a:t>, </a:t>
            </a:r>
            <a:r>
              <a:rPr lang="ru-RU" sz="3300" dirty="0" smtClean="0"/>
              <a:t>лось</a:t>
            </a:r>
            <a:r>
              <a:rPr lang="ru-RU" sz="2900" dirty="0" smtClean="0"/>
              <a:t>.</a:t>
            </a:r>
            <a:endParaRPr lang="ru-RU" sz="3300" dirty="0" smtClean="0"/>
          </a:p>
          <a:p>
            <a:pPr algn="just"/>
            <a:r>
              <a:rPr lang="ru-RU" sz="3300" dirty="0" err="1" smtClean="0"/>
              <a:t>Ця</a:t>
            </a:r>
            <a:r>
              <a:rPr lang="ru-RU" sz="3300" dirty="0" smtClean="0"/>
              <a:t> </a:t>
            </a:r>
            <a:r>
              <a:rPr lang="ru-RU" sz="3300" dirty="0" err="1" smtClean="0"/>
              <a:t>природна</a:t>
            </a:r>
            <a:r>
              <a:rPr lang="ru-RU" sz="3300" dirty="0" smtClean="0"/>
              <a:t> </a:t>
            </a:r>
            <a:r>
              <a:rPr lang="ru-RU" sz="3300" dirty="0" err="1" smtClean="0"/>
              <a:t>пам</a:t>
            </a:r>
            <a:r>
              <a:rPr lang="en-US" sz="3300" dirty="0" smtClean="0"/>
              <a:t>’</a:t>
            </a:r>
            <a:r>
              <a:rPr lang="ru-RU" sz="3300" dirty="0" err="1" smtClean="0"/>
              <a:t>ятка</a:t>
            </a:r>
            <a:r>
              <a:rPr lang="ru-RU" sz="3300" dirty="0" smtClean="0"/>
              <a:t>  </a:t>
            </a:r>
            <a:r>
              <a:rPr lang="ru-RU" sz="3300" dirty="0" err="1" smtClean="0"/>
              <a:t>Канади</a:t>
            </a:r>
            <a:r>
              <a:rPr lang="ru-RU" sz="3300" dirty="0" smtClean="0"/>
              <a:t> славиться </a:t>
            </a:r>
            <a:r>
              <a:rPr lang="ru-RU" sz="3300" dirty="0" err="1" smtClean="0"/>
              <a:t>своїм</a:t>
            </a:r>
            <a:r>
              <a:rPr lang="ru-RU" sz="3300" dirty="0" smtClean="0"/>
              <a:t> </a:t>
            </a:r>
            <a:r>
              <a:rPr lang="ru-RU" sz="3300" dirty="0" err="1" smtClean="0"/>
              <a:t>оригінальним</a:t>
            </a:r>
            <a:r>
              <a:rPr lang="ru-RU" sz="3300" dirty="0" smtClean="0"/>
              <a:t> </a:t>
            </a:r>
            <a:r>
              <a:rPr lang="ru-RU" sz="3300" dirty="0" err="1" smtClean="0"/>
              <a:t>рельєфом</a:t>
            </a:r>
            <a:r>
              <a:rPr lang="ru-RU" sz="3300" dirty="0" smtClean="0"/>
              <a:t>, </a:t>
            </a:r>
            <a:r>
              <a:rPr lang="ru-RU" sz="3300" dirty="0" err="1" smtClean="0"/>
              <a:t>який</a:t>
            </a:r>
            <a:r>
              <a:rPr lang="ru-RU" sz="3300" dirty="0" smtClean="0"/>
              <a:t> </a:t>
            </a:r>
            <a:r>
              <a:rPr lang="ru-RU" sz="3300" dirty="0" err="1" smtClean="0"/>
              <a:t>сформувався</a:t>
            </a:r>
            <a:r>
              <a:rPr lang="ru-RU" sz="3300" dirty="0" smtClean="0"/>
              <a:t> як результат </a:t>
            </a:r>
            <a:r>
              <a:rPr lang="ru-RU" sz="3300" dirty="0" err="1" smtClean="0"/>
              <a:t>останнього</a:t>
            </a:r>
            <a:r>
              <a:rPr lang="ru-RU" sz="3300" dirty="0" smtClean="0"/>
              <a:t> </a:t>
            </a:r>
            <a:r>
              <a:rPr lang="ru-RU" sz="3300" dirty="0" err="1" smtClean="0"/>
              <a:t>зледеніння</a:t>
            </a:r>
            <a:r>
              <a:rPr lang="ru-RU" sz="3300" dirty="0" smtClean="0"/>
              <a:t>.</a:t>
            </a:r>
            <a:r>
              <a:rPr lang="ru-RU" dirty="0"/>
              <a:t> </a:t>
            </a:r>
            <a:r>
              <a:rPr lang="ru-RU" sz="3300" dirty="0" err="1" smtClean="0"/>
              <a:t>Льодовикові</a:t>
            </a:r>
            <a:r>
              <a:rPr lang="ru-RU" sz="3300" dirty="0" smtClean="0"/>
              <a:t> </a:t>
            </a:r>
            <a:r>
              <a:rPr lang="ru-RU" sz="3300" dirty="0" err="1" smtClean="0"/>
              <a:t>долини</a:t>
            </a:r>
            <a:r>
              <a:rPr lang="ru-RU" sz="3300" dirty="0"/>
              <a:t>,</a:t>
            </a:r>
            <a:r>
              <a:rPr lang="ru-RU" sz="3300" dirty="0" smtClean="0"/>
              <a:t> </a:t>
            </a:r>
            <a:r>
              <a:rPr lang="ru-RU" sz="3300" dirty="0" err="1" smtClean="0"/>
              <a:t>прямовисні</a:t>
            </a:r>
            <a:r>
              <a:rPr lang="ru-RU" sz="3300" dirty="0" smtClean="0"/>
              <a:t> </a:t>
            </a:r>
            <a:r>
              <a:rPr lang="ru-RU" sz="3300" dirty="0" err="1" smtClean="0"/>
              <a:t>скали</a:t>
            </a:r>
            <a:r>
              <a:rPr lang="ru-RU" sz="3300" dirty="0" smtClean="0"/>
              <a:t>, </a:t>
            </a:r>
            <a:r>
              <a:rPr lang="ru-RU" sz="3300" dirty="0" err="1" smtClean="0"/>
              <a:t>найчистіші</a:t>
            </a:r>
            <a:r>
              <a:rPr lang="ru-RU" sz="3300" dirty="0" smtClean="0"/>
              <a:t> </a:t>
            </a:r>
            <a:r>
              <a:rPr lang="ru-RU" sz="3300" dirty="0" err="1" smtClean="0"/>
              <a:t>гірські</a:t>
            </a:r>
            <a:r>
              <a:rPr lang="ru-RU" sz="3300" dirty="0" smtClean="0"/>
              <a:t> озера, </a:t>
            </a:r>
            <a:r>
              <a:rPr lang="ru-RU" sz="3300" dirty="0" err="1" smtClean="0"/>
              <a:t>гарні</a:t>
            </a:r>
            <a:r>
              <a:rPr lang="ru-RU" sz="3300" dirty="0" smtClean="0"/>
              <a:t> </a:t>
            </a:r>
            <a:r>
              <a:rPr lang="ru-RU" sz="3300" dirty="0" err="1" smtClean="0"/>
              <a:t>водоспади</a:t>
            </a:r>
            <a:r>
              <a:rPr lang="ru-RU" sz="3300" dirty="0" smtClean="0"/>
              <a:t> й </a:t>
            </a:r>
            <a:r>
              <a:rPr lang="ru-RU" sz="3300" dirty="0" err="1" smtClean="0"/>
              <a:t>морські</a:t>
            </a:r>
            <a:r>
              <a:rPr lang="ru-RU" sz="3300" dirty="0" smtClean="0"/>
              <a:t> затоки </a:t>
            </a:r>
            <a:r>
              <a:rPr lang="ru-RU" sz="3300" dirty="0" err="1" smtClean="0"/>
              <a:t>зі</a:t>
            </a:r>
            <a:r>
              <a:rPr lang="ru-RU" sz="3300" dirty="0" smtClean="0"/>
              <a:t> </a:t>
            </a:r>
            <a:r>
              <a:rPr lang="ru-RU" sz="3300" dirty="0" err="1" smtClean="0"/>
              <a:t>скелястими</a:t>
            </a:r>
            <a:r>
              <a:rPr lang="ru-RU" sz="3300" dirty="0" smtClean="0"/>
              <a:t> берегами, </a:t>
            </a:r>
            <a:r>
              <a:rPr lang="ru-RU" sz="3300" dirty="0" err="1" smtClean="0"/>
              <a:t>прибережні</a:t>
            </a:r>
            <a:r>
              <a:rPr lang="ru-RU" sz="3300" dirty="0" smtClean="0"/>
              <a:t> </a:t>
            </a:r>
            <a:r>
              <a:rPr lang="ru-RU" sz="3300" dirty="0" err="1" smtClean="0"/>
              <a:t>низовини</a:t>
            </a:r>
            <a:r>
              <a:rPr lang="ru-RU" sz="3300" dirty="0" smtClean="0"/>
              <a:t>, </a:t>
            </a:r>
            <a:r>
              <a:rPr lang="ru-RU" sz="3300" dirty="0" err="1" smtClean="0"/>
              <a:t>гірські</a:t>
            </a:r>
            <a:r>
              <a:rPr lang="ru-RU" sz="3300" dirty="0" smtClean="0"/>
              <a:t> плато й </a:t>
            </a:r>
            <a:r>
              <a:rPr lang="ru-RU" sz="3300" dirty="0" err="1" smtClean="0"/>
              <a:t>мальовничі</a:t>
            </a:r>
            <a:r>
              <a:rPr lang="ru-RU" sz="3300" dirty="0" smtClean="0"/>
              <a:t> </a:t>
            </a:r>
            <a:r>
              <a:rPr lang="ru-RU" sz="3300" dirty="0" err="1" smtClean="0"/>
              <a:t>пейзажі</a:t>
            </a:r>
            <a:r>
              <a:rPr lang="ru-RU" sz="3300" dirty="0" smtClean="0"/>
              <a:t> </a:t>
            </a:r>
            <a:r>
              <a:rPr lang="ru-RU" sz="3300" dirty="0" err="1" smtClean="0"/>
              <a:t>приваблюють</a:t>
            </a:r>
            <a:r>
              <a:rPr lang="ru-RU" sz="3300" dirty="0" smtClean="0"/>
              <a:t> </a:t>
            </a:r>
            <a:r>
              <a:rPr lang="ru-RU" sz="3300" dirty="0" err="1" smtClean="0"/>
              <a:t>увагу</a:t>
            </a:r>
            <a:r>
              <a:rPr lang="ru-RU" sz="3300" dirty="0" smtClean="0"/>
              <a:t> </a:t>
            </a:r>
            <a:r>
              <a:rPr lang="ru-RU" sz="3300" dirty="0" err="1" smtClean="0"/>
              <a:t>великої</a:t>
            </a:r>
            <a:r>
              <a:rPr lang="ru-RU" sz="3300" dirty="0" smtClean="0"/>
              <a:t> </a:t>
            </a:r>
            <a:r>
              <a:rPr lang="ru-RU" sz="3300" dirty="0" err="1" smtClean="0"/>
              <a:t>кількості</a:t>
            </a:r>
            <a:r>
              <a:rPr lang="ru-RU" sz="3300" dirty="0" smtClean="0"/>
              <a:t>  </a:t>
            </a:r>
            <a:r>
              <a:rPr lang="ru-RU" sz="3300" dirty="0" err="1" smtClean="0"/>
              <a:t>туристів</a:t>
            </a:r>
            <a:r>
              <a:rPr lang="ru-RU" sz="3300" dirty="0" smtClean="0"/>
              <a:t> й  </a:t>
            </a:r>
            <a:r>
              <a:rPr lang="ru-RU" sz="3300" dirty="0" err="1" smtClean="0"/>
              <a:t>любителів</a:t>
            </a:r>
            <a:r>
              <a:rPr lang="ru-RU" sz="3300" dirty="0" smtClean="0"/>
              <a:t> </a:t>
            </a:r>
            <a:r>
              <a:rPr lang="ru-RU" sz="3300" dirty="0" err="1" smtClean="0"/>
              <a:t>еко</a:t>
            </a:r>
            <a:r>
              <a:rPr lang="ru-RU" sz="3300" dirty="0" smtClean="0"/>
              <a:t>-туризму.</a:t>
            </a:r>
          </a:p>
          <a:p>
            <a:pPr algn="just"/>
            <a:r>
              <a:rPr lang="ru-RU" sz="3300" dirty="0" err="1" smtClean="0"/>
              <a:t>Крім</a:t>
            </a:r>
            <a:r>
              <a:rPr lang="ru-RU" sz="3300" dirty="0" smtClean="0"/>
              <a:t> того, парк </a:t>
            </a:r>
            <a:r>
              <a:rPr lang="ru-RU" sz="3300" dirty="0" err="1" smtClean="0"/>
              <a:t>представляє</a:t>
            </a:r>
            <a:r>
              <a:rPr lang="ru-RU" sz="3300" dirty="0" smtClean="0"/>
              <a:t> собою </a:t>
            </a:r>
            <a:r>
              <a:rPr lang="ru-RU" sz="3300" dirty="0" err="1" smtClean="0"/>
              <a:t>рідкісний</a:t>
            </a:r>
            <a:r>
              <a:rPr lang="ru-RU" sz="3300" dirty="0" smtClean="0"/>
              <a:t> приклад </a:t>
            </a:r>
            <a:r>
              <a:rPr lang="ru-RU" sz="3300" dirty="0" err="1" smtClean="0"/>
              <a:t>процесу</a:t>
            </a:r>
            <a:r>
              <a:rPr lang="ru-RU" sz="3300" dirty="0" smtClean="0"/>
              <a:t> дрейфа </a:t>
            </a:r>
            <a:r>
              <a:rPr lang="ru-RU" sz="3300" dirty="0" err="1" smtClean="0"/>
              <a:t>континентів</a:t>
            </a:r>
            <a:r>
              <a:rPr lang="ru-RU" sz="3300" dirty="0" smtClean="0"/>
              <a:t>, в результате </a:t>
            </a:r>
            <a:r>
              <a:rPr lang="ru-RU" sz="3300" dirty="0" err="1" smtClean="0"/>
              <a:t>яого</a:t>
            </a:r>
            <a:r>
              <a:rPr lang="ru-RU" sz="3300" dirty="0" smtClean="0"/>
              <a:t> на </a:t>
            </a:r>
            <a:r>
              <a:rPr lang="ru-RU" sz="3300" dirty="0" err="1" smtClean="0"/>
              <a:t>поверхню</a:t>
            </a:r>
            <a:r>
              <a:rPr lang="ru-RU" sz="3300" dirty="0" smtClean="0"/>
              <a:t> </a:t>
            </a:r>
            <a:r>
              <a:rPr lang="ru-RU" sz="3300" dirty="0" err="1" smtClean="0"/>
              <a:t>виходять</a:t>
            </a:r>
            <a:r>
              <a:rPr lang="ru-RU" sz="3300" dirty="0" smtClean="0"/>
              <a:t> породи </a:t>
            </a:r>
            <a:r>
              <a:rPr lang="ru-RU" sz="3300" dirty="0" err="1" smtClean="0"/>
              <a:t>земної</a:t>
            </a:r>
            <a:r>
              <a:rPr lang="ru-RU" sz="3300" dirty="0" smtClean="0"/>
              <a:t> </a:t>
            </a:r>
            <a:r>
              <a:rPr lang="ru-RU" sz="3300" dirty="0" err="1" smtClean="0"/>
              <a:t>мантії</a:t>
            </a:r>
            <a:r>
              <a:rPr lang="ru-RU" sz="3300" dirty="0" smtClean="0"/>
              <a:t>.</a:t>
            </a:r>
          </a:p>
          <a:p>
            <a:endParaRPr lang="ru-RU" dirty="0" smtClean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60648"/>
            <a:ext cx="3051423" cy="2030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557462"/>
            <a:ext cx="3060948" cy="2029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725144"/>
            <a:ext cx="3060948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32300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5328592" cy="504056"/>
          </a:xfrm>
        </p:spPr>
        <p:txBody>
          <a:bodyPr>
            <a:noAutofit/>
          </a:bodyPr>
          <a:lstStyle/>
          <a:p>
            <a:pPr algn="ctr"/>
            <a:r>
              <a:rPr lang="uk-UA" dirty="0" smtClean="0">
                <a:solidFill>
                  <a:srgbClr val="FF0000"/>
                </a:solidFill>
              </a:rPr>
              <a:t>Біосферний резерват метеликів-монархів (Мексика)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476672"/>
            <a:ext cx="5580112" cy="6120680"/>
          </a:xfrm>
        </p:spPr>
        <p:txBody>
          <a:bodyPr>
            <a:noAutofit/>
          </a:bodyPr>
          <a:lstStyle/>
          <a:p>
            <a:pPr algn="just"/>
            <a:r>
              <a:rPr lang="uk-UA" sz="1800" dirty="0"/>
              <a:t>П</a:t>
            </a:r>
            <a:r>
              <a:rPr lang="ru-RU" sz="1800" dirty="0" err="1" smtClean="0"/>
              <a:t>риродоохоронна</a:t>
            </a:r>
            <a:r>
              <a:rPr lang="ru-RU" sz="1800" dirty="0" smtClean="0"/>
              <a:t> </a:t>
            </a:r>
            <a:r>
              <a:rPr lang="ru-RU" sz="1800" dirty="0" err="1" smtClean="0"/>
              <a:t>територія</a:t>
            </a:r>
            <a:r>
              <a:rPr lang="ru-RU" sz="1800" dirty="0"/>
              <a:t> в </a:t>
            </a:r>
            <a:r>
              <a:rPr lang="ru-RU" sz="1800" dirty="0" err="1"/>
              <a:t>мексиканських</a:t>
            </a:r>
            <a:r>
              <a:rPr lang="ru-RU" sz="1800" dirty="0"/>
              <a:t> </a:t>
            </a:r>
            <a:r>
              <a:rPr lang="ru-RU" sz="1800" dirty="0" smtClean="0"/>
              <a:t>штатах</a:t>
            </a:r>
          </a:p>
          <a:p>
            <a:pPr algn="just"/>
            <a:r>
              <a:rPr lang="ru-RU" sz="1800" dirty="0" err="1" smtClean="0"/>
              <a:t>Мічоакан</a:t>
            </a:r>
            <a:r>
              <a:rPr lang="ru-RU" sz="1800" dirty="0"/>
              <a:t> і </a:t>
            </a:r>
            <a:r>
              <a:rPr lang="ru-RU" sz="1800" dirty="0" err="1"/>
              <a:t>Мехіко</a:t>
            </a:r>
            <a:r>
              <a:rPr lang="ru-RU" sz="1800" dirty="0"/>
              <a:t>, за 100 км на </a:t>
            </a:r>
            <a:r>
              <a:rPr lang="ru-RU" sz="1800" dirty="0" err="1"/>
              <a:t>північний</a:t>
            </a:r>
            <a:r>
              <a:rPr lang="ru-RU" sz="1800" dirty="0"/>
              <a:t> </a:t>
            </a:r>
            <a:r>
              <a:rPr lang="ru-RU" sz="1800" dirty="0" err="1"/>
              <a:t>захід</a:t>
            </a:r>
            <a:r>
              <a:rPr lang="ru-RU" sz="1800" dirty="0"/>
              <a:t> </a:t>
            </a:r>
            <a:r>
              <a:rPr lang="ru-RU" sz="1800" dirty="0" err="1"/>
              <a:t>від</a:t>
            </a:r>
            <a:r>
              <a:rPr lang="ru-RU" sz="1800" dirty="0"/>
              <a:t> </a:t>
            </a:r>
            <a:r>
              <a:rPr lang="ru-RU" sz="1800" dirty="0" err="1"/>
              <a:t>Мехіко</a:t>
            </a:r>
            <a:r>
              <a:rPr lang="ru-RU" sz="1800" dirty="0"/>
              <a:t>. </a:t>
            </a:r>
            <a:r>
              <a:rPr lang="ru-RU" sz="1800" dirty="0" err="1"/>
              <a:t>Мільйони</a:t>
            </a:r>
            <a:r>
              <a:rPr lang="ru-RU" sz="1800" dirty="0"/>
              <a:t> </a:t>
            </a:r>
            <a:r>
              <a:rPr lang="ru-RU" sz="1800" dirty="0" err="1"/>
              <a:t>метеликів</a:t>
            </a:r>
            <a:r>
              <a:rPr lang="ru-RU" sz="1800" dirty="0"/>
              <a:t> </a:t>
            </a:r>
            <a:r>
              <a:rPr lang="ru-RU" sz="1800" dirty="0" err="1"/>
              <a:t>прилітають</a:t>
            </a:r>
            <a:r>
              <a:rPr lang="ru-RU" sz="1800" dirty="0"/>
              <a:t> у </a:t>
            </a:r>
            <a:r>
              <a:rPr lang="ru-RU" sz="1800" dirty="0" err="1"/>
              <a:t>заповідник</a:t>
            </a:r>
            <a:r>
              <a:rPr lang="ru-RU" sz="1800" dirty="0"/>
              <a:t> </a:t>
            </a:r>
            <a:r>
              <a:rPr lang="ru-RU" sz="1800" dirty="0" err="1"/>
              <a:t>щорічно</a:t>
            </a:r>
            <a:r>
              <a:rPr lang="ru-RU" sz="1800" dirty="0"/>
              <a:t>.</a:t>
            </a:r>
          </a:p>
          <a:p>
            <a:pPr algn="just"/>
            <a:r>
              <a:rPr lang="ru-RU" sz="1800" dirty="0" err="1"/>
              <a:t>Заповідник</a:t>
            </a:r>
            <a:r>
              <a:rPr lang="ru-RU" sz="1800" dirty="0"/>
              <a:t> </a:t>
            </a:r>
            <a:r>
              <a:rPr lang="ru-RU" sz="1800" dirty="0" err="1"/>
              <a:t>був</a:t>
            </a:r>
            <a:r>
              <a:rPr lang="ru-RU" sz="1800" dirty="0"/>
              <a:t> </a:t>
            </a:r>
            <a:r>
              <a:rPr lang="ru-RU" sz="1800" dirty="0" err="1"/>
              <a:t>створений</a:t>
            </a:r>
            <a:r>
              <a:rPr lang="ru-RU" sz="1800" dirty="0"/>
              <a:t> з метою </a:t>
            </a:r>
            <a:r>
              <a:rPr lang="ru-RU" sz="1800" dirty="0" err="1"/>
              <a:t>збереження</a:t>
            </a:r>
            <a:r>
              <a:rPr lang="ru-RU" sz="1800" dirty="0"/>
              <a:t> </a:t>
            </a:r>
            <a:r>
              <a:rPr lang="ru-RU" sz="1800" dirty="0" err="1"/>
              <a:t>місця</a:t>
            </a:r>
            <a:r>
              <a:rPr lang="ru-RU" sz="1800" dirty="0"/>
              <a:t> </a:t>
            </a:r>
            <a:r>
              <a:rPr lang="ru-RU" sz="1800" dirty="0" err="1"/>
              <a:t>зимівлі</a:t>
            </a:r>
            <a:r>
              <a:rPr lang="ru-RU" sz="1800" dirty="0"/>
              <a:t> </a:t>
            </a:r>
            <a:r>
              <a:rPr lang="ru-RU" sz="1800" dirty="0" err="1"/>
              <a:t>метеликів</a:t>
            </a:r>
            <a:r>
              <a:rPr lang="ru-RU" sz="1800" dirty="0"/>
              <a:t> </a:t>
            </a:r>
            <a:r>
              <a:rPr lang="ru-RU" sz="1800" dirty="0" err="1" smtClean="0"/>
              <a:t>монархів</a:t>
            </a:r>
            <a:r>
              <a:rPr lang="en-US" sz="1800" dirty="0" smtClean="0"/>
              <a:t> </a:t>
            </a:r>
            <a:r>
              <a:rPr lang="ru-RU" sz="1800" dirty="0"/>
              <a:t>та </a:t>
            </a:r>
            <a:r>
              <a:rPr lang="ru-RU" sz="1800" dirty="0" err="1"/>
              <a:t>займає</a:t>
            </a:r>
            <a:r>
              <a:rPr lang="ru-RU" sz="1800" dirty="0"/>
              <a:t> </a:t>
            </a:r>
            <a:r>
              <a:rPr lang="ru-RU" sz="1800" dirty="0" err="1"/>
              <a:t>площу</a:t>
            </a:r>
            <a:r>
              <a:rPr lang="ru-RU" sz="1800" dirty="0"/>
              <a:t> </a:t>
            </a:r>
            <a:r>
              <a:rPr lang="ru-RU" sz="1800" dirty="0" err="1"/>
              <a:t>понад</a:t>
            </a:r>
            <a:r>
              <a:rPr lang="ru-RU" sz="1800" dirty="0"/>
              <a:t> 56 тис. га. </a:t>
            </a:r>
            <a:r>
              <a:rPr lang="ru-RU" sz="1800" dirty="0" err="1"/>
              <a:t>Метелики</a:t>
            </a:r>
            <a:r>
              <a:rPr lang="ru-RU" sz="1800" dirty="0"/>
              <a:t> </a:t>
            </a:r>
            <a:r>
              <a:rPr lang="ru-RU" sz="1800" dirty="0" err="1"/>
              <a:t>живуть</a:t>
            </a:r>
            <a:r>
              <a:rPr lang="ru-RU" sz="1800" dirty="0"/>
              <a:t> на </a:t>
            </a:r>
            <a:r>
              <a:rPr lang="ru-RU" sz="1800" dirty="0" err="1"/>
              <a:t>незначній</a:t>
            </a:r>
            <a:r>
              <a:rPr lang="ru-RU" sz="1800" dirty="0"/>
              <a:t> </a:t>
            </a:r>
            <a:r>
              <a:rPr lang="ru-RU" sz="1800" dirty="0" err="1"/>
              <a:t>частині</a:t>
            </a:r>
            <a:r>
              <a:rPr lang="ru-RU" sz="1800" dirty="0"/>
              <a:t> парку з </a:t>
            </a:r>
            <a:r>
              <a:rPr lang="ru-RU" sz="1800" dirty="0" err="1"/>
              <a:t>жовтня</a:t>
            </a:r>
            <a:r>
              <a:rPr lang="ru-RU" sz="1800" dirty="0"/>
              <a:t> по </a:t>
            </a:r>
            <a:r>
              <a:rPr lang="ru-RU" sz="1800" dirty="0" err="1"/>
              <a:t>березень</a:t>
            </a:r>
            <a:r>
              <a:rPr lang="ru-RU" sz="1800" dirty="0"/>
              <a:t>. </a:t>
            </a:r>
            <a:r>
              <a:rPr lang="ru-RU" sz="1800" dirty="0" err="1"/>
              <a:t>Узимку</a:t>
            </a:r>
            <a:r>
              <a:rPr lang="ru-RU" sz="1800" dirty="0"/>
              <a:t> 2007—2008 </a:t>
            </a:r>
            <a:r>
              <a:rPr lang="ru-RU" sz="1800" dirty="0" err="1"/>
              <a:t>років</a:t>
            </a:r>
            <a:r>
              <a:rPr lang="ru-RU" sz="1800" dirty="0"/>
              <a:t> в </a:t>
            </a:r>
            <a:r>
              <a:rPr lang="ru-RU" sz="1800" dirty="0" err="1"/>
              <a:t>Мексиці</a:t>
            </a:r>
            <a:r>
              <a:rPr lang="ru-RU" sz="1800" dirty="0"/>
              <a:t> </a:t>
            </a:r>
            <a:r>
              <a:rPr lang="ru-RU" sz="1800" dirty="0" err="1"/>
              <a:t>існувало</a:t>
            </a:r>
            <a:r>
              <a:rPr lang="ru-RU" sz="1800" dirty="0"/>
              <a:t> </a:t>
            </a:r>
            <a:r>
              <a:rPr lang="ru-RU" sz="1800" dirty="0" err="1"/>
              <a:t>дванадцять</a:t>
            </a:r>
            <a:r>
              <a:rPr lang="ru-RU" sz="1800" dirty="0"/>
              <a:t> </a:t>
            </a:r>
            <a:r>
              <a:rPr lang="ru-RU" sz="1800" dirty="0" err="1"/>
              <a:t>основних</a:t>
            </a:r>
            <a:r>
              <a:rPr lang="ru-RU" sz="1800" dirty="0"/>
              <a:t> </a:t>
            </a:r>
            <a:r>
              <a:rPr lang="ru-RU" sz="1800" dirty="0" err="1"/>
              <a:t>колоній</a:t>
            </a:r>
            <a:r>
              <a:rPr lang="ru-RU" sz="1800" dirty="0"/>
              <a:t> </a:t>
            </a:r>
            <a:r>
              <a:rPr lang="ru-RU" sz="1800" dirty="0" err="1"/>
              <a:t>цих</a:t>
            </a:r>
            <a:r>
              <a:rPr lang="ru-RU" sz="1800" dirty="0"/>
              <a:t> </a:t>
            </a:r>
            <a:r>
              <a:rPr lang="ru-RU" sz="1800" dirty="0" err="1"/>
              <a:t>метеликів</a:t>
            </a:r>
            <a:r>
              <a:rPr lang="ru-RU" sz="1800" dirty="0"/>
              <a:t>, з </a:t>
            </a:r>
            <a:r>
              <a:rPr lang="ru-RU" sz="1800" dirty="0" err="1"/>
              <a:t>яких</a:t>
            </a:r>
            <a:r>
              <a:rPr lang="ru-RU" sz="1800" dirty="0"/>
              <a:t> </a:t>
            </a:r>
            <a:r>
              <a:rPr lang="ru-RU" sz="1800" dirty="0" err="1"/>
              <a:t>вісім</a:t>
            </a:r>
            <a:r>
              <a:rPr lang="ru-RU" sz="1800" dirty="0"/>
              <a:t> </a:t>
            </a:r>
            <a:r>
              <a:rPr lang="ru-RU" sz="1800" dirty="0" err="1"/>
              <a:t>знаходилися</a:t>
            </a:r>
            <a:r>
              <a:rPr lang="ru-RU" sz="1800" dirty="0"/>
              <a:t> на </a:t>
            </a:r>
            <a:r>
              <a:rPr lang="ru-RU" sz="1800" dirty="0" err="1"/>
              <a:t>території</a:t>
            </a:r>
            <a:r>
              <a:rPr lang="ru-RU" sz="1800" dirty="0"/>
              <a:t> парку, з них </a:t>
            </a:r>
            <a:r>
              <a:rPr lang="ru-RU" sz="1800" dirty="0" err="1"/>
              <a:t>чотири</a:t>
            </a:r>
            <a:r>
              <a:rPr lang="ru-RU" sz="1800" dirty="0"/>
              <a:t> </a:t>
            </a:r>
            <a:r>
              <a:rPr lang="ru-RU" sz="1800" dirty="0" err="1"/>
              <a:t>відкриті</a:t>
            </a:r>
            <a:r>
              <a:rPr lang="ru-RU" sz="1800" dirty="0"/>
              <a:t> для </a:t>
            </a:r>
            <a:r>
              <a:rPr lang="ru-RU" sz="1800" dirty="0" err="1"/>
              <a:t>туристів</a:t>
            </a:r>
            <a:r>
              <a:rPr lang="ru-RU" sz="1800" dirty="0"/>
              <a:t>.</a:t>
            </a:r>
          </a:p>
          <a:p>
            <a:pPr algn="just"/>
            <a:r>
              <a:rPr lang="ru-RU" sz="1800" dirty="0" smtClean="0"/>
              <a:t>В 1940 г </a:t>
            </a:r>
            <a:r>
              <a:rPr lang="ru-RU" sz="1800" dirty="0" err="1" smtClean="0"/>
              <a:t>канадський</a:t>
            </a:r>
            <a:r>
              <a:rPr lang="ru-RU" sz="1800" dirty="0" smtClean="0"/>
              <a:t> </a:t>
            </a:r>
            <a:r>
              <a:rPr lang="ru-RU" sz="1800" dirty="0" err="1"/>
              <a:t>е</a:t>
            </a:r>
            <a:r>
              <a:rPr lang="ru-RU" sz="1800" dirty="0" err="1" smtClean="0"/>
              <a:t>нтомолог</a:t>
            </a:r>
            <a:r>
              <a:rPr lang="ru-RU" sz="1800" dirty="0" smtClean="0"/>
              <a:t> Фред </a:t>
            </a:r>
            <a:r>
              <a:rPr lang="ru-RU" sz="1800" dirty="0" err="1" smtClean="0"/>
              <a:t>Аркарт</a:t>
            </a:r>
            <a:r>
              <a:rPr lang="ru-RU" sz="1800" dirty="0" smtClean="0"/>
              <a:t> разом з дружиною почали проект з </a:t>
            </a:r>
            <a:r>
              <a:rPr lang="ru-RU" sz="1800" dirty="0" err="1" smtClean="0"/>
              <a:t>вивчення</a:t>
            </a:r>
            <a:r>
              <a:rPr lang="ru-RU" sz="1800" dirty="0" smtClean="0"/>
              <a:t> </a:t>
            </a:r>
            <a:r>
              <a:rPr lang="ru-RU" sz="1800" dirty="0" err="1" smtClean="0"/>
              <a:t>міграційних</a:t>
            </a:r>
            <a:r>
              <a:rPr lang="ru-RU" sz="1800" dirty="0" smtClean="0"/>
              <a:t> </a:t>
            </a:r>
            <a:r>
              <a:rPr lang="ru-RU" sz="1800" dirty="0" err="1" smtClean="0"/>
              <a:t>шляхів</a:t>
            </a:r>
            <a:r>
              <a:rPr lang="ru-RU" sz="1800" dirty="0" smtClean="0"/>
              <a:t> </a:t>
            </a:r>
            <a:r>
              <a:rPr lang="ru-RU" sz="1800" dirty="0" err="1" smtClean="0"/>
              <a:t>метеликів</a:t>
            </a:r>
            <a:r>
              <a:rPr lang="ru-RU" sz="1800" dirty="0" smtClean="0"/>
              <a:t> Монарх. </a:t>
            </a:r>
            <a:r>
              <a:rPr lang="ru-RU" sz="1800" dirty="0" err="1" smtClean="0"/>
              <a:t>Їм</a:t>
            </a:r>
            <a:r>
              <a:rPr lang="ru-RU" sz="1800" dirty="0" smtClean="0"/>
              <a:t> </a:t>
            </a:r>
            <a:r>
              <a:rPr lang="ru-RU" sz="1800" dirty="0" err="1" smtClean="0"/>
              <a:t>надали</a:t>
            </a:r>
            <a:r>
              <a:rPr lang="ru-RU" sz="1800" dirty="0" smtClean="0"/>
              <a:t> </a:t>
            </a:r>
            <a:r>
              <a:rPr lang="ru-RU" sz="1800" dirty="0" err="1" smtClean="0"/>
              <a:t>допомогу</a:t>
            </a:r>
            <a:r>
              <a:rPr lang="ru-RU" sz="1800" dirty="0" smtClean="0"/>
              <a:t> </a:t>
            </a:r>
            <a:r>
              <a:rPr lang="ru-RU" sz="1800" dirty="0" err="1" smtClean="0"/>
              <a:t>американські</a:t>
            </a:r>
            <a:r>
              <a:rPr lang="ru-RU" sz="1800" dirty="0" smtClean="0"/>
              <a:t> </a:t>
            </a:r>
            <a:r>
              <a:rPr lang="ru-RU" sz="1800" dirty="0" err="1" smtClean="0"/>
              <a:t>вчені</a:t>
            </a:r>
            <a:r>
              <a:rPr lang="ru-RU" sz="1800" dirty="0" smtClean="0"/>
              <a:t>, </a:t>
            </a:r>
            <a:r>
              <a:rPr lang="ru-RU" sz="1800" dirty="0" err="1" smtClean="0"/>
              <a:t>які</a:t>
            </a:r>
            <a:r>
              <a:rPr lang="ru-RU" sz="1800" dirty="0" smtClean="0"/>
              <a:t> </a:t>
            </a:r>
            <a:r>
              <a:rPr lang="ru-RU" sz="1800" dirty="0" err="1" smtClean="0"/>
              <a:t>теж</a:t>
            </a:r>
            <a:r>
              <a:rPr lang="ru-RU" sz="1800" dirty="0" smtClean="0"/>
              <a:t> </a:t>
            </a:r>
            <a:r>
              <a:rPr lang="ru-RU" sz="1800" dirty="0" err="1" smtClean="0"/>
              <a:t>були</a:t>
            </a:r>
            <a:r>
              <a:rPr lang="ru-RU" sz="1800" dirty="0" smtClean="0"/>
              <a:t> </a:t>
            </a:r>
            <a:r>
              <a:rPr lang="ru-RU" sz="1800" dirty="0" err="1" smtClean="0"/>
              <a:t>зацікавлені</a:t>
            </a:r>
            <a:r>
              <a:rPr lang="ru-RU" sz="1800" dirty="0" smtClean="0"/>
              <a:t> в детальному </a:t>
            </a:r>
            <a:r>
              <a:rPr lang="ru-RU" sz="1800" dirty="0" err="1" smtClean="0"/>
              <a:t>вивченні</a:t>
            </a:r>
            <a:r>
              <a:rPr lang="ru-RU" sz="1800" dirty="0" smtClean="0"/>
              <a:t> </a:t>
            </a:r>
            <a:r>
              <a:rPr lang="ru-RU" sz="1800" dirty="0" err="1" smtClean="0"/>
              <a:t>цього</a:t>
            </a:r>
            <a:r>
              <a:rPr lang="ru-RU" sz="1800" dirty="0" smtClean="0"/>
              <a:t> виду </a:t>
            </a:r>
            <a:r>
              <a:rPr lang="ru-RU" sz="1800" dirty="0" err="1" smtClean="0"/>
              <a:t>метеликів</a:t>
            </a:r>
            <a:r>
              <a:rPr lang="ru-RU" sz="1800" dirty="0" smtClean="0"/>
              <a:t>. Команда </a:t>
            </a:r>
            <a:r>
              <a:rPr lang="ru-RU" sz="1800" dirty="0" err="1" smtClean="0"/>
              <a:t>ентомологів</a:t>
            </a:r>
            <a:r>
              <a:rPr lang="ru-RU" sz="1800" dirty="0" smtClean="0"/>
              <a:t> </a:t>
            </a:r>
            <a:r>
              <a:rPr lang="ru-RU" sz="1800" dirty="0" err="1" smtClean="0"/>
              <a:t>знайшли</a:t>
            </a:r>
            <a:r>
              <a:rPr lang="ru-RU" sz="1800" dirty="0" smtClean="0"/>
              <a:t> </a:t>
            </a:r>
            <a:r>
              <a:rPr lang="ru-RU" sz="1800" dirty="0" err="1" smtClean="0"/>
              <a:t>численні</a:t>
            </a:r>
            <a:r>
              <a:rPr lang="ru-RU" sz="1800" dirty="0" smtClean="0"/>
              <a:t> </a:t>
            </a:r>
            <a:r>
              <a:rPr lang="ru-RU" sz="1800" dirty="0" err="1" smtClean="0"/>
              <a:t>місця</a:t>
            </a:r>
            <a:r>
              <a:rPr lang="ru-RU" sz="1800" dirty="0" smtClean="0"/>
              <a:t> </a:t>
            </a:r>
            <a:r>
              <a:rPr lang="ru-RU" sz="1800" dirty="0" err="1" smtClean="0"/>
              <a:t>зимівлі</a:t>
            </a:r>
            <a:r>
              <a:rPr lang="ru-RU" sz="1800" dirty="0" smtClean="0"/>
              <a:t> в </a:t>
            </a:r>
            <a:r>
              <a:rPr lang="ru-RU" sz="1800" dirty="0" err="1" smtClean="0"/>
              <a:t>Сполучених</a:t>
            </a:r>
            <a:r>
              <a:rPr lang="ru-RU" sz="1800" dirty="0" smtClean="0"/>
              <a:t> Штатах.</a:t>
            </a:r>
          </a:p>
          <a:p>
            <a:pPr algn="just"/>
            <a:r>
              <a:rPr lang="ru-RU" sz="1800" dirty="0" smtClean="0"/>
              <a:t> В 1975 р. </a:t>
            </a:r>
            <a:r>
              <a:rPr lang="ru-RU" sz="1800" dirty="0" err="1"/>
              <a:t>б</a:t>
            </a:r>
            <a:r>
              <a:rPr lang="ru-RU" sz="1800" dirty="0" err="1" smtClean="0"/>
              <a:t>уло</a:t>
            </a:r>
            <a:r>
              <a:rPr lang="ru-RU" sz="1800" dirty="0" smtClean="0"/>
              <a:t>  </a:t>
            </a:r>
            <a:r>
              <a:rPr lang="ru-RU" sz="1800" dirty="0" err="1" smtClean="0"/>
              <a:t>виявлено</a:t>
            </a:r>
            <a:r>
              <a:rPr lang="ru-RU" sz="1800" dirty="0" smtClean="0"/>
              <a:t> </a:t>
            </a:r>
            <a:r>
              <a:rPr lang="ru-RU" sz="1800" dirty="0" err="1" smtClean="0"/>
              <a:t>скупчення</a:t>
            </a:r>
            <a:r>
              <a:rPr lang="ru-RU" sz="1800" dirty="0" smtClean="0"/>
              <a:t> </a:t>
            </a:r>
            <a:r>
              <a:rPr lang="ru-RU" sz="1800" dirty="0" err="1" smtClean="0"/>
              <a:t>метеликів</a:t>
            </a:r>
            <a:r>
              <a:rPr lang="ru-RU" sz="1800" dirty="0" smtClean="0"/>
              <a:t> </a:t>
            </a:r>
            <a:r>
              <a:rPr lang="ru-RU" sz="1800" dirty="0"/>
              <a:t>у</a:t>
            </a:r>
            <a:r>
              <a:rPr lang="ru-RU" sz="1800" dirty="0" smtClean="0"/>
              <a:t> горах </a:t>
            </a:r>
            <a:r>
              <a:rPr lang="ru-RU" sz="1800" dirty="0" err="1" smtClean="0"/>
              <a:t>мексиканського</a:t>
            </a:r>
            <a:r>
              <a:rPr lang="ru-RU" sz="1800" dirty="0" smtClean="0"/>
              <a:t> штату </a:t>
            </a:r>
            <a:r>
              <a:rPr lang="ru-RU" sz="1800" dirty="0" err="1" smtClean="0"/>
              <a:t>Мічоакан</a:t>
            </a:r>
            <a:r>
              <a:rPr lang="ru-RU" sz="1800" dirty="0" smtClean="0"/>
              <a:t>, де приходило </a:t>
            </a:r>
            <a:r>
              <a:rPr lang="ru-RU" sz="1800" dirty="0" err="1" smtClean="0"/>
              <a:t>їхнє</a:t>
            </a:r>
            <a:r>
              <a:rPr lang="ru-RU" sz="1800" dirty="0" smtClean="0"/>
              <a:t> </a:t>
            </a:r>
            <a:r>
              <a:rPr lang="ru-RU" sz="1800" dirty="0" err="1" smtClean="0"/>
              <a:t>зимування</a:t>
            </a:r>
            <a:r>
              <a:rPr lang="ru-RU" sz="1800" dirty="0" smtClean="0"/>
              <a:t>. З того часу </a:t>
            </a:r>
            <a:r>
              <a:rPr lang="ru-RU" sz="1800" dirty="0" err="1" smtClean="0"/>
              <a:t>ці</a:t>
            </a:r>
            <a:r>
              <a:rPr lang="ru-RU" sz="1800" dirty="0" smtClean="0"/>
              <a:t> </a:t>
            </a:r>
            <a:r>
              <a:rPr lang="ru-RU" sz="1800" dirty="0" err="1" smtClean="0"/>
              <a:t>вершини</a:t>
            </a:r>
            <a:r>
              <a:rPr lang="ru-RU" sz="1800" dirty="0" smtClean="0"/>
              <a:t> стали </a:t>
            </a:r>
            <a:r>
              <a:rPr lang="ru-RU" sz="1800" dirty="0" err="1" smtClean="0"/>
              <a:t>справжньою</a:t>
            </a:r>
            <a:r>
              <a:rPr lang="ru-RU" sz="1800" dirty="0" smtClean="0"/>
              <a:t> </a:t>
            </a:r>
            <a:r>
              <a:rPr lang="ru-RU" sz="1800" dirty="0" err="1" smtClean="0"/>
              <a:t>туристичною</a:t>
            </a:r>
            <a:r>
              <a:rPr lang="ru-RU" sz="1800" dirty="0" smtClean="0"/>
              <a:t> </a:t>
            </a:r>
            <a:r>
              <a:rPr lang="ru-RU" sz="1800" dirty="0" err="1" smtClean="0"/>
              <a:t>визначною</a:t>
            </a:r>
            <a:r>
              <a:rPr lang="ru-RU" sz="1800" dirty="0" smtClean="0"/>
              <a:t> </a:t>
            </a:r>
            <a:r>
              <a:rPr lang="ru-RU" sz="1800" dirty="0" err="1" smtClean="0"/>
              <a:t>пам</a:t>
            </a:r>
            <a:r>
              <a:rPr lang="en-US" sz="1800" dirty="0" smtClean="0"/>
              <a:t>’</a:t>
            </a:r>
            <a:r>
              <a:rPr lang="ru-RU" sz="1800" dirty="0" err="1" smtClean="0"/>
              <a:t>яткою</a:t>
            </a:r>
            <a:r>
              <a:rPr lang="ru-RU" sz="1800" dirty="0" smtClean="0"/>
              <a:t>.</a:t>
            </a: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8896" y="188640"/>
            <a:ext cx="3462680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564904"/>
            <a:ext cx="3335263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869160"/>
            <a:ext cx="326325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82772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5544616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200" dirty="0" smtClean="0">
                <a:solidFill>
                  <a:srgbClr val="FF0000"/>
                </a:solidFill>
              </a:rPr>
              <a:t>Острови й природні території в районі Каліфорнійської затоки. </a:t>
            </a:r>
            <a:br>
              <a:rPr lang="uk-UA" sz="2200" dirty="0" smtClean="0">
                <a:solidFill>
                  <a:srgbClr val="FF0000"/>
                </a:solidFill>
              </a:rPr>
            </a:br>
            <a:r>
              <a:rPr lang="uk-UA" sz="2200" dirty="0" err="1" smtClean="0">
                <a:solidFill>
                  <a:srgbClr val="FF0000"/>
                </a:solidFill>
              </a:rPr>
              <a:t>Резервант</a:t>
            </a:r>
            <a:r>
              <a:rPr lang="uk-UA" sz="2200" dirty="0" smtClean="0">
                <a:solidFill>
                  <a:srgbClr val="FF0000"/>
                </a:solidFill>
              </a:rPr>
              <a:t> китів </a:t>
            </a:r>
            <a:r>
              <a:rPr lang="uk-UA" sz="2200" dirty="0" err="1" smtClean="0">
                <a:solidFill>
                  <a:srgbClr val="FF0000"/>
                </a:solidFill>
              </a:rPr>
              <a:t>Ель-Віскаїно</a:t>
            </a:r>
            <a:r>
              <a:rPr lang="uk-UA" sz="2200" dirty="0" smtClean="0">
                <a:solidFill>
                  <a:srgbClr val="FF0000"/>
                </a:solidFill>
              </a:rPr>
              <a:t> (Мексика</a:t>
            </a:r>
            <a:r>
              <a:rPr lang="uk-UA" dirty="0" smtClean="0"/>
              <a:t>)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836712"/>
            <a:ext cx="5796136" cy="5688632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1800" b="1" dirty="0" err="1"/>
              <a:t>Острови</a:t>
            </a:r>
            <a:r>
              <a:rPr lang="ru-RU" sz="1800" b="1" dirty="0"/>
              <a:t> та </a:t>
            </a:r>
            <a:r>
              <a:rPr lang="ru-RU" sz="1800" b="1" dirty="0" err="1"/>
              <a:t>природоохоронні</a:t>
            </a:r>
            <a:r>
              <a:rPr lang="ru-RU" sz="1800" b="1" dirty="0"/>
              <a:t> </a:t>
            </a:r>
            <a:r>
              <a:rPr lang="ru-RU" sz="1800" b="1" dirty="0" err="1"/>
              <a:t>території</a:t>
            </a:r>
            <a:r>
              <a:rPr lang="ru-RU" sz="1800" b="1" dirty="0"/>
              <a:t> </a:t>
            </a:r>
            <a:r>
              <a:rPr lang="ru-RU" sz="1800" b="1" dirty="0" err="1"/>
              <a:t>Каліфорнійської</a:t>
            </a:r>
            <a:r>
              <a:rPr lang="ru-RU" sz="1800" b="1" dirty="0"/>
              <a:t> </a:t>
            </a:r>
            <a:r>
              <a:rPr lang="ru-RU" sz="1800" b="1" dirty="0" smtClean="0"/>
              <a:t>затоки</a:t>
            </a:r>
            <a:r>
              <a:rPr lang="ru-RU" sz="1800" dirty="0" smtClean="0"/>
              <a:t> </a:t>
            </a:r>
            <a:r>
              <a:rPr lang="ru-RU" sz="1800" dirty="0" err="1"/>
              <a:t>включає</a:t>
            </a:r>
            <a:r>
              <a:rPr lang="ru-RU" sz="1800" dirty="0"/>
              <a:t> 244 </a:t>
            </a:r>
            <a:r>
              <a:rPr lang="ru-RU" sz="1800" dirty="0" err="1"/>
              <a:t>островів</a:t>
            </a:r>
            <a:r>
              <a:rPr lang="ru-RU" sz="1800" dirty="0"/>
              <a:t>, </a:t>
            </a:r>
            <a:r>
              <a:rPr lang="ru-RU" sz="1800" dirty="0" err="1"/>
              <a:t>острівців</a:t>
            </a:r>
            <a:r>
              <a:rPr lang="ru-RU" sz="1800" dirty="0"/>
              <a:t> та </a:t>
            </a:r>
            <a:r>
              <a:rPr lang="ru-RU" sz="1800" dirty="0" err="1"/>
              <a:t>прибережних</a:t>
            </a:r>
            <a:r>
              <a:rPr lang="ru-RU" sz="1800" dirty="0"/>
              <a:t> </a:t>
            </a:r>
            <a:r>
              <a:rPr lang="ru-RU" sz="1800" dirty="0" err="1"/>
              <a:t>районів</a:t>
            </a:r>
            <a:r>
              <a:rPr lang="ru-RU" sz="1800" dirty="0"/>
              <a:t>, </a:t>
            </a:r>
            <a:r>
              <a:rPr lang="ru-RU" sz="1800" dirty="0" err="1"/>
              <a:t>розташованих</a:t>
            </a:r>
            <a:r>
              <a:rPr lang="ru-RU" sz="1800" dirty="0"/>
              <a:t> в та </a:t>
            </a:r>
            <a:r>
              <a:rPr lang="ru-RU" sz="1800" dirty="0" err="1"/>
              <a:t>навколо</a:t>
            </a:r>
            <a:r>
              <a:rPr lang="ru-RU" sz="1800" dirty="0"/>
              <a:t> </a:t>
            </a:r>
            <a:r>
              <a:rPr lang="ru-RU" sz="1800" dirty="0" err="1"/>
              <a:t>Каліфорнійської</a:t>
            </a:r>
            <a:r>
              <a:rPr lang="ru-RU" sz="1800" dirty="0"/>
              <a:t> затоки (Моря Кортеса) на </a:t>
            </a:r>
            <a:r>
              <a:rPr lang="ru-RU" sz="1800" dirty="0" err="1"/>
              <a:t>північному</a:t>
            </a:r>
            <a:r>
              <a:rPr lang="ru-RU" sz="1800" dirty="0"/>
              <a:t> </a:t>
            </a:r>
            <a:r>
              <a:rPr lang="ru-RU" sz="1800" dirty="0" err="1"/>
              <a:t>заході</a:t>
            </a:r>
            <a:r>
              <a:rPr lang="ru-RU" sz="1800" dirty="0"/>
              <a:t> </a:t>
            </a:r>
            <a:r>
              <a:rPr lang="ru-RU" sz="1800" dirty="0" smtClean="0"/>
              <a:t>Мексики. </a:t>
            </a:r>
            <a:r>
              <a:rPr lang="ru-RU" sz="1800" dirty="0" err="1" smtClean="0"/>
              <a:t>Розмір</a:t>
            </a:r>
            <a:r>
              <a:rPr lang="ru-RU" sz="1800" dirty="0" smtClean="0"/>
              <a:t> </a:t>
            </a:r>
            <a:r>
              <a:rPr lang="ru-RU" sz="1800" dirty="0" err="1"/>
              <a:t>акваторії</a:t>
            </a:r>
            <a:r>
              <a:rPr lang="ru-RU" sz="1800" dirty="0"/>
              <a:t> </a:t>
            </a:r>
            <a:r>
              <a:rPr lang="ru-RU" sz="1800" dirty="0" err="1"/>
              <a:t>третій</a:t>
            </a:r>
            <a:r>
              <a:rPr lang="ru-RU" sz="1800" dirty="0"/>
              <a:t> </a:t>
            </a:r>
            <a:r>
              <a:rPr lang="ru-RU" sz="1800" dirty="0" err="1"/>
              <a:t>серед</a:t>
            </a:r>
            <a:r>
              <a:rPr lang="ru-RU" sz="1800" dirty="0"/>
              <a:t> </a:t>
            </a:r>
            <a:r>
              <a:rPr lang="ru-RU" sz="1800" dirty="0" err="1"/>
              <a:t>всіх</a:t>
            </a:r>
            <a:r>
              <a:rPr lang="ru-RU" sz="1800" dirty="0"/>
              <a:t> </a:t>
            </a:r>
            <a:r>
              <a:rPr lang="ru-RU" sz="1800" dirty="0" err="1"/>
              <a:t>об'єктів</a:t>
            </a:r>
            <a:r>
              <a:rPr lang="ru-RU" sz="1800" dirty="0"/>
              <a:t> </a:t>
            </a:r>
            <a:r>
              <a:rPr lang="ru-RU" sz="1800" dirty="0" err="1"/>
              <a:t>Світової</a:t>
            </a:r>
            <a:r>
              <a:rPr lang="ru-RU" sz="1800" dirty="0"/>
              <a:t> </a:t>
            </a:r>
            <a:r>
              <a:rPr lang="ru-RU" sz="1800" dirty="0" err="1"/>
              <a:t>спадщини</a:t>
            </a:r>
            <a:r>
              <a:rPr lang="ru-RU" sz="1800" dirty="0"/>
              <a:t> </a:t>
            </a:r>
            <a:r>
              <a:rPr lang="ru-RU" sz="1800" dirty="0" err="1"/>
              <a:t>після</a:t>
            </a:r>
            <a:r>
              <a:rPr lang="ru-RU" sz="1800" dirty="0"/>
              <a:t> Великого </a:t>
            </a:r>
            <a:r>
              <a:rPr lang="ru-RU" sz="1800" dirty="0" err="1"/>
              <a:t>бар'єрного</a:t>
            </a:r>
            <a:r>
              <a:rPr lang="ru-RU" sz="1800" dirty="0"/>
              <a:t> рифу та </a:t>
            </a:r>
            <a:r>
              <a:rPr lang="ru-RU" sz="1800" dirty="0" err="1"/>
              <a:t>Галапагоських</a:t>
            </a:r>
            <a:r>
              <a:rPr lang="ru-RU" sz="1800" dirty="0"/>
              <a:t> </a:t>
            </a:r>
            <a:r>
              <a:rPr lang="ru-RU" sz="1800" dirty="0" err="1" smtClean="0"/>
              <a:t>островів</a:t>
            </a:r>
            <a:r>
              <a:rPr lang="ru-RU" sz="1800" dirty="0" smtClean="0"/>
              <a:t>. Затока </a:t>
            </a:r>
            <a:r>
              <a:rPr lang="ru-RU" sz="1800" dirty="0" err="1"/>
              <a:t>характеризується</a:t>
            </a:r>
            <a:r>
              <a:rPr lang="ru-RU" sz="1800" dirty="0"/>
              <a:t> </a:t>
            </a:r>
            <a:r>
              <a:rPr lang="ru-RU" sz="1800" dirty="0" err="1"/>
              <a:t>видовищними</a:t>
            </a:r>
            <a:r>
              <a:rPr lang="ru-RU" sz="1800" dirty="0"/>
              <a:t> </a:t>
            </a:r>
            <a:r>
              <a:rPr lang="ru-RU" sz="1800" dirty="0" err="1"/>
              <a:t>природними</a:t>
            </a:r>
            <a:r>
              <a:rPr lang="ru-RU" sz="1800" dirty="0"/>
              <a:t> </a:t>
            </a:r>
            <a:r>
              <a:rPr lang="ru-RU" sz="1800" dirty="0" err="1"/>
              <a:t>ділянками</a:t>
            </a:r>
            <a:r>
              <a:rPr lang="ru-RU" sz="1800" dirty="0"/>
              <a:t>, </a:t>
            </a:r>
            <a:r>
              <a:rPr lang="ru-RU" sz="1800" dirty="0" err="1" smtClean="0"/>
              <a:t>зрізаним</a:t>
            </a:r>
            <a:r>
              <a:rPr lang="ru-RU" sz="1800" dirty="0" smtClean="0"/>
              <a:t> </a:t>
            </a:r>
            <a:r>
              <a:rPr lang="ru-RU" sz="1800" dirty="0" err="1"/>
              <a:t>рельєфом</a:t>
            </a:r>
            <a:r>
              <a:rPr lang="ru-RU" sz="1800" dirty="0"/>
              <a:t>, </a:t>
            </a:r>
            <a:r>
              <a:rPr lang="ru-RU" sz="1800" dirty="0" err="1"/>
              <a:t>скелістими</a:t>
            </a:r>
            <a:r>
              <a:rPr lang="ru-RU" sz="1800" dirty="0"/>
              <a:t> берегами та </a:t>
            </a:r>
            <a:r>
              <a:rPr lang="ru-RU" sz="1800" dirty="0" err="1"/>
              <a:t>природними</a:t>
            </a:r>
            <a:r>
              <a:rPr lang="ru-RU" sz="1800" dirty="0"/>
              <a:t> пляжами та </a:t>
            </a:r>
            <a:r>
              <a:rPr lang="ru-RU" sz="1800" dirty="0" err="1"/>
              <a:t>пустельним</a:t>
            </a:r>
            <a:r>
              <a:rPr lang="ru-RU" sz="1800" dirty="0"/>
              <a:t> ландшафтом </a:t>
            </a:r>
            <a:r>
              <a:rPr lang="ru-RU" sz="1800" dirty="0" err="1"/>
              <a:t>навколо</a:t>
            </a:r>
            <a:r>
              <a:rPr lang="ru-RU" sz="1800" dirty="0"/>
              <a:t>. В </a:t>
            </a:r>
            <a:r>
              <a:rPr lang="ru-RU" sz="1800" dirty="0" err="1"/>
              <a:t>її</a:t>
            </a:r>
            <a:r>
              <a:rPr lang="ru-RU" sz="1800" dirty="0"/>
              <a:t> межах </a:t>
            </a:r>
            <a:r>
              <a:rPr lang="ru-RU" sz="1800" dirty="0" err="1"/>
              <a:t>присутні</a:t>
            </a:r>
            <a:r>
              <a:rPr lang="ru-RU" sz="1800" dirty="0"/>
              <a:t> </a:t>
            </a:r>
            <a:r>
              <a:rPr lang="ru-RU" sz="1800" dirty="0" err="1"/>
              <a:t>майже</a:t>
            </a:r>
            <a:r>
              <a:rPr lang="ru-RU" sz="1800" dirty="0"/>
              <a:t> </a:t>
            </a:r>
            <a:r>
              <a:rPr lang="ru-RU" sz="1800" dirty="0" err="1"/>
              <a:t>всі</a:t>
            </a:r>
            <a:r>
              <a:rPr lang="ru-RU" sz="1800" dirty="0"/>
              <a:t> </a:t>
            </a:r>
            <a:r>
              <a:rPr lang="ru-RU" sz="1800" dirty="0" err="1"/>
              <a:t>океанографічні</a:t>
            </a:r>
            <a:r>
              <a:rPr lang="ru-RU" sz="1800" dirty="0"/>
              <a:t> </a:t>
            </a:r>
            <a:r>
              <a:rPr lang="ru-RU" sz="1800" dirty="0" err="1"/>
              <a:t>процеси</a:t>
            </a:r>
            <a:r>
              <a:rPr lang="ru-RU" sz="1800" dirty="0"/>
              <a:t> </a:t>
            </a:r>
            <a:r>
              <a:rPr lang="ru-RU" sz="1800" dirty="0" err="1"/>
              <a:t>Земної</a:t>
            </a:r>
            <a:r>
              <a:rPr lang="ru-RU" sz="1800" dirty="0"/>
              <a:t> </a:t>
            </a:r>
            <a:r>
              <a:rPr lang="ru-RU" sz="1800" dirty="0" err="1"/>
              <a:t>кулі</a:t>
            </a:r>
            <a:r>
              <a:rPr lang="ru-RU" sz="1800" dirty="0"/>
              <a:t>, </a:t>
            </a:r>
            <a:r>
              <a:rPr lang="ru-RU" sz="1800" dirty="0" err="1"/>
              <a:t>що</a:t>
            </a:r>
            <a:r>
              <a:rPr lang="ru-RU" sz="1800" dirty="0"/>
              <a:t> </a:t>
            </a:r>
            <a:r>
              <a:rPr lang="ru-RU" sz="1800" dirty="0" err="1"/>
              <a:t>робить</a:t>
            </a:r>
            <a:r>
              <a:rPr lang="ru-RU" sz="1800" dirty="0"/>
              <a:t> </a:t>
            </a:r>
            <a:r>
              <a:rPr lang="ru-RU" sz="1800" dirty="0" err="1"/>
              <a:t>її</a:t>
            </a:r>
            <a:r>
              <a:rPr lang="ru-RU" sz="1800" dirty="0"/>
              <a:t> </a:t>
            </a:r>
            <a:r>
              <a:rPr lang="ru-RU" sz="1800" dirty="0" err="1"/>
              <a:t>дослідження</a:t>
            </a:r>
            <a:r>
              <a:rPr lang="ru-RU" sz="1800" dirty="0"/>
              <a:t> </a:t>
            </a:r>
            <a:r>
              <a:rPr lang="ru-RU" sz="1800" dirty="0" err="1"/>
              <a:t>дуже</a:t>
            </a:r>
            <a:r>
              <a:rPr lang="ru-RU" sz="1800" dirty="0"/>
              <a:t> </a:t>
            </a:r>
            <a:r>
              <a:rPr lang="ru-RU" sz="1800" dirty="0" err="1"/>
              <a:t>важливим</a:t>
            </a:r>
            <a:r>
              <a:rPr lang="ru-RU" sz="1800" dirty="0"/>
              <a:t>.</a:t>
            </a:r>
          </a:p>
          <a:p>
            <a:pPr algn="just"/>
            <a:r>
              <a:rPr lang="ru-RU" sz="1800" dirty="0" err="1"/>
              <a:t>Каліфорнійську</a:t>
            </a:r>
            <a:r>
              <a:rPr lang="ru-RU" sz="1800" dirty="0"/>
              <a:t> затоку та </a:t>
            </a:r>
            <a:r>
              <a:rPr lang="ru-RU" sz="1800" dirty="0" err="1"/>
              <a:t>її</a:t>
            </a:r>
            <a:r>
              <a:rPr lang="ru-RU" sz="1800" dirty="0"/>
              <a:t> </a:t>
            </a:r>
            <a:r>
              <a:rPr lang="ru-RU" sz="1800" dirty="0" err="1"/>
              <a:t>острови</a:t>
            </a:r>
            <a:r>
              <a:rPr lang="ru-RU" sz="1800" dirty="0"/>
              <a:t> часто </a:t>
            </a:r>
            <a:r>
              <a:rPr lang="ru-RU" sz="1800" dirty="0" err="1"/>
              <a:t>називають</a:t>
            </a:r>
            <a:r>
              <a:rPr lang="ru-RU" sz="1800" dirty="0"/>
              <a:t> природною </a:t>
            </a:r>
            <a:r>
              <a:rPr lang="ru-RU" sz="1800" dirty="0" err="1"/>
              <a:t>лабораторією</a:t>
            </a:r>
            <a:r>
              <a:rPr lang="ru-RU" sz="1800" dirty="0"/>
              <a:t> для </a:t>
            </a:r>
            <a:r>
              <a:rPr lang="ru-RU" sz="1800" dirty="0" err="1"/>
              <a:t>дослідження</a:t>
            </a:r>
            <a:r>
              <a:rPr lang="ru-RU" sz="1800" dirty="0"/>
              <a:t> </a:t>
            </a:r>
            <a:r>
              <a:rPr lang="ru-RU" sz="1800" dirty="0" err="1"/>
              <a:t>походження</a:t>
            </a:r>
            <a:r>
              <a:rPr lang="ru-RU" sz="1800" dirty="0"/>
              <a:t> </a:t>
            </a:r>
            <a:r>
              <a:rPr lang="ru-RU" sz="1800" dirty="0" err="1"/>
              <a:t>видів</a:t>
            </a:r>
            <a:r>
              <a:rPr lang="ru-RU" sz="1800" dirty="0"/>
              <a:t>. Тут </a:t>
            </a:r>
            <a:r>
              <a:rPr lang="ru-RU" sz="1800" dirty="0" err="1"/>
              <a:t>присутні</a:t>
            </a:r>
            <a:r>
              <a:rPr lang="ru-RU" sz="1800" dirty="0"/>
              <a:t> як </a:t>
            </a:r>
            <a:r>
              <a:rPr lang="ru-RU" sz="1800" dirty="0" err="1"/>
              <a:t>острови</a:t>
            </a:r>
            <a:r>
              <a:rPr lang="ru-RU" sz="1800" dirty="0"/>
              <a:t>, </a:t>
            </a:r>
            <a:r>
              <a:rPr lang="ru-RU" sz="1800" dirty="0" err="1"/>
              <a:t>населенні</a:t>
            </a:r>
            <a:r>
              <a:rPr lang="ru-RU" sz="1800" dirty="0"/>
              <a:t> через </a:t>
            </a:r>
            <a:r>
              <a:rPr lang="ru-RU" sz="1800" dirty="0" err="1"/>
              <a:t>стародавні</a:t>
            </a:r>
            <a:r>
              <a:rPr lang="ru-RU" sz="1800" dirty="0"/>
              <a:t> </a:t>
            </a:r>
            <a:r>
              <a:rPr lang="ru-RU" sz="1800" dirty="0" err="1"/>
              <a:t>містки</a:t>
            </a:r>
            <a:r>
              <a:rPr lang="ru-RU" sz="1800" dirty="0"/>
              <a:t> з сушею, так і </a:t>
            </a:r>
            <a:r>
              <a:rPr lang="ru-RU" sz="1800" dirty="0" err="1"/>
              <a:t>острови</a:t>
            </a:r>
            <a:r>
              <a:rPr lang="ru-RU" sz="1800" dirty="0"/>
              <a:t>, </a:t>
            </a:r>
            <a:r>
              <a:rPr lang="ru-RU" sz="1800" dirty="0" err="1"/>
              <a:t>населені</a:t>
            </a:r>
            <a:r>
              <a:rPr lang="ru-RU" sz="1800" dirty="0"/>
              <a:t> морем </a:t>
            </a:r>
            <a:r>
              <a:rPr lang="ru-RU" sz="1800" dirty="0" err="1"/>
              <a:t>або</a:t>
            </a:r>
            <a:r>
              <a:rPr lang="ru-RU" sz="1800" dirty="0"/>
              <a:t> </a:t>
            </a:r>
            <a:r>
              <a:rPr lang="ru-RU" sz="1800" dirty="0" err="1"/>
              <a:t>повітрям</a:t>
            </a:r>
            <a:r>
              <a:rPr lang="ru-RU" sz="1800" dirty="0"/>
              <a:t>. </a:t>
            </a:r>
            <a:r>
              <a:rPr lang="ru-RU" sz="1800" dirty="0" err="1"/>
              <a:t>Звідки</a:t>
            </a:r>
            <a:r>
              <a:rPr lang="ru-RU" sz="1800" dirty="0"/>
              <a:t> </a:t>
            </a:r>
            <a:r>
              <a:rPr lang="ru-RU" sz="1800" dirty="0" err="1"/>
              <a:t>походять</a:t>
            </a:r>
            <a:r>
              <a:rPr lang="ru-RU" sz="1800" dirty="0"/>
              <a:t> 695 </a:t>
            </a:r>
            <a:r>
              <a:rPr lang="ru-RU" sz="1800" dirty="0" err="1"/>
              <a:t>видів</a:t>
            </a:r>
            <a:r>
              <a:rPr lang="ru-RU" sz="1800" dirty="0"/>
              <a:t> </a:t>
            </a:r>
            <a:r>
              <a:rPr lang="ru-RU" sz="1800" dirty="0" err="1"/>
              <a:t>судинних</a:t>
            </a:r>
            <a:r>
              <a:rPr lang="ru-RU" sz="1800" dirty="0"/>
              <a:t> </a:t>
            </a:r>
            <a:r>
              <a:rPr lang="ru-RU" sz="1800" dirty="0" err="1"/>
              <a:t>рослин</a:t>
            </a:r>
            <a:r>
              <a:rPr lang="ru-RU" sz="1800" dirty="0"/>
              <a:t>, </a:t>
            </a:r>
            <a:r>
              <a:rPr lang="ru-RU" sz="1800" dirty="0" err="1"/>
              <a:t>більше</a:t>
            </a:r>
            <a:r>
              <a:rPr lang="ru-RU" sz="1800" dirty="0"/>
              <a:t>, </a:t>
            </a:r>
            <a:r>
              <a:rPr lang="ru-RU" sz="1800" dirty="0" err="1"/>
              <a:t>ніж</a:t>
            </a:r>
            <a:r>
              <a:rPr lang="ru-RU" sz="1800" dirty="0"/>
              <a:t> у </a:t>
            </a:r>
            <a:r>
              <a:rPr lang="ru-RU" sz="1800" dirty="0" err="1"/>
              <a:t>бідь-якому</a:t>
            </a:r>
            <a:r>
              <a:rPr lang="ru-RU" sz="1800" dirty="0"/>
              <a:t> </a:t>
            </a:r>
            <a:r>
              <a:rPr lang="ru-RU" sz="1800" dirty="0" err="1"/>
              <a:t>іншому</a:t>
            </a:r>
            <a:r>
              <a:rPr lang="ru-RU" sz="1800" dirty="0"/>
              <a:t> </a:t>
            </a:r>
            <a:r>
              <a:rPr lang="ru-RU" sz="1800" dirty="0" err="1"/>
              <a:t>об'кті</a:t>
            </a:r>
            <a:r>
              <a:rPr lang="ru-RU" sz="1800" dirty="0"/>
              <a:t> </a:t>
            </a:r>
            <a:r>
              <a:rPr lang="ru-RU" sz="1800" dirty="0" err="1"/>
              <a:t>Світової</a:t>
            </a:r>
            <a:r>
              <a:rPr lang="ru-RU" sz="1800" dirty="0"/>
              <a:t> </a:t>
            </a:r>
            <a:r>
              <a:rPr lang="ru-RU" sz="1800" dirty="0" err="1"/>
              <a:t>спадщини</a:t>
            </a:r>
            <a:r>
              <a:rPr lang="ru-RU" sz="1800" dirty="0"/>
              <a:t>. </a:t>
            </a:r>
            <a:r>
              <a:rPr lang="ru-RU" sz="1800" dirty="0" err="1"/>
              <a:t>Також</a:t>
            </a:r>
            <a:r>
              <a:rPr lang="ru-RU" sz="1800" dirty="0"/>
              <a:t> тут водиться 891 вид </a:t>
            </a:r>
            <a:r>
              <a:rPr lang="ru-RU" sz="1800" dirty="0" err="1"/>
              <a:t>риб</a:t>
            </a:r>
            <a:r>
              <a:rPr lang="ru-RU" sz="1800" dirty="0"/>
              <a:t>, з </a:t>
            </a:r>
            <a:r>
              <a:rPr lang="ru-RU" sz="1800" dirty="0" err="1"/>
              <a:t>яких</a:t>
            </a:r>
            <a:r>
              <a:rPr lang="ru-RU" sz="1800" dirty="0"/>
              <a:t> 90 </a:t>
            </a:r>
            <a:r>
              <a:rPr lang="ru-RU" sz="1800" dirty="0" smtClean="0"/>
              <a:t>—</a:t>
            </a:r>
            <a:r>
              <a:rPr lang="ru-RU" sz="1800" dirty="0" err="1" smtClean="0"/>
              <a:t>ендеміки</a:t>
            </a:r>
            <a:r>
              <a:rPr lang="ru-RU" sz="1800" dirty="0"/>
              <a:t>. Тут </a:t>
            </a:r>
            <a:r>
              <a:rPr lang="ru-RU" sz="1800" dirty="0" err="1"/>
              <a:t>мешкають</a:t>
            </a:r>
            <a:r>
              <a:rPr lang="ru-RU" sz="1800" dirty="0"/>
              <a:t> і 39 % </a:t>
            </a:r>
            <a:r>
              <a:rPr lang="ru-RU" sz="1800" dirty="0" err="1"/>
              <a:t>всіх</a:t>
            </a:r>
            <a:r>
              <a:rPr lang="ru-RU" sz="1800" dirty="0"/>
              <a:t> </a:t>
            </a:r>
            <a:r>
              <a:rPr lang="ru-RU" sz="1800" dirty="0" err="1"/>
              <a:t>видів</a:t>
            </a:r>
            <a:r>
              <a:rPr lang="ru-RU" sz="1800" dirty="0"/>
              <a:t> </a:t>
            </a:r>
            <a:r>
              <a:rPr lang="ru-RU" sz="1800" dirty="0" err="1"/>
              <a:t>морських</a:t>
            </a:r>
            <a:r>
              <a:rPr lang="ru-RU" sz="1800" dirty="0"/>
              <a:t> </a:t>
            </a:r>
            <a:r>
              <a:rPr lang="ru-RU" sz="1800" dirty="0" err="1"/>
              <a:t>ссавців</a:t>
            </a:r>
            <a:r>
              <a:rPr lang="ru-RU" sz="1800" dirty="0"/>
              <a:t> у </a:t>
            </a:r>
            <a:r>
              <a:rPr lang="ru-RU" sz="1800" dirty="0" err="1"/>
              <a:t>світі</a:t>
            </a:r>
            <a:r>
              <a:rPr lang="ru-RU" sz="1800" dirty="0"/>
              <a:t> та 33 % </a:t>
            </a:r>
            <a:r>
              <a:rPr lang="ru-RU" sz="1800" dirty="0" err="1"/>
              <a:t>видів</a:t>
            </a:r>
            <a:r>
              <a:rPr lang="ru-RU" sz="1800" dirty="0"/>
              <a:t> </a:t>
            </a:r>
            <a:r>
              <a:rPr lang="ru-RU" sz="1800" dirty="0" err="1"/>
              <a:t>морських</a:t>
            </a:r>
            <a:r>
              <a:rPr lang="ru-RU" sz="1800" dirty="0"/>
              <a:t> </a:t>
            </a:r>
            <a:r>
              <a:rPr lang="ru-RU" sz="1800" dirty="0" err="1"/>
              <a:t>ракоподібних</a:t>
            </a:r>
            <a:r>
              <a:rPr lang="ru-RU" sz="1800" dirty="0" smtClean="0"/>
              <a:t>.</a:t>
            </a:r>
          </a:p>
          <a:p>
            <a:pPr algn="just"/>
            <a:endParaRPr lang="ru-RU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3430" y="4725144"/>
            <a:ext cx="3185662" cy="1949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395232"/>
            <a:ext cx="3052563" cy="2017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7" y="188640"/>
            <a:ext cx="3033294" cy="2018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87920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5256584" cy="432048"/>
          </a:xfrm>
        </p:spPr>
        <p:txBody>
          <a:bodyPr>
            <a:normAutofit/>
          </a:bodyPr>
          <a:lstStyle/>
          <a:p>
            <a:r>
              <a:rPr lang="uk-UA" dirty="0" smtClean="0">
                <a:solidFill>
                  <a:srgbClr val="FF0000"/>
                </a:solidFill>
              </a:rPr>
              <a:t>Біосферний резерват </a:t>
            </a:r>
            <a:r>
              <a:rPr lang="uk-UA" dirty="0" err="1" smtClean="0">
                <a:solidFill>
                  <a:srgbClr val="FF0000"/>
                </a:solidFill>
              </a:rPr>
              <a:t>Сіан-Каан</a:t>
            </a:r>
            <a:r>
              <a:rPr lang="uk-UA" dirty="0" smtClean="0">
                <a:solidFill>
                  <a:srgbClr val="FF0000"/>
                </a:solidFill>
              </a:rPr>
              <a:t> (Мексика)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7504" y="548680"/>
            <a:ext cx="5688632" cy="6048672"/>
          </a:xfrm>
        </p:spPr>
        <p:txBody>
          <a:bodyPr>
            <a:normAutofit/>
          </a:bodyPr>
          <a:lstStyle/>
          <a:p>
            <a:pPr algn="just"/>
            <a:r>
              <a:rPr lang="ru-RU" sz="1800" b="1" dirty="0" err="1"/>
              <a:t>Біосферний</a:t>
            </a:r>
            <a:r>
              <a:rPr lang="ru-RU" sz="1800" b="1" dirty="0"/>
              <a:t> </a:t>
            </a:r>
            <a:r>
              <a:rPr lang="ru-RU" sz="1800" b="1" dirty="0" err="1"/>
              <a:t>заповідник</a:t>
            </a:r>
            <a:r>
              <a:rPr lang="ru-RU" sz="1800" b="1" dirty="0"/>
              <a:t> </a:t>
            </a:r>
            <a:r>
              <a:rPr lang="ru-RU" sz="1800" b="1" dirty="0" err="1"/>
              <a:t>Сіан-Каан</a:t>
            </a:r>
            <a:r>
              <a:rPr lang="ru-RU" sz="1800" dirty="0"/>
              <a:t> (</a:t>
            </a:r>
            <a:r>
              <a:rPr lang="ru-RU" sz="1800" dirty="0" err="1" smtClean="0"/>
              <a:t>ісп</a:t>
            </a:r>
            <a:r>
              <a:rPr lang="ru-RU" sz="1800" dirty="0" smtClean="0"/>
              <a:t>.</a:t>
            </a:r>
            <a:r>
              <a:rPr lang="ru-RU" sz="1800" dirty="0"/>
              <a:t> </a:t>
            </a:r>
            <a:r>
              <a:rPr lang="en-US" sz="1800" i="1" dirty="0" err="1"/>
              <a:t>Reserva</a:t>
            </a:r>
            <a:r>
              <a:rPr lang="en-US" sz="1800" i="1" dirty="0"/>
              <a:t> de la </a:t>
            </a:r>
            <a:r>
              <a:rPr lang="en-US" sz="1800" i="1" dirty="0" err="1"/>
              <a:t>Biosfera</a:t>
            </a:r>
            <a:r>
              <a:rPr lang="en-US" sz="1800" i="1" dirty="0"/>
              <a:t> Sian </a:t>
            </a:r>
            <a:r>
              <a:rPr lang="en-US" sz="1800" i="1" dirty="0" err="1"/>
              <a:t>Ka'an</a:t>
            </a:r>
            <a:r>
              <a:rPr lang="en-US" sz="1800" dirty="0"/>
              <a:t>, </a:t>
            </a:r>
            <a:r>
              <a:rPr lang="ru-RU" sz="1800" dirty="0" err="1"/>
              <a:t>від</a:t>
            </a:r>
            <a:r>
              <a:rPr lang="ru-RU" sz="1800" dirty="0"/>
              <a:t> </a:t>
            </a:r>
            <a:r>
              <a:rPr lang="ru-RU" sz="1800" dirty="0" err="1" smtClean="0"/>
              <a:t>юк</a:t>
            </a:r>
            <a:r>
              <a:rPr lang="ru-RU" sz="1800" dirty="0"/>
              <a:t>. </a:t>
            </a:r>
            <a:r>
              <a:rPr lang="en-US" sz="1800" i="1" dirty="0"/>
              <a:t>Sian </a:t>
            </a:r>
            <a:r>
              <a:rPr lang="en-US" sz="1800" i="1" dirty="0" err="1"/>
              <a:t>Ka'an</a:t>
            </a:r>
            <a:r>
              <a:rPr lang="en-US" sz="1800" dirty="0"/>
              <a:t> — «</a:t>
            </a:r>
            <a:r>
              <a:rPr lang="ru-RU" sz="1800" dirty="0" err="1"/>
              <a:t>небесне</a:t>
            </a:r>
            <a:r>
              <a:rPr lang="ru-RU" sz="1800" dirty="0"/>
              <a:t> </a:t>
            </a:r>
            <a:r>
              <a:rPr lang="ru-RU" sz="1800" dirty="0" err="1"/>
              <a:t>місто</a:t>
            </a:r>
            <a:r>
              <a:rPr lang="ru-RU" sz="1800" dirty="0"/>
              <a:t>», «</a:t>
            </a:r>
            <a:r>
              <a:rPr lang="ru-RU" sz="1800" dirty="0" err="1"/>
              <a:t>місто</a:t>
            </a:r>
            <a:r>
              <a:rPr lang="ru-RU" sz="1800" dirty="0"/>
              <a:t>, де </a:t>
            </a:r>
            <a:r>
              <a:rPr lang="ru-RU" sz="1800" dirty="0" err="1"/>
              <a:t>народжується</a:t>
            </a:r>
            <a:r>
              <a:rPr lang="ru-RU" sz="1800" dirty="0"/>
              <a:t> небо») — </a:t>
            </a:r>
            <a:r>
              <a:rPr lang="ru-RU" sz="1800" dirty="0" err="1"/>
              <a:t>біосферний</a:t>
            </a:r>
            <a:r>
              <a:rPr lang="ru-RU" sz="1800" dirty="0"/>
              <a:t> </a:t>
            </a:r>
            <a:r>
              <a:rPr lang="ru-RU" sz="1800" dirty="0" err="1"/>
              <a:t>заповідник</a:t>
            </a:r>
            <a:r>
              <a:rPr lang="ru-RU" sz="1800" dirty="0"/>
              <a:t> в </a:t>
            </a:r>
            <a:r>
              <a:rPr lang="ru-RU" sz="1800" dirty="0" err="1"/>
              <a:t>мексиканському</a:t>
            </a:r>
            <a:r>
              <a:rPr lang="ru-RU" sz="1800" dirty="0"/>
              <a:t> </a:t>
            </a:r>
            <a:r>
              <a:rPr lang="ru-RU" sz="1800" dirty="0" err="1"/>
              <a:t>штаті</a:t>
            </a:r>
            <a:r>
              <a:rPr lang="ru-RU" sz="1800" dirty="0"/>
              <a:t> </a:t>
            </a:r>
            <a:r>
              <a:rPr lang="ru-RU" sz="1800" dirty="0" err="1"/>
              <a:t>Кінтана-Роо</a:t>
            </a:r>
            <a:r>
              <a:rPr lang="ru-RU" sz="1800" dirty="0"/>
              <a:t>. </a:t>
            </a:r>
            <a:endParaRPr lang="ru-RU" sz="1800" dirty="0" smtClean="0"/>
          </a:p>
          <a:p>
            <a:pPr algn="just"/>
            <a:r>
              <a:rPr lang="ru-RU" sz="1800" dirty="0" err="1" smtClean="0"/>
              <a:t>Заповідник</a:t>
            </a:r>
            <a:r>
              <a:rPr lang="ru-RU" sz="1800" dirty="0" smtClean="0"/>
              <a:t> </a:t>
            </a:r>
            <a:r>
              <a:rPr lang="ru-RU" sz="1800" dirty="0" err="1"/>
              <a:t>розкинувся</a:t>
            </a:r>
            <a:r>
              <a:rPr lang="ru-RU" sz="1800" dirty="0"/>
              <a:t> на </a:t>
            </a:r>
            <a:r>
              <a:rPr lang="ru-RU" sz="1800" dirty="0" err="1"/>
              <a:t>узбережжі</a:t>
            </a:r>
            <a:r>
              <a:rPr lang="ru-RU" sz="1800" dirty="0"/>
              <a:t> </a:t>
            </a:r>
            <a:r>
              <a:rPr lang="ru-RU" sz="1800" dirty="0" err="1"/>
              <a:t>Карибського</a:t>
            </a:r>
            <a:r>
              <a:rPr lang="ru-RU" sz="1800" dirty="0"/>
              <a:t> моря, на </a:t>
            </a:r>
            <a:r>
              <a:rPr lang="ru-RU" sz="1800" dirty="0" err="1"/>
              <a:t>вапняковому</a:t>
            </a:r>
            <a:r>
              <a:rPr lang="ru-RU" sz="1800" dirty="0"/>
              <a:t> </a:t>
            </a:r>
            <a:r>
              <a:rPr lang="ru-RU" sz="1800" dirty="0" err="1"/>
              <a:t>ґрунті</a:t>
            </a:r>
            <a:r>
              <a:rPr lang="ru-RU" sz="1800" dirty="0"/>
              <a:t>, де </a:t>
            </a:r>
            <a:r>
              <a:rPr lang="ru-RU" sz="1800" dirty="0" err="1"/>
              <a:t>утворилася</a:t>
            </a:r>
            <a:r>
              <a:rPr lang="ru-RU" sz="1800" dirty="0"/>
              <a:t> велика </a:t>
            </a:r>
            <a:r>
              <a:rPr lang="ru-RU" sz="1800" dirty="0" err="1"/>
              <a:t>кількість</a:t>
            </a:r>
            <a:r>
              <a:rPr lang="ru-RU" sz="1800" dirty="0"/>
              <a:t> </a:t>
            </a:r>
            <a:r>
              <a:rPr lang="ru-RU" sz="1800" dirty="0" err="1"/>
              <a:t>сенотів</a:t>
            </a:r>
            <a:r>
              <a:rPr lang="ru-RU" sz="1800" dirty="0"/>
              <a:t>, і </a:t>
            </a:r>
            <a:r>
              <a:rPr lang="ru-RU" sz="1800" dirty="0" err="1"/>
              <a:t>також</a:t>
            </a:r>
            <a:r>
              <a:rPr lang="ru-RU" sz="1800" dirty="0"/>
              <a:t> </a:t>
            </a:r>
            <a:r>
              <a:rPr lang="ru-RU" sz="1800" dirty="0" err="1"/>
              <a:t>включає</a:t>
            </a:r>
            <a:r>
              <a:rPr lang="ru-RU" sz="1800" dirty="0"/>
              <a:t> </a:t>
            </a:r>
            <a:r>
              <a:rPr lang="ru-RU" sz="1800" dirty="0" err="1"/>
              <a:t>ділянки</a:t>
            </a:r>
            <a:r>
              <a:rPr lang="ru-RU" sz="1800" dirty="0"/>
              <a:t> </a:t>
            </a:r>
            <a:r>
              <a:rPr lang="ru-RU" sz="1800" dirty="0" err="1"/>
              <a:t>прибережних</a:t>
            </a:r>
            <a:r>
              <a:rPr lang="ru-RU" sz="1800" dirty="0"/>
              <a:t> </a:t>
            </a:r>
            <a:r>
              <a:rPr lang="ru-RU" sz="1800" dirty="0" err="1"/>
              <a:t>рифів</a:t>
            </a:r>
            <a:r>
              <a:rPr lang="ru-RU" sz="1800" dirty="0"/>
              <a:t> та </a:t>
            </a:r>
            <a:r>
              <a:rPr lang="ru-RU" sz="1800" dirty="0" err="1"/>
              <a:t>пляжів</a:t>
            </a:r>
            <a:r>
              <a:rPr lang="ru-RU" sz="1800" dirty="0"/>
              <a:t>. На </a:t>
            </a:r>
            <a:r>
              <a:rPr lang="ru-RU" sz="1800" dirty="0" err="1"/>
              <a:t>території</a:t>
            </a:r>
            <a:r>
              <a:rPr lang="ru-RU" sz="1800" dirty="0"/>
              <a:t> </a:t>
            </a:r>
            <a:r>
              <a:rPr lang="ru-RU" sz="1800" dirty="0" err="1"/>
              <a:t>заповідника</a:t>
            </a:r>
            <a:r>
              <a:rPr lang="ru-RU" sz="1800" dirty="0"/>
              <a:t> </a:t>
            </a:r>
            <a:r>
              <a:rPr lang="ru-RU" sz="1800" dirty="0" err="1"/>
              <a:t>також</a:t>
            </a:r>
            <a:r>
              <a:rPr lang="ru-RU" sz="1800" dirty="0"/>
              <a:t> </a:t>
            </a:r>
            <a:r>
              <a:rPr lang="ru-RU" sz="1800" dirty="0" err="1"/>
              <a:t>знаходяться</a:t>
            </a:r>
            <a:r>
              <a:rPr lang="ru-RU" sz="1800" dirty="0"/>
              <a:t> 23 </a:t>
            </a:r>
            <a:r>
              <a:rPr lang="ru-RU" sz="1800" dirty="0" err="1"/>
              <a:t>археоологічні</a:t>
            </a:r>
            <a:r>
              <a:rPr lang="ru-RU" sz="1800" dirty="0"/>
              <a:t> </a:t>
            </a:r>
            <a:r>
              <a:rPr lang="ru-RU" sz="1800" dirty="0" err="1"/>
              <a:t>ділянки</a:t>
            </a:r>
            <a:r>
              <a:rPr lang="ru-RU" sz="1800" dirty="0"/>
              <a:t> майя</a:t>
            </a:r>
            <a:r>
              <a:rPr lang="ru-RU" sz="1800" dirty="0" smtClean="0"/>
              <a:t>.</a:t>
            </a:r>
          </a:p>
          <a:p>
            <a:pPr algn="just"/>
            <a:r>
              <a:rPr lang="ru-RU" sz="1800" b="1" dirty="0" err="1"/>
              <a:t>Сіан-Каан</a:t>
            </a:r>
            <a:r>
              <a:rPr lang="ru-RU" sz="1800" dirty="0"/>
              <a:t> – </a:t>
            </a:r>
            <a:r>
              <a:rPr lang="ru-RU" sz="1800" dirty="0" err="1"/>
              <a:t>заповідник</a:t>
            </a:r>
            <a:r>
              <a:rPr lang="ru-RU" sz="1800" dirty="0"/>
              <a:t>, </a:t>
            </a:r>
            <a:r>
              <a:rPr lang="ru-RU" sz="1800" dirty="0" err="1"/>
              <a:t>розташований</a:t>
            </a:r>
            <a:r>
              <a:rPr lang="ru-RU" sz="1800" dirty="0"/>
              <a:t> </a:t>
            </a:r>
            <a:r>
              <a:rPr lang="ru-RU" sz="1800" dirty="0" err="1"/>
              <a:t>неподалік</a:t>
            </a:r>
            <a:r>
              <a:rPr lang="ru-RU" sz="1800" dirty="0"/>
              <a:t> </a:t>
            </a:r>
            <a:r>
              <a:rPr lang="ru-RU" sz="1800" dirty="0" err="1"/>
              <a:t>від</a:t>
            </a:r>
            <a:r>
              <a:rPr lang="ru-RU" sz="1800" dirty="0"/>
              <a:t> </a:t>
            </a:r>
            <a:r>
              <a:rPr lang="ru-RU" sz="1800" dirty="0" err="1"/>
              <a:t>Тулума</a:t>
            </a:r>
            <a:r>
              <a:rPr lang="ru-RU" sz="1800" dirty="0"/>
              <a:t>, </a:t>
            </a:r>
            <a:r>
              <a:rPr lang="ru-RU" sz="1800" dirty="0" err="1"/>
              <a:t>займає</a:t>
            </a:r>
            <a:r>
              <a:rPr lang="ru-RU" sz="1800" dirty="0"/>
              <a:t> 528 000 га; на </a:t>
            </a:r>
            <a:r>
              <a:rPr lang="ru-RU" sz="1800" dirty="0" err="1"/>
              <a:t>його</a:t>
            </a:r>
            <a:r>
              <a:rPr lang="ru-RU" sz="1800" dirty="0"/>
              <a:t> </a:t>
            </a:r>
            <a:r>
              <a:rPr lang="ru-RU" sz="1800" dirty="0" err="1"/>
              <a:t>території</a:t>
            </a:r>
            <a:r>
              <a:rPr lang="ru-RU" sz="1800" dirty="0"/>
              <a:t> є </a:t>
            </a:r>
            <a:r>
              <a:rPr lang="ru-RU" sz="1800" dirty="0" err="1"/>
              <a:t>дощові</a:t>
            </a:r>
            <a:r>
              <a:rPr lang="ru-RU" sz="1800" dirty="0"/>
              <a:t> </a:t>
            </a:r>
            <a:r>
              <a:rPr lang="ru-RU" sz="1800" dirty="0" err="1"/>
              <a:t>ліси</a:t>
            </a:r>
            <a:r>
              <a:rPr lang="ru-RU" sz="1800" dirty="0"/>
              <a:t>, </a:t>
            </a:r>
            <a:r>
              <a:rPr lang="ru-RU" sz="1800" dirty="0" err="1"/>
              <a:t>болотисті</a:t>
            </a:r>
            <a:r>
              <a:rPr lang="ru-RU" sz="1800" dirty="0"/>
              <a:t> </a:t>
            </a:r>
            <a:r>
              <a:rPr lang="ru-RU" sz="1800" dirty="0" err="1"/>
              <a:t>пустки</a:t>
            </a:r>
            <a:r>
              <a:rPr lang="ru-RU" sz="1800" dirty="0"/>
              <a:t>, </a:t>
            </a:r>
            <a:r>
              <a:rPr lang="ru-RU" sz="1800" dirty="0" err="1"/>
              <a:t>савани</a:t>
            </a:r>
            <a:r>
              <a:rPr lang="ru-RU" sz="1800" dirty="0"/>
              <a:t>, </a:t>
            </a:r>
            <a:r>
              <a:rPr lang="ru-RU" sz="1800" dirty="0" err="1"/>
              <a:t>мангрові</a:t>
            </a:r>
            <a:r>
              <a:rPr lang="ru-RU" sz="1800" dirty="0"/>
              <a:t> </a:t>
            </a:r>
            <a:r>
              <a:rPr lang="ru-RU" sz="1800" dirty="0" err="1"/>
              <a:t>гаї</a:t>
            </a:r>
            <a:r>
              <a:rPr lang="ru-RU" sz="1800" dirty="0"/>
              <a:t> і марина. </a:t>
            </a:r>
            <a:r>
              <a:rPr lang="ru-RU" sz="1800" dirty="0" err="1"/>
              <a:t>Сіан-Каан</a:t>
            </a:r>
            <a:r>
              <a:rPr lang="ru-RU" sz="1800" dirty="0"/>
              <a:t> </a:t>
            </a:r>
            <a:r>
              <a:rPr lang="ru-RU" sz="1800" dirty="0" err="1"/>
              <a:t>знаходиться</a:t>
            </a:r>
            <a:r>
              <a:rPr lang="ru-RU" sz="1800" dirty="0"/>
              <a:t> </a:t>
            </a:r>
            <a:r>
              <a:rPr lang="ru-RU" sz="1800" dirty="0" err="1"/>
              <a:t>під</a:t>
            </a:r>
            <a:r>
              <a:rPr lang="ru-RU" sz="1800" dirty="0"/>
              <a:t> </a:t>
            </a:r>
            <a:r>
              <a:rPr lang="ru-RU" sz="1800" dirty="0" err="1"/>
              <a:t>охороною</a:t>
            </a:r>
            <a:r>
              <a:rPr lang="ru-RU" sz="1800" dirty="0"/>
              <a:t> ЮНЕСКО як </a:t>
            </a:r>
            <a:r>
              <a:rPr lang="ru-RU" sz="1800" dirty="0" err="1"/>
              <a:t>об’єкт</a:t>
            </a:r>
            <a:r>
              <a:rPr lang="ru-RU" sz="1800" dirty="0"/>
              <a:t> </a:t>
            </a:r>
            <a:r>
              <a:rPr lang="ru-RU" sz="1800" dirty="0" err="1"/>
              <a:t>світової</a:t>
            </a:r>
            <a:r>
              <a:rPr lang="ru-RU" sz="1800" dirty="0"/>
              <a:t> </a:t>
            </a:r>
            <a:r>
              <a:rPr lang="ru-RU" sz="1800" dirty="0" err="1"/>
              <a:t>спадщини</a:t>
            </a:r>
            <a:r>
              <a:rPr lang="ru-RU" sz="1800" dirty="0"/>
              <a:t>. </a:t>
            </a:r>
            <a:endParaRPr lang="ru-RU" sz="1800" dirty="0" smtClean="0"/>
          </a:p>
          <a:p>
            <a:pPr algn="just"/>
            <a:r>
              <a:rPr lang="ru-RU" sz="1800" dirty="0" smtClean="0"/>
              <a:t>Фауна </a:t>
            </a:r>
            <a:r>
              <a:rPr lang="ru-RU" sz="1800" dirty="0"/>
              <a:t>тут </a:t>
            </a:r>
            <a:r>
              <a:rPr lang="ru-RU" sz="1800" dirty="0" err="1"/>
              <a:t>надзвичайно</a:t>
            </a:r>
            <a:r>
              <a:rPr lang="ru-RU" sz="1800" dirty="0"/>
              <a:t> </a:t>
            </a:r>
            <a:r>
              <a:rPr lang="ru-RU" sz="1800" dirty="0" err="1"/>
              <a:t>різноманітна</a:t>
            </a:r>
            <a:r>
              <a:rPr lang="ru-RU" sz="1800" dirty="0"/>
              <a:t>, </a:t>
            </a:r>
            <a:r>
              <a:rPr lang="ru-RU" sz="1800" dirty="0" err="1"/>
              <a:t>від</a:t>
            </a:r>
            <a:r>
              <a:rPr lang="ru-RU" sz="1800" dirty="0"/>
              <a:t> </a:t>
            </a:r>
            <a:r>
              <a:rPr lang="ru-RU" sz="1800" dirty="0" err="1"/>
              <a:t>крихітних</a:t>
            </a:r>
            <a:r>
              <a:rPr lang="ru-RU" sz="1800" dirty="0"/>
              <a:t> </a:t>
            </a:r>
            <a:r>
              <a:rPr lang="ru-RU" sz="1800" dirty="0" err="1"/>
              <a:t>різнокольорових</a:t>
            </a:r>
            <a:r>
              <a:rPr lang="ru-RU" sz="1800" dirty="0"/>
              <a:t> </a:t>
            </a:r>
            <a:r>
              <a:rPr lang="ru-RU" sz="1800" dirty="0" err="1"/>
              <a:t>метеликів</a:t>
            </a:r>
            <a:r>
              <a:rPr lang="ru-RU" sz="1800" dirty="0"/>
              <a:t> до </a:t>
            </a:r>
            <a:r>
              <a:rPr lang="ru-RU" sz="1800" dirty="0" err="1"/>
              <a:t>мавп-ревунів</a:t>
            </a:r>
            <a:r>
              <a:rPr lang="ru-RU" sz="1800" dirty="0"/>
              <a:t>, пум і </a:t>
            </a:r>
            <a:r>
              <a:rPr lang="ru-RU" sz="1800" dirty="0" err="1"/>
              <a:t>ягуарів</a:t>
            </a:r>
            <a:r>
              <a:rPr lang="ru-RU" sz="1800" dirty="0"/>
              <a:t>. </a:t>
            </a:r>
            <a:endParaRPr lang="ru-RU" sz="1800" dirty="0" smtClean="0"/>
          </a:p>
          <a:p>
            <a:pPr algn="just"/>
            <a:r>
              <a:rPr lang="ru-RU" sz="1800" dirty="0" err="1" smtClean="0"/>
              <a:t>Серед</a:t>
            </a:r>
            <a:r>
              <a:rPr lang="ru-RU" sz="1800" dirty="0" smtClean="0"/>
              <a:t> </a:t>
            </a:r>
            <a:r>
              <a:rPr lang="ru-RU" sz="1800" dirty="0"/>
              <a:t>330 з гаком </a:t>
            </a:r>
            <a:r>
              <a:rPr lang="ru-RU" sz="1800" dirty="0" err="1"/>
              <a:t>видів</a:t>
            </a:r>
            <a:r>
              <a:rPr lang="ru-RU" sz="1800" dirty="0"/>
              <a:t> </a:t>
            </a:r>
            <a:r>
              <a:rPr lang="ru-RU" sz="1800" dirty="0" err="1"/>
              <a:t>птахів</a:t>
            </a:r>
            <a:r>
              <a:rPr lang="ru-RU" sz="1800" dirty="0"/>
              <a:t> є </a:t>
            </a:r>
            <a:r>
              <a:rPr lang="ru-RU" sz="1800" dirty="0" err="1"/>
              <a:t>бразільний</a:t>
            </a:r>
            <a:r>
              <a:rPr lang="ru-RU" sz="1800" dirty="0"/>
              <a:t> </a:t>
            </a:r>
            <a:r>
              <a:rPr lang="ru-RU" sz="1800" dirty="0" err="1"/>
              <a:t>ябіру</a:t>
            </a:r>
            <a:r>
              <a:rPr lang="ru-RU" sz="1800" dirty="0"/>
              <a:t> – </a:t>
            </a:r>
            <a:r>
              <a:rPr lang="ru-RU" sz="1800" dirty="0" err="1"/>
              <a:t>найбільша</a:t>
            </a:r>
            <a:r>
              <a:rPr lang="ru-RU" sz="1800" dirty="0"/>
              <a:t> в </a:t>
            </a:r>
            <a:r>
              <a:rPr lang="ru-RU" sz="1800" dirty="0" err="1"/>
              <a:t>світі</a:t>
            </a:r>
            <a:r>
              <a:rPr lang="ru-RU" sz="1800" dirty="0"/>
              <a:t> </a:t>
            </a:r>
            <a:r>
              <a:rPr lang="ru-RU" sz="1800" dirty="0" err="1"/>
              <a:t>літаючий</a:t>
            </a:r>
            <a:r>
              <a:rPr lang="ru-RU" sz="1800" dirty="0"/>
              <a:t> птах</a:t>
            </a:r>
            <a:r>
              <a:rPr lang="ru-RU" sz="1800" dirty="0" smtClean="0"/>
              <a:t>.</a:t>
            </a:r>
          </a:p>
          <a:p>
            <a:pPr algn="just"/>
            <a:endParaRPr lang="ru-RU" sz="1800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4850" y="260648"/>
            <a:ext cx="3096344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276872"/>
            <a:ext cx="2979415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3" y="4725144"/>
            <a:ext cx="2979415" cy="1754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557894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853</TotalTime>
  <Words>215</Words>
  <Application>Microsoft Office PowerPoint</Application>
  <PresentationFormat>Экран (4:3)</PresentationFormat>
  <Paragraphs>54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Georgia</vt:lpstr>
      <vt:lpstr>Тема Office</vt:lpstr>
      <vt:lpstr>Природні об'єкти, занесені до списку  Світової спадщини ЮНЕСКО </vt:lpstr>
      <vt:lpstr>Презентация PowerPoint</vt:lpstr>
      <vt:lpstr>Єллоустонський національний парк (США)</vt:lpstr>
      <vt:lpstr>Національний парк Гранд-Каньйон (США)</vt:lpstr>
      <vt:lpstr>Національний парк Долина смерті (США)</vt:lpstr>
      <vt:lpstr>Національний парк Мамонтова печера (США)</vt:lpstr>
      <vt:lpstr>Національний парк Вуд-Баффало (Канада)</vt:lpstr>
      <vt:lpstr>Парки Канадських Скелястих гір (Канада)</vt:lpstr>
      <vt:lpstr>Охоронюваний природний район Пітон  (Сент-Люсія)</vt:lpstr>
      <vt:lpstr>Національний парк Грос-Морн (Канада)</vt:lpstr>
      <vt:lpstr>Біосферний резерват метеликів-монархів (Мексика)</vt:lpstr>
      <vt:lpstr>Острови й природні території в районі Каліфорнійської затоки.  Резервант китів Ель-Віскаїно (Мексика)</vt:lpstr>
      <vt:lpstr>Біосферний резерват Сіан-Каан (Мексика)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Пам'ятники природи Всесвітнього спадку ЮНЕСКО</dc:title>
  <dc:creator>RePack by Diakov</dc:creator>
  <cp:lastModifiedBy>Рома</cp:lastModifiedBy>
  <cp:revision>109</cp:revision>
  <dcterms:created xsi:type="dcterms:W3CDTF">2018-04-01T14:42:24Z</dcterms:created>
  <dcterms:modified xsi:type="dcterms:W3CDTF">2023-02-27T10:00:28Z</dcterms:modified>
</cp:coreProperties>
</file>