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6" r:id="rId5"/>
    <p:sldId id="260" r:id="rId6"/>
    <p:sldId id="261" r:id="rId7"/>
    <p:sldId id="277" r:id="rId8"/>
    <p:sldId id="266" r:id="rId9"/>
    <p:sldId id="278" r:id="rId10"/>
    <p:sldId id="279" r:id="rId11"/>
    <p:sldId id="280" r:id="rId12"/>
    <p:sldId id="263" r:id="rId13"/>
    <p:sldId id="264" r:id="rId14"/>
    <p:sldId id="268" r:id="rId15"/>
    <p:sldId id="269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3F60B05-9354-473F-98F2-D73C2CB7950F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D0E8D06-19BB-4ED1-94B5-DDCB43B0377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21" y="0"/>
            <a:ext cx="9294842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1640" y="2708920"/>
            <a:ext cx="6480720" cy="110799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Австралія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7696" y="5448618"/>
            <a:ext cx="273630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0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7982" y="260648"/>
            <a:ext cx="8280920" cy="2677656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   </a:t>
            </a:r>
            <a:r>
              <a:rPr lang="ru-RU" sz="4000" b="1" u="sng" dirty="0" err="1" smtClean="0">
                <a:solidFill>
                  <a:schemeClr val="bg2">
                    <a:lumMod val="75000"/>
                  </a:schemeClr>
                </a:solidFill>
              </a:rPr>
              <a:t>Австралія</a:t>
            </a:r>
            <a:r>
              <a:rPr lang="ru-RU" sz="3600" b="1" u="sng" dirty="0" smtClean="0"/>
              <a:t> </a:t>
            </a:r>
            <a:r>
              <a:rPr lang="ru-RU" sz="3200" dirty="0" smtClean="0"/>
              <a:t>— </a:t>
            </a:r>
            <a:r>
              <a:rPr lang="ru-RU" sz="3200" dirty="0" err="1" smtClean="0"/>
              <a:t>найменший</a:t>
            </a:r>
            <a:r>
              <a:rPr lang="ru-RU" sz="3200" dirty="0" smtClean="0"/>
              <a:t> за </a:t>
            </a:r>
            <a:r>
              <a:rPr lang="ru-RU" sz="3200" dirty="0" err="1" smtClean="0"/>
              <a:t>розмірами</a:t>
            </a:r>
            <a:r>
              <a:rPr lang="ru-RU" sz="3200" dirty="0" smtClean="0"/>
              <a:t> материк </a:t>
            </a:r>
            <a:r>
              <a:rPr lang="ru-RU" sz="3200" dirty="0" err="1" smtClean="0"/>
              <a:t>планети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   </a:t>
            </a:r>
            <a:r>
              <a:rPr lang="ru-RU" sz="3200" dirty="0" err="1" smtClean="0"/>
              <a:t>Назва</a:t>
            </a:r>
            <a:r>
              <a:rPr lang="ru-RU" sz="3200" dirty="0" smtClean="0"/>
              <a:t> материка в </a:t>
            </a:r>
            <a:r>
              <a:rPr lang="ru-RU" sz="3200" dirty="0" err="1" smtClean="0"/>
              <a:t>перекладі</a:t>
            </a:r>
            <a:r>
              <a:rPr lang="ru-RU" sz="3200" dirty="0" smtClean="0"/>
              <a:t> з </a:t>
            </a:r>
            <a:r>
              <a:rPr lang="ru-RU" sz="3200" dirty="0" err="1" smtClean="0"/>
              <a:t>латинської</a:t>
            </a:r>
            <a:r>
              <a:rPr lang="ru-RU" sz="3200" dirty="0" smtClean="0"/>
              <a:t> </a:t>
            </a:r>
            <a:r>
              <a:rPr lang="ru-RU" sz="3200" dirty="0" err="1" smtClean="0"/>
              <a:t>мови</a:t>
            </a:r>
            <a:r>
              <a:rPr lang="ru-RU" sz="3200" dirty="0" smtClean="0"/>
              <a:t> </a:t>
            </a:r>
            <a:r>
              <a:rPr lang="ru-RU" sz="3200" dirty="0" err="1" smtClean="0"/>
              <a:t>означає</a:t>
            </a:r>
            <a:r>
              <a:rPr lang="ru-RU" sz="3200" dirty="0" smtClean="0"/>
              <a:t> «</a:t>
            </a:r>
            <a:r>
              <a:rPr lang="ru-RU" sz="3200" dirty="0" err="1" smtClean="0"/>
              <a:t>південний</a:t>
            </a:r>
            <a:r>
              <a:rPr lang="ru-RU" sz="3200" dirty="0" smtClean="0"/>
              <a:t>». </a:t>
            </a:r>
          </a:p>
          <a:p>
            <a:r>
              <a:rPr lang="ru-RU" sz="3200" dirty="0" smtClean="0"/>
              <a:t>   </a:t>
            </a:r>
            <a:r>
              <a:rPr lang="ru-RU" sz="3200" dirty="0" err="1" smtClean="0"/>
              <a:t>Звідси</a:t>
            </a:r>
            <a:r>
              <a:rPr lang="ru-RU" sz="3200" dirty="0" smtClean="0"/>
              <a:t> </a:t>
            </a:r>
            <a:r>
              <a:rPr lang="ru-RU" sz="3200" dirty="0" err="1" smtClean="0"/>
              <a:t>його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назва</a:t>
            </a:r>
            <a:r>
              <a:rPr lang="ru-RU" sz="3200" dirty="0" smtClean="0"/>
              <a:t> —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«</a:t>
            </a:r>
            <a:r>
              <a:rPr lang="ru-RU" sz="3200" dirty="0" err="1" smtClean="0">
                <a:solidFill>
                  <a:schemeClr val="bg2">
                    <a:lumMod val="75000"/>
                  </a:schemeClr>
                </a:solidFill>
              </a:rPr>
              <a:t>Південна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 земля».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0989" y="5661248"/>
            <a:ext cx="184730" cy="923330"/>
          </a:xfrm>
          <a:prstGeom prst="rect">
            <a:avLst/>
          </a:prstGeom>
          <a:effectLst>
            <a:outerShdw blurRad="63500" dist="12700" dir="5400000" sx="102000" sy="102000" rotWithShape="0">
              <a:srgbClr val="000000">
                <a:alpha val="32000"/>
              </a:srgbClr>
            </a:outerShdw>
            <a:softEdge rad="1270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449178"/>
            <a:ext cx="3024336" cy="30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0996"/>
            <a:ext cx="4669110" cy="3501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90085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96" y="116632"/>
            <a:ext cx="5280586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517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6774" y="116632"/>
            <a:ext cx="5747086" cy="101566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Розташування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02860"/>
            <a:ext cx="4572000" cy="126188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400" dirty="0" smtClean="0"/>
              <a:t>    </a:t>
            </a:r>
            <a:r>
              <a:rPr lang="ru-RU" sz="2800" b="1" dirty="0" err="1" smtClean="0"/>
              <a:t>Австралія</a:t>
            </a:r>
            <a:r>
              <a:rPr lang="ru-RU" sz="2400" dirty="0" smtClean="0"/>
              <a:t> — материк,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розташований</a:t>
            </a:r>
            <a:r>
              <a:rPr lang="ru-RU" sz="2400" dirty="0" smtClean="0"/>
              <a:t> у </a:t>
            </a:r>
            <a:r>
              <a:rPr lang="ru-RU" sz="2400" b="1" dirty="0" err="1" smtClean="0">
                <a:solidFill>
                  <a:srgbClr val="FF0000"/>
                </a:solidFill>
              </a:rPr>
              <a:t>Східній</a:t>
            </a:r>
            <a:r>
              <a:rPr lang="ru-RU" sz="2400" b="1" dirty="0" smtClean="0">
                <a:solidFill>
                  <a:srgbClr val="FF0000"/>
                </a:solidFill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</a:rPr>
              <a:t>Південній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півкулях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5445224"/>
            <a:ext cx="2302626" cy="83099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63500" dist="12700" dir="5400000" sx="102000" sy="102000" rotWithShape="0">
              <a:srgbClr val="000000">
                <a:alpha val="32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/>
              <a:t>Площа</a:t>
            </a:r>
            <a:r>
              <a:rPr lang="ru-RU" sz="2400" b="1" dirty="0" smtClean="0"/>
              <a:t> – </a:t>
            </a:r>
          </a:p>
          <a:p>
            <a:r>
              <a:rPr lang="ru-RU" sz="2400" b="1" dirty="0" smtClean="0"/>
              <a:t>7 692 000 км²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30" y="1398534"/>
            <a:ext cx="3866262" cy="3547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5251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457765" cy="193899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омивають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Тихого й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Індійського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океанів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материками вона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сушею.   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материком-островом.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Австралія карта світу - Австралія на карті світу (Австралія і Нова Зеландія  - Океані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64904"/>
            <a:ext cx="683615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204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76456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Австралія</a:t>
            </a:r>
            <a:r>
              <a:rPr lang="ru-RU" sz="3200" dirty="0" smtClean="0"/>
              <a:t> </a:t>
            </a:r>
            <a:r>
              <a:rPr lang="ru-RU" sz="3200" dirty="0" err="1" smtClean="0"/>
              <a:t>межує</a:t>
            </a:r>
            <a:r>
              <a:rPr lang="ru-RU" sz="3200" dirty="0" smtClean="0"/>
              <a:t> з </a:t>
            </a:r>
            <a:r>
              <a:rPr lang="ru-RU" sz="3200" dirty="0" err="1" smtClean="0"/>
              <a:t>Євразією</a:t>
            </a:r>
            <a:r>
              <a:rPr lang="ru-RU" sz="3200" dirty="0" smtClean="0"/>
              <a:t> через </a:t>
            </a:r>
            <a:r>
              <a:rPr lang="ru-RU" sz="3200" dirty="0" err="1" smtClean="0"/>
              <a:t>Арафурське</a:t>
            </a:r>
            <a:r>
              <a:rPr lang="ru-RU" sz="3200" dirty="0" smtClean="0"/>
              <a:t> та </a:t>
            </a:r>
            <a:r>
              <a:rPr lang="ru-RU" sz="3200" dirty="0" err="1" smtClean="0"/>
              <a:t>Тиморське</a:t>
            </a:r>
            <a:r>
              <a:rPr lang="ru-RU" sz="3200" dirty="0" smtClean="0"/>
              <a:t> моря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348880"/>
            <a:ext cx="6876256" cy="4390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трелка углом вверх 3"/>
          <p:cNvSpPr/>
          <p:nvPr/>
        </p:nvSpPr>
        <p:spPr>
          <a:xfrm rot="5400000">
            <a:off x="538751" y="1446056"/>
            <a:ext cx="1275669" cy="1818860"/>
          </a:xfrm>
          <a:prstGeom prst="bentUpArrow">
            <a:avLst>
              <a:gd name="adj1" fmla="val 4956"/>
              <a:gd name="adj2" fmla="val 23914"/>
              <a:gd name="adj3" fmla="val 206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88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іки та озера — урок. Географія, 7 клас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2" y="701407"/>
            <a:ext cx="7992888" cy="6058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0542" y="116632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Річки і озера Австралії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1678" y="701407"/>
            <a:ext cx="7830616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Fira Sans Bold"/>
              </a:rPr>
              <a:t>Великий </a:t>
            </a:r>
            <a:r>
              <a:rPr lang="ru-RU" b="1" dirty="0" err="1">
                <a:solidFill>
                  <a:srgbClr val="222222"/>
                </a:solidFill>
                <a:latin typeface="Fira Sans Bold"/>
              </a:rPr>
              <a:t>Артезіанський</a:t>
            </a:r>
            <a:r>
              <a:rPr lang="ru-RU" b="1" dirty="0">
                <a:solidFill>
                  <a:srgbClr val="222222"/>
                </a:solidFill>
                <a:latin typeface="Fira Sans Bold"/>
              </a:rPr>
              <a:t> </a:t>
            </a:r>
            <a:r>
              <a:rPr lang="ru-RU" b="1" dirty="0" err="1" smtClean="0">
                <a:solidFill>
                  <a:srgbClr val="222222"/>
                </a:solidFill>
                <a:latin typeface="Fira Sans Bold"/>
              </a:rPr>
              <a:t>басейн</a:t>
            </a:r>
            <a:r>
              <a:rPr lang="ru-RU" b="1" dirty="0" smtClean="0">
                <a:solidFill>
                  <a:srgbClr val="222222"/>
                </a:solidFill>
                <a:latin typeface="Fira Sans Bold"/>
              </a:rPr>
              <a:t> </a:t>
            </a:r>
            <a:r>
              <a:rPr lang="ru-RU" dirty="0" smtClean="0">
                <a:solidFill>
                  <a:srgbClr val="222222"/>
                </a:solidFill>
                <a:latin typeface="Fira Sans Bold"/>
              </a:rPr>
              <a:t>– </a:t>
            </a:r>
            <a:r>
              <a:rPr lang="ru-RU" dirty="0" err="1" smtClean="0">
                <a:solidFill>
                  <a:srgbClr val="222222"/>
                </a:solidFill>
                <a:latin typeface="Fira Sans Bold"/>
              </a:rPr>
              <a:t>це</a:t>
            </a:r>
            <a:r>
              <a:rPr lang="ru-RU" dirty="0" smtClean="0">
                <a:solidFill>
                  <a:srgbClr val="222222"/>
                </a:solidFill>
                <a:latin typeface="Fira Sans Bold"/>
              </a:rPr>
              <a:t> </a:t>
            </a:r>
            <a:r>
              <a:rPr lang="ru-RU" dirty="0" err="1" smtClean="0">
                <a:solidFill>
                  <a:srgbClr val="222222"/>
                </a:solidFill>
                <a:latin typeface="inherit"/>
              </a:rPr>
              <a:t>підземний</a:t>
            </a:r>
            <a:r>
              <a:rPr lang="ru-RU" dirty="0" smtClean="0">
                <a:solidFill>
                  <a:srgbClr val="222222"/>
                </a:solidFill>
                <a:latin typeface="inherit"/>
              </a:rPr>
              <a:t> 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резервуар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прісної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води,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що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розташований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на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материковій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частині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inherit"/>
              </a:rPr>
              <a:t>Австралії</a:t>
            </a:r>
            <a:r>
              <a:rPr lang="ru-RU" dirty="0">
                <a:solidFill>
                  <a:srgbClr val="222222"/>
                </a:solidFill>
                <a:latin typeface="inherit"/>
              </a:rPr>
              <a:t> і є другим за величиною у </a:t>
            </a:r>
            <a:r>
              <a:rPr lang="ru-RU" dirty="0" err="1" smtClean="0">
                <a:solidFill>
                  <a:srgbClr val="222222"/>
                </a:solidFill>
                <a:latin typeface="inherit"/>
              </a:rPr>
              <a:t>світі</a:t>
            </a:r>
            <a:r>
              <a:rPr lang="ru-RU" dirty="0" smtClean="0">
                <a:solidFill>
                  <a:srgbClr val="222222"/>
                </a:solidFill>
                <a:latin typeface="inherit"/>
              </a:rPr>
              <a:t>.</a:t>
            </a:r>
            <a:endParaRPr lang="ru-RU" b="0" i="0" dirty="0">
              <a:solidFill>
                <a:srgbClr val="222222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191874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1375" y="188640"/>
            <a:ext cx="2973892" cy="110799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Клімат</a:t>
            </a:r>
            <a:endParaRPr lang="ru-RU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1412776"/>
            <a:ext cx="3995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uk-UA" sz="2000" dirty="0"/>
              <a:t>Австралія — </a:t>
            </a:r>
            <a:r>
              <a:rPr lang="uk-UA" sz="2000" dirty="0" err="1"/>
              <a:t>найспекотніша</a:t>
            </a:r>
            <a:r>
              <a:rPr lang="uk-UA" sz="2000" dirty="0"/>
              <a:t> частина суші Південної півкулі</a:t>
            </a:r>
            <a:r>
              <a:rPr lang="uk-UA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uk-UA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/>
              <a:t> </a:t>
            </a:r>
            <a:r>
              <a:rPr lang="uk-UA" sz="2000" dirty="0"/>
              <a:t>Близько 2/3 території материка має пустельний і напівпустельний клімат. Тільки третина її отримує достатню або надлишкову кількість опадів. </a:t>
            </a:r>
            <a:endParaRPr lang="uk-UA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uk-UA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/>
              <a:t>Середні </a:t>
            </a:r>
            <a:r>
              <a:rPr lang="uk-UA" sz="2000" dirty="0"/>
              <a:t>температури січня в Австралії +20…+30 °С, липня — від +12 до +20 °С</a:t>
            </a:r>
            <a:r>
              <a:rPr lang="uk-UA" sz="2000" dirty="0" smtClean="0"/>
              <a:t>.</a:t>
            </a:r>
          </a:p>
          <a:p>
            <a:endParaRPr lang="uk-UA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err="1">
                <a:solidFill>
                  <a:srgbClr val="FFFF00"/>
                </a:solidFill>
              </a:rPr>
              <a:t>наслідок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сухості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клімату</a:t>
            </a:r>
            <a:r>
              <a:rPr lang="ru-RU" b="1" dirty="0">
                <a:solidFill>
                  <a:srgbClr val="FFFF00"/>
                </a:solidFill>
              </a:rPr>
              <a:t> в </a:t>
            </a:r>
            <a:r>
              <a:rPr lang="ru-RU" b="1" dirty="0" err="1">
                <a:solidFill>
                  <a:srgbClr val="FFFF00"/>
                </a:solidFill>
              </a:rPr>
              <a:t>Австралії</a:t>
            </a:r>
            <a:r>
              <a:rPr lang="ru-RU" b="1" dirty="0">
                <a:solidFill>
                  <a:srgbClr val="FFFF00"/>
                </a:solidFill>
              </a:rPr>
              <a:t> мало </a:t>
            </a:r>
            <a:r>
              <a:rPr lang="ru-RU" b="1" dirty="0" err="1" smtClean="0">
                <a:solidFill>
                  <a:srgbClr val="FFFF00"/>
                </a:solidFill>
              </a:rPr>
              <a:t>водойм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653136"/>
            <a:ext cx="5014385" cy="2056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289" y="1443945"/>
            <a:ext cx="4701859" cy="2993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вал 3"/>
          <p:cNvSpPr/>
          <p:nvPr/>
        </p:nvSpPr>
        <p:spPr>
          <a:xfrm>
            <a:off x="107504" y="5733256"/>
            <a:ext cx="3456384" cy="1048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328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87248" cy="914400"/>
          </a:xfrm>
        </p:spPr>
        <p:txBody>
          <a:bodyPr/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Корінне населення Австралії –</a:t>
            </a:r>
            <a:r>
              <a:rPr lang="uk-UA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аборигени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2816"/>
            <a:ext cx="8667328" cy="4875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49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620688"/>
            <a:ext cx="8186738" cy="914400"/>
          </a:xfrm>
        </p:spPr>
        <p:txBody>
          <a:bodyPr/>
          <a:lstStyle/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Австралійці розводять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овець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свиней, бджіл, коней і верблюдів. Вирощують жито, овес, ячмінь і кукурудзу.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28800"/>
            <a:ext cx="7655470" cy="5103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682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Австралийский Союз 7 кла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360" y="764704"/>
            <a:ext cx="609600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941168"/>
            <a:ext cx="54283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цьому материку розміщена лише одна країна –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Австралійський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Союз</a:t>
            </a:r>
            <a:endParaRPr lang="uk-UA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8184" y="573325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о.Танзанія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335699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АВСТРАЛІЯ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080" y="148570"/>
            <a:ext cx="808856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Материк Австралія + острів Танзанія =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АВСТРАЛІЙСЬКИЙ СОЮЗ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4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116632"/>
            <a:ext cx="3312368" cy="923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Рельєф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68" y="2780928"/>
            <a:ext cx="4572000" cy="3429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1114404"/>
            <a:ext cx="5382344" cy="267765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Австралія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—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переважно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рівнинна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. На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більшій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частині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країни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панують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піщані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кам’яні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пустелі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, тому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називають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«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країною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пустель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».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3" y="4122342"/>
            <a:ext cx="4617191" cy="26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5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33123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 —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Вододільний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простягаються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вздовж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узбережжя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Тихого океану.</a:t>
            </a:r>
          </a:p>
          <a:p>
            <a:pPr marL="342900" indent="-342900">
              <a:buFont typeface="Wingdings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вершина материка — гора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Косцюшко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2228 м над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моря.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88640"/>
            <a:ext cx="5572946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84984"/>
            <a:ext cx="5281661" cy="338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51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575" y="188640"/>
            <a:ext cx="6146234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Рослинний світ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9"/>
            <a:ext cx="9144000" cy="6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16632"/>
            <a:ext cx="5940152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півночі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Австралії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розташовані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тропічні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ліси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у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верхньому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ярусі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яких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ростуть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евкаліпти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— дерева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заввишки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до 100 м.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ними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ростуть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фікуси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деревовидні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папороті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трав’яне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дерево 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323" y="3897027"/>
            <a:ext cx="4442817" cy="2985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54775"/>
            <a:ext cx="4064000" cy="270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" y="1747848"/>
            <a:ext cx="4635354" cy="262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22848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0"/>
            <a:ext cx="5157182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Тваринний світ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08066"/>
            <a:ext cx="7848872" cy="1938992"/>
          </a:xfrm>
          <a:prstGeom prst="rect">
            <a:avLst/>
          </a:prstGeom>
          <a:effectLst>
            <a:outerShdw blurRad="114300" dist="114300" dir="5400000" rotWithShape="0">
              <a:srgbClr val="000000">
                <a:alpha val="70000"/>
              </a:srgbClr>
            </a:outerShdw>
            <a:softEdge rad="6350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Тваринний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світ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Австралії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не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менш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різноманітний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унікальний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У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великій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кількості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мешкають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качконіс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єхидна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кенгуру,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валлабі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кенгуровий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щур,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опосум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коала, </a:t>
            </a:r>
            <a:r>
              <a:rPr lang="ru-RU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вомбати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австралійські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бандікути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сумчаста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миша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3" b="3232"/>
          <a:stretch/>
        </p:blipFill>
        <p:spPr>
          <a:xfrm>
            <a:off x="1209931" y="3068960"/>
            <a:ext cx="6264696" cy="3645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815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углом вверх 5"/>
          <p:cNvSpPr/>
          <p:nvPr/>
        </p:nvSpPr>
        <p:spPr>
          <a:xfrm rot="7273530">
            <a:off x="3776157" y="2312876"/>
            <a:ext cx="1368152" cy="792088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476672"/>
            <a:ext cx="644420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   На </a:t>
            </a:r>
            <a:r>
              <a:rPr lang="ru-RU" sz="3200" dirty="0" err="1" smtClean="0"/>
              <a:t>острові</a:t>
            </a:r>
            <a:r>
              <a:rPr lang="ru-RU" sz="3200" dirty="0" smtClean="0"/>
              <a:t> </a:t>
            </a:r>
            <a:r>
              <a:rPr lang="ru-RU" sz="3200" dirty="0" err="1"/>
              <a:t>Тасманія</a:t>
            </a:r>
            <a:r>
              <a:rPr lang="ru-RU" sz="3200" dirty="0"/>
              <a:t> </a:t>
            </a:r>
            <a:r>
              <a:rPr lang="ru-RU" sz="3200" dirty="0" err="1"/>
              <a:t>мешкає</a:t>
            </a:r>
            <a:r>
              <a:rPr lang="ru-RU" sz="3200" dirty="0"/>
              <a:t> </a:t>
            </a:r>
            <a:r>
              <a:rPr lang="ru-RU" sz="3200" dirty="0" err="1"/>
              <a:t>рідкісний</a:t>
            </a:r>
            <a:r>
              <a:rPr lang="ru-RU" sz="3200" dirty="0"/>
              <a:t> </a:t>
            </a:r>
            <a:r>
              <a:rPr lang="ru-RU" sz="3200" dirty="0" err="1"/>
              <a:t>хижак</a:t>
            </a:r>
            <a:r>
              <a:rPr lang="ru-RU" sz="3200" dirty="0"/>
              <a:t> — </a:t>
            </a:r>
            <a:r>
              <a:rPr lang="ru-RU" sz="3200" dirty="0" err="1"/>
              <a:t>сумчастий</a:t>
            </a:r>
            <a:r>
              <a:rPr lang="ru-RU" sz="3200" dirty="0"/>
              <a:t> </a:t>
            </a:r>
            <a:r>
              <a:rPr lang="ru-RU" sz="3200" dirty="0" err="1" smtClean="0"/>
              <a:t>диявол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8430">
            <a:off x="237057" y="2667115"/>
            <a:ext cx="3491880" cy="24792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858">
            <a:off x="4308899" y="3262399"/>
            <a:ext cx="4525462" cy="29264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Стрелка углом вверх 4"/>
          <p:cNvSpPr/>
          <p:nvPr/>
        </p:nvSpPr>
        <p:spPr>
          <a:xfrm rot="10800000">
            <a:off x="1331640" y="1466639"/>
            <a:ext cx="864096" cy="1159386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4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2706886"/>
            <a:ext cx="3711197" cy="1200329"/>
          </a:xfrm>
          <a:prstGeom prst="rect">
            <a:avLst/>
          </a:prstGeom>
          <a:effectLst>
            <a:outerShdw blurRad="63500" dist="12700" dir="5400000" sx="102000" sy="102000" rotWithShape="0">
              <a:srgbClr val="000000">
                <a:alpha val="32000"/>
              </a:srgbClr>
            </a:outerShdw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У </a:t>
            </a:r>
            <a:r>
              <a:rPr lang="ru-RU" sz="2400" b="1" dirty="0" err="1"/>
              <a:t>Австралії</a:t>
            </a:r>
            <a:r>
              <a:rPr lang="ru-RU" sz="2400" b="1" dirty="0"/>
              <a:t> водиться </a:t>
            </a:r>
            <a:r>
              <a:rPr lang="ru-RU" sz="2400" b="1" dirty="0" err="1"/>
              <a:t>близько</a:t>
            </a:r>
            <a:r>
              <a:rPr lang="ru-RU" sz="2400" b="1" dirty="0"/>
              <a:t> 100 </a:t>
            </a:r>
            <a:r>
              <a:rPr lang="ru-RU" sz="2400" b="1" dirty="0" err="1"/>
              <a:t>видів</a:t>
            </a:r>
            <a:r>
              <a:rPr lang="ru-RU" sz="2400" b="1" dirty="0"/>
              <a:t> </a:t>
            </a:r>
            <a:r>
              <a:rPr lang="ru-RU" sz="2400" b="1" dirty="0" err="1"/>
              <a:t>отруйних</a:t>
            </a:r>
            <a:r>
              <a:rPr lang="ru-RU" sz="2400" b="1" dirty="0"/>
              <a:t> </a:t>
            </a:r>
            <a:r>
              <a:rPr lang="ru-RU" sz="2400" b="1" dirty="0" err="1"/>
              <a:t>змій</a:t>
            </a:r>
            <a:r>
              <a:rPr lang="ru-RU" sz="2400" b="1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6" y="82594"/>
            <a:ext cx="3419274" cy="26242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r="3661" b="4896"/>
          <a:stretch/>
        </p:blipFill>
        <p:spPr>
          <a:xfrm>
            <a:off x="5292080" y="-6687"/>
            <a:ext cx="3666225" cy="2841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3" y="3610164"/>
            <a:ext cx="3586811" cy="23623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898667" y="2809229"/>
            <a:ext cx="16065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Тайпан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181" y="2552439"/>
            <a:ext cx="26666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Коралова змія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6" y="3610163"/>
            <a:ext cx="3152124" cy="2101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141405" y="5877272"/>
            <a:ext cx="13885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Крайт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06400" y="5974973"/>
            <a:ext cx="25603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Летюча змія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273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866" y="224702"/>
            <a:ext cx="572127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>
                <a:solidFill>
                  <a:srgbClr val="00B0F0"/>
                </a:solidFill>
              </a:rPr>
              <a:t>Австралію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іноді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називають</a:t>
            </a:r>
            <a:r>
              <a:rPr lang="ru-RU" sz="2400" b="1" dirty="0">
                <a:solidFill>
                  <a:srgbClr val="00B0F0"/>
                </a:solidFill>
              </a:rPr>
              <a:t> «материк-</a:t>
            </a:r>
            <a:r>
              <a:rPr lang="ru-RU" sz="2400" b="1" dirty="0" err="1">
                <a:solidFill>
                  <a:srgbClr val="00B0F0"/>
                </a:solidFill>
              </a:rPr>
              <a:t>навпаки</a:t>
            </a:r>
            <a:r>
              <a:rPr lang="ru-RU" sz="2400" b="1" dirty="0">
                <a:solidFill>
                  <a:srgbClr val="00B0F0"/>
                </a:solidFill>
              </a:rPr>
              <a:t>». </a:t>
            </a:r>
            <a:endParaRPr lang="ru-RU" sz="2400" b="1" dirty="0" smtClean="0">
              <a:solidFill>
                <a:srgbClr val="00B0F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FFC000"/>
                </a:solidFill>
              </a:rPr>
              <a:t>І </a:t>
            </a:r>
            <a:r>
              <a:rPr lang="ru-RU" sz="2400" b="1" dirty="0" err="1">
                <a:solidFill>
                  <a:srgbClr val="FFC000"/>
                </a:solidFill>
              </a:rPr>
              <a:t>справді</a:t>
            </a:r>
            <a:r>
              <a:rPr lang="ru-RU" sz="2400" b="1" dirty="0">
                <a:solidFill>
                  <a:srgbClr val="FFC000"/>
                </a:solidFill>
              </a:rPr>
              <a:t>, </a:t>
            </a:r>
            <a:r>
              <a:rPr lang="ru-RU" sz="2400" b="1" dirty="0" err="1">
                <a:solidFill>
                  <a:srgbClr val="FFC000"/>
                </a:solidFill>
              </a:rPr>
              <a:t>багато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>
                <a:solidFill>
                  <a:srgbClr val="FFC000"/>
                </a:solidFill>
              </a:rPr>
              <a:t>чого</a:t>
            </a:r>
            <a:r>
              <a:rPr lang="ru-RU" sz="2400" b="1" dirty="0">
                <a:solidFill>
                  <a:srgbClr val="FFC000"/>
                </a:solidFill>
              </a:rPr>
              <a:t> на </a:t>
            </a:r>
            <a:r>
              <a:rPr lang="ru-RU" sz="2400" b="1" dirty="0" err="1">
                <a:solidFill>
                  <a:srgbClr val="FFC000"/>
                </a:solidFill>
              </a:rPr>
              <a:t>цьому</a:t>
            </a:r>
            <a:r>
              <a:rPr lang="ru-RU" sz="2400" b="1" dirty="0">
                <a:solidFill>
                  <a:srgbClr val="FFC000"/>
                </a:solidFill>
              </a:rPr>
              <a:t> материку є прямо </a:t>
            </a:r>
            <a:r>
              <a:rPr lang="ru-RU" sz="2400" b="1" dirty="0" err="1">
                <a:solidFill>
                  <a:srgbClr val="FFC000"/>
                </a:solidFill>
              </a:rPr>
              <a:t>протилежним</a:t>
            </a:r>
            <a:r>
              <a:rPr lang="ru-RU" sz="2400" b="1" dirty="0">
                <a:solidFill>
                  <a:srgbClr val="FFC000"/>
                </a:solidFill>
              </a:rPr>
              <a:t> до того, </a:t>
            </a:r>
            <a:r>
              <a:rPr lang="ru-RU" sz="2400" b="1" dirty="0" err="1">
                <a:solidFill>
                  <a:srgbClr val="FFC000"/>
                </a:solidFill>
              </a:rPr>
              <a:t>що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>
                <a:solidFill>
                  <a:srgbClr val="FFC000"/>
                </a:solidFill>
              </a:rPr>
              <a:t>вважають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>
                <a:solidFill>
                  <a:srgbClr val="FFC000"/>
                </a:solidFill>
              </a:rPr>
              <a:t>нормальним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smtClean="0">
                <a:solidFill>
                  <a:srgbClr val="FFC000"/>
                </a:solidFill>
              </a:rPr>
              <a:t>для </a:t>
            </a:r>
            <a:r>
              <a:rPr lang="ru-RU" sz="2400" b="1" dirty="0" err="1">
                <a:solidFill>
                  <a:srgbClr val="FFC000"/>
                </a:solidFill>
              </a:rPr>
              <a:t>українців</a:t>
            </a:r>
            <a:r>
              <a:rPr lang="ru-RU" sz="2400" b="1" dirty="0">
                <a:solidFill>
                  <a:srgbClr val="FFC000"/>
                </a:solidFill>
              </a:rPr>
              <a:t>. </a:t>
            </a:r>
            <a:endParaRPr lang="ru-RU" sz="2400" b="1" dirty="0" smtClean="0">
              <a:solidFill>
                <a:srgbClr val="FFC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FF0000"/>
                </a:solidFill>
              </a:rPr>
              <a:t>Коли </a:t>
            </a:r>
            <a:r>
              <a:rPr lang="ru-RU" sz="2400" b="1" dirty="0">
                <a:solidFill>
                  <a:srgbClr val="FF0000"/>
                </a:solidFill>
              </a:rPr>
              <a:t>в </a:t>
            </a:r>
            <a:r>
              <a:rPr lang="ru-RU" sz="2400" b="1" dirty="0" err="1">
                <a:solidFill>
                  <a:srgbClr val="FF0000"/>
                </a:solidFill>
              </a:rPr>
              <a:t>Україні</a:t>
            </a:r>
            <a:r>
              <a:rPr lang="ru-RU" sz="2400" b="1" dirty="0">
                <a:solidFill>
                  <a:srgbClr val="FF0000"/>
                </a:solidFill>
              </a:rPr>
              <a:t> зима — в </a:t>
            </a:r>
            <a:r>
              <a:rPr lang="ru-RU" sz="2400" b="1" dirty="0" err="1">
                <a:solidFill>
                  <a:srgbClr val="FF0000"/>
                </a:solidFill>
              </a:rPr>
              <a:t>Австралії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літо</a:t>
            </a:r>
            <a:r>
              <a:rPr lang="ru-RU" sz="2400" b="1" dirty="0">
                <a:solidFill>
                  <a:srgbClr val="FF0000"/>
                </a:solidFill>
              </a:rPr>
              <a:t>.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B050"/>
                </a:solidFill>
              </a:rPr>
              <a:t>Для </a:t>
            </a:r>
            <a:r>
              <a:rPr lang="ru-RU" sz="2400" b="1" dirty="0" err="1">
                <a:solidFill>
                  <a:srgbClr val="00B050"/>
                </a:solidFill>
              </a:rPr>
              <a:t>українців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зрозуміло</a:t>
            </a:r>
            <a:r>
              <a:rPr lang="ru-RU" sz="2400" b="1" dirty="0">
                <a:solidFill>
                  <a:srgbClr val="00B050"/>
                </a:solidFill>
              </a:rPr>
              <a:t> — </a:t>
            </a:r>
            <a:r>
              <a:rPr lang="ru-RU" sz="2400" b="1" dirty="0" err="1">
                <a:solidFill>
                  <a:srgbClr val="00B050"/>
                </a:solidFill>
              </a:rPr>
              <a:t>чим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далі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рухаєшся</a:t>
            </a:r>
            <a:r>
              <a:rPr lang="ru-RU" sz="2400" b="1" dirty="0">
                <a:solidFill>
                  <a:srgbClr val="00B050"/>
                </a:solidFill>
              </a:rPr>
              <a:t> на </a:t>
            </a:r>
            <a:r>
              <a:rPr lang="ru-RU" sz="2400" b="1" dirty="0" err="1">
                <a:solidFill>
                  <a:srgbClr val="00B050"/>
                </a:solidFill>
              </a:rPr>
              <a:t>північ</a:t>
            </a:r>
            <a:r>
              <a:rPr lang="ru-RU" sz="2400" b="1" dirty="0">
                <a:solidFill>
                  <a:srgbClr val="00B050"/>
                </a:solidFill>
              </a:rPr>
              <a:t>, </a:t>
            </a:r>
            <a:r>
              <a:rPr lang="ru-RU" sz="2400" b="1" dirty="0" err="1">
                <a:solidFill>
                  <a:srgbClr val="00B050"/>
                </a:solidFill>
              </a:rPr>
              <a:t>тим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холодніше</a:t>
            </a:r>
            <a:r>
              <a:rPr lang="ru-RU" sz="2400" b="1" dirty="0">
                <a:solidFill>
                  <a:srgbClr val="00B050"/>
                </a:solidFill>
              </a:rPr>
              <a:t>; для </a:t>
            </a:r>
            <a:r>
              <a:rPr lang="ru-RU" sz="2400" b="1" dirty="0" err="1">
                <a:solidFill>
                  <a:srgbClr val="00B050"/>
                </a:solidFill>
              </a:rPr>
              <a:t>австралійців</a:t>
            </a:r>
            <a:r>
              <a:rPr lang="ru-RU" sz="2400" b="1" dirty="0">
                <a:solidFill>
                  <a:srgbClr val="00B050"/>
                </a:solidFill>
              </a:rPr>
              <a:t> — </a:t>
            </a:r>
            <a:r>
              <a:rPr lang="ru-RU" sz="2400" b="1" dirty="0" err="1">
                <a:solidFill>
                  <a:srgbClr val="00B050"/>
                </a:solidFill>
              </a:rPr>
              <a:t>спекотніше</a:t>
            </a:r>
            <a:r>
              <a:rPr lang="ru-RU" sz="2400" b="1" dirty="0">
                <a:solidFill>
                  <a:srgbClr val="00B050"/>
                </a:solidFill>
              </a:rPr>
              <a:t>.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7030A0"/>
                </a:solidFill>
              </a:rPr>
              <a:t>Навіть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на </a:t>
            </a:r>
            <a:r>
              <a:rPr lang="ru-RU" sz="2400" b="1" dirty="0" err="1">
                <a:solidFill>
                  <a:srgbClr val="7030A0"/>
                </a:solidFill>
              </a:rPr>
              <a:t>географічних</a:t>
            </a:r>
            <a:r>
              <a:rPr lang="ru-RU" sz="2400" b="1" dirty="0">
                <a:solidFill>
                  <a:srgbClr val="7030A0"/>
                </a:solidFill>
              </a:rPr>
              <a:t> картах </a:t>
            </a:r>
            <a:r>
              <a:rPr lang="ru-RU" sz="2400" b="1" dirty="0" err="1">
                <a:solidFill>
                  <a:srgbClr val="7030A0"/>
                </a:solidFill>
              </a:rPr>
              <a:t>Австралії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південь</a:t>
            </a:r>
            <a:r>
              <a:rPr lang="ru-RU" sz="2400" b="1" dirty="0">
                <a:solidFill>
                  <a:srgbClr val="7030A0"/>
                </a:solidFill>
              </a:rPr>
              <a:t> — у </a:t>
            </a:r>
            <a:r>
              <a:rPr lang="ru-RU" sz="2400" b="1" dirty="0" err="1">
                <a:solidFill>
                  <a:srgbClr val="7030A0"/>
                </a:solidFill>
              </a:rPr>
              <a:t>верхній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частині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/>
              <a:t>Не </a:t>
            </a:r>
            <a:r>
              <a:rPr lang="ru-RU" sz="2400" b="1" dirty="0" err="1"/>
              <a:t>всі</a:t>
            </a:r>
            <a:r>
              <a:rPr lang="ru-RU" sz="2400" b="1" dirty="0"/>
              <a:t> дерева </a:t>
            </a:r>
            <a:r>
              <a:rPr lang="ru-RU" sz="2400" b="1" dirty="0" err="1"/>
              <a:t>Австралії</a:t>
            </a:r>
            <a:r>
              <a:rPr lang="ru-RU" sz="2400" b="1" dirty="0"/>
              <a:t> </a:t>
            </a:r>
            <a:r>
              <a:rPr lang="ru-RU" sz="2400" b="1" dirty="0" err="1"/>
              <a:t>дають</a:t>
            </a:r>
            <a:r>
              <a:rPr lang="ru-RU" sz="2400" b="1" dirty="0"/>
              <a:t> </a:t>
            </a:r>
            <a:r>
              <a:rPr lang="ru-RU" sz="2400" b="1" dirty="0" err="1"/>
              <a:t>тінь</a:t>
            </a:r>
            <a:r>
              <a:rPr lang="ru-RU" sz="2400" b="1" dirty="0"/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36526" y="188640"/>
            <a:ext cx="353494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Цікавинка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92896"/>
            <a:ext cx="3356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0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279</TotalTime>
  <Words>389</Words>
  <Application>Microsoft Office PowerPoint</Application>
  <PresentationFormat>Экран (4:3)</PresentationFormat>
  <Paragraphs>59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Fira Sans Bold</vt:lpstr>
      <vt:lpstr>inherit</vt:lpstr>
      <vt:lpstr>Palatino Linotype</vt:lpstr>
      <vt:lpstr>Times New Roman</vt:lpstr>
      <vt:lpstr>Wingdings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Корінне населення Австралії –аборигени.</vt:lpstr>
      <vt:lpstr>Австралійці розводять овець, свиней, бджіл, коней і верблюдів. Вирощують жито, овес, ячмінь і кукурудзу.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Рома</cp:lastModifiedBy>
  <cp:revision>25</cp:revision>
  <dcterms:created xsi:type="dcterms:W3CDTF">2016-05-12T15:45:08Z</dcterms:created>
  <dcterms:modified xsi:type="dcterms:W3CDTF">2023-01-31T11:09:30Z</dcterms:modified>
</cp:coreProperties>
</file>