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303" r:id="rId3"/>
    <p:sldId id="306" r:id="rId4"/>
    <p:sldId id="307" r:id="rId5"/>
    <p:sldId id="302" r:id="rId6"/>
    <p:sldId id="304" r:id="rId7"/>
    <p:sldId id="309" r:id="rId8"/>
    <p:sldId id="314" r:id="rId9"/>
    <p:sldId id="316" r:id="rId10"/>
    <p:sldId id="315" r:id="rId11"/>
    <p:sldId id="310" r:id="rId12"/>
    <p:sldId id="321" r:id="rId13"/>
    <p:sldId id="320" r:id="rId14"/>
    <p:sldId id="308" r:id="rId15"/>
    <p:sldId id="324" r:id="rId16"/>
    <p:sldId id="280" r:id="rId17"/>
    <p:sldId id="318" r:id="rId18"/>
    <p:sldId id="322" r:id="rId19"/>
    <p:sldId id="328" r:id="rId20"/>
    <p:sldId id="323" r:id="rId21"/>
    <p:sldId id="327" r:id="rId22"/>
    <p:sldId id="291" r:id="rId23"/>
    <p:sldId id="276" r:id="rId24"/>
    <p:sldId id="31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87" d="100"/>
          <a:sy n="87" d="100"/>
        </p:scale>
        <p:origin x="135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D0B1C-0AD3-4D58-B4D6-135AC593BF74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tyniya.com.ua/node/21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hyperlink" Target="https://www.youtube.com/watch?v=kosejVSx3XQ" TargetMode="External"/><Relationship Id="rId4" Type="http://schemas.openxmlformats.org/officeDocument/2006/relationships/hyperlink" Target="https://www.youtube.com/watch?v=DuJ4uFfhNiQ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microsoft.com/office/2007/relationships/hdphoto" Target="../media/hdphoto3.wdp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Заготовки для Презентації\Фони\Слайд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Прямоугольник 6">
            <a:hlinkClick r:id="rId3"/>
          </p:cNvPr>
          <p:cNvSpPr/>
          <p:nvPr/>
        </p:nvSpPr>
        <p:spPr>
          <a:xfrm>
            <a:off x="405635" y="3573016"/>
            <a:ext cx="8332729" cy="16004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Данило  </a:t>
            </a:r>
            <a:r>
              <a:rPr lang="ru-RU" sz="6000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Галицький</a:t>
            </a:r>
            <a:r>
              <a:rPr lang="ru-RU" sz="6000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 </a:t>
            </a:r>
            <a:r>
              <a:rPr lang="ru-RU" sz="6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– </a:t>
            </a:r>
          </a:p>
          <a:p>
            <a:pPr algn="ctr"/>
            <a:r>
              <a:rPr lang="ru-RU" sz="3800" dirty="0" err="1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б</a:t>
            </a:r>
            <a:r>
              <a:rPr lang="ru-RU" sz="3800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удівничий</a:t>
            </a:r>
            <a:r>
              <a:rPr lang="ru-RU" sz="3800" cap="none" spc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  </a:t>
            </a:r>
            <a:r>
              <a:rPr lang="ru-RU" sz="3800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Галицько</a:t>
            </a:r>
            <a:r>
              <a:rPr lang="ru-RU" sz="3800" cap="none" spc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 – </a:t>
            </a:r>
            <a:r>
              <a:rPr lang="ru-RU" sz="3800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Волинської</a:t>
            </a:r>
            <a:r>
              <a:rPr lang="ru-RU" sz="3800" cap="none" spc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  </a:t>
            </a:r>
            <a:r>
              <a:rPr lang="ru-RU" sz="3800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держави</a:t>
            </a:r>
            <a:endParaRPr lang="ru-RU" sz="3800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3003" y="332656"/>
            <a:ext cx="3716082" cy="5232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endParaRPr lang="ru-RU" sz="2800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92937" y="5687570"/>
            <a:ext cx="23596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1600" b="1" cap="none" spc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1600" b="1" cap="none" spc="0" dirty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Овал 1">
            <a:hlinkClick r:id="rId4"/>
          </p:cNvPr>
          <p:cNvSpPr/>
          <p:nvPr/>
        </p:nvSpPr>
        <p:spPr>
          <a:xfrm>
            <a:off x="8754507" y="6380099"/>
            <a:ext cx="180020" cy="20123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27530" y="5445224"/>
            <a:ext cx="4507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</a:rPr>
              <a:t>7</a:t>
            </a:r>
            <a:endParaRPr lang="ru-RU" sz="4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anose="02030602050306030303" pitchFamily="18" charset="0"/>
            </a:endParaRPr>
          </a:p>
        </p:txBody>
      </p:sp>
      <p:pic>
        <p:nvPicPr>
          <p:cNvPr id="13" name="Picture 2" descr="Был ли Даниил Галицкий первым украинским королём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597" y="1052736"/>
            <a:ext cx="4374893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92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5122" name="Picture 2" descr="C:\Users\User\Desktop\Заготовки для Презентації\Фони\Слайд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25715" y="980728"/>
            <a:ext cx="19159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ПЛАН</a:t>
            </a:r>
            <a:endParaRPr lang="ru-RU" sz="4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28596" y="1628800"/>
            <a:ext cx="8143932" cy="381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3200" dirty="0" smtClean="0">
                <a:solidFill>
                  <a:schemeClr val="tx1"/>
                </a:solidFill>
              </a:rPr>
              <a:t>1. Відновлення єдності Галицько-Волинської  </a:t>
            </a:r>
          </a:p>
          <a:p>
            <a:pPr algn="just"/>
            <a:r>
              <a:rPr lang="uk-UA" sz="3200" dirty="0" smtClean="0">
                <a:solidFill>
                  <a:schemeClr val="tx1"/>
                </a:solidFill>
              </a:rPr>
              <a:t>    держави.</a:t>
            </a:r>
          </a:p>
          <a:p>
            <a:pPr algn="just"/>
            <a:r>
              <a:rPr lang="uk-UA" sz="3200" dirty="0" smtClean="0">
                <a:solidFill>
                  <a:schemeClr val="tx1"/>
                </a:solidFill>
              </a:rPr>
              <a:t>2. Внутрішня  політика  князя  Данила  Рома-</a:t>
            </a:r>
          </a:p>
          <a:p>
            <a:pPr algn="just"/>
            <a:r>
              <a:rPr lang="uk-UA" sz="3200" dirty="0">
                <a:solidFill>
                  <a:schemeClr val="tx1"/>
                </a:solidFill>
              </a:rPr>
              <a:t> </a:t>
            </a:r>
            <a:r>
              <a:rPr lang="uk-UA" sz="3200" dirty="0" smtClean="0">
                <a:solidFill>
                  <a:schemeClr val="tx1"/>
                </a:solidFill>
              </a:rPr>
              <a:t>   </a:t>
            </a:r>
            <a:r>
              <a:rPr lang="uk-UA" sz="3200" dirty="0" err="1" smtClean="0">
                <a:solidFill>
                  <a:schemeClr val="tx1"/>
                </a:solidFill>
              </a:rPr>
              <a:t>новича</a:t>
            </a:r>
            <a:r>
              <a:rPr lang="uk-UA" sz="3200" dirty="0" smtClean="0">
                <a:solidFill>
                  <a:schemeClr val="tx1"/>
                </a:solidFill>
              </a:rPr>
              <a:t>.</a:t>
            </a:r>
          </a:p>
          <a:p>
            <a:r>
              <a:rPr lang="uk-UA" sz="3200" dirty="0" smtClean="0">
                <a:solidFill>
                  <a:schemeClr val="tx1"/>
                </a:solidFill>
              </a:rPr>
              <a:t>3. Зовнішня  політика  Данила Галицького.</a:t>
            </a:r>
          </a:p>
          <a:p>
            <a:r>
              <a:rPr lang="uk-UA" sz="3200" dirty="0" smtClean="0">
                <a:solidFill>
                  <a:schemeClr val="tx1"/>
                </a:solidFill>
              </a:rPr>
              <a:t>4. Значення  правління  короля  Данила.  </a:t>
            </a:r>
          </a:p>
        </p:txBody>
      </p:sp>
    </p:spTree>
    <p:extLst>
      <p:ext uri="{BB962C8B-B14F-4D97-AF65-F5344CB8AC3E}">
        <p14:creationId xmlns:p14="http://schemas.microsoft.com/office/powerpoint/2010/main" val="294213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6146" name="Picture 2" descr="C:\Users\User\Desktop\Заготовки для Презентації\233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" y="7937"/>
            <a:ext cx="91367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0375" y="1800909"/>
            <a:ext cx="81440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1201 </a:t>
            </a:r>
            <a:r>
              <a:rPr lang="uk-UA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р. </a:t>
            </a:r>
            <a:r>
              <a:rPr lang="uk-UA" sz="2000" dirty="0">
                <a:latin typeface="Comic Sans MS" panose="030F0702030302020204" pitchFamily="66" charset="0"/>
              </a:rPr>
              <a:t>— </a:t>
            </a:r>
            <a:r>
              <a:rPr lang="uk-UA" sz="2000" dirty="0" smtClean="0">
                <a:latin typeface="Comic Sans MS" panose="030F0702030302020204" pitchFamily="66" charset="0"/>
              </a:rPr>
              <a:t>народження  Данила  Галицького.</a:t>
            </a:r>
          </a:p>
          <a:p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1205 р. </a:t>
            </a:r>
            <a:r>
              <a:rPr lang="uk-UA" sz="2000" dirty="0">
                <a:latin typeface="Comic Sans MS" panose="030F0702030302020204" pitchFamily="66" charset="0"/>
              </a:rPr>
              <a:t>— загибель  </a:t>
            </a:r>
            <a:r>
              <a:rPr lang="uk-UA" sz="2000" dirty="0" smtClean="0">
                <a:latin typeface="Comic Sans MS" panose="030F0702030302020204" pitchFamily="66" charset="0"/>
              </a:rPr>
              <a:t>Романа  </a:t>
            </a:r>
            <a:r>
              <a:rPr lang="uk-UA" sz="2000" dirty="0">
                <a:latin typeface="Comic Sans MS" panose="030F0702030302020204" pitchFamily="66" charset="0"/>
              </a:rPr>
              <a:t>М</a:t>
            </a:r>
            <a:r>
              <a:rPr lang="uk-UA" sz="2000" dirty="0" smtClean="0">
                <a:latin typeface="Comic Sans MS" panose="030F0702030302020204" pitchFamily="66" charset="0"/>
              </a:rPr>
              <a:t>стиславича (під  </a:t>
            </a:r>
            <a:r>
              <a:rPr lang="uk-UA" sz="2000" dirty="0" err="1">
                <a:latin typeface="Comic Sans MS" panose="030F0702030302020204" pitchFamily="66" charset="0"/>
              </a:rPr>
              <a:t>З</a:t>
            </a:r>
            <a:r>
              <a:rPr lang="uk-UA" sz="2000" dirty="0" err="1" smtClean="0">
                <a:latin typeface="Comic Sans MS" panose="030F0702030302020204" pitchFamily="66" charset="0"/>
              </a:rPr>
              <a:t>авихвостом</a:t>
            </a:r>
            <a:r>
              <a:rPr lang="uk-UA" sz="2000" dirty="0" smtClean="0">
                <a:latin typeface="Comic Sans MS" panose="030F0702030302020204" pitchFamily="66" charset="0"/>
              </a:rPr>
              <a:t>).</a:t>
            </a:r>
          </a:p>
          <a:p>
            <a:pPr algn="just"/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1223 р. </a:t>
            </a:r>
            <a:r>
              <a:rPr lang="uk-UA" sz="2000" dirty="0" smtClean="0">
                <a:latin typeface="Comic Sans MS" panose="030F0702030302020204" pitchFamily="66" charset="0"/>
              </a:rPr>
              <a:t>— битва  на  р. Калка  між  </a:t>
            </a:r>
            <a:r>
              <a:rPr lang="uk-UA" sz="2000" dirty="0" err="1" smtClean="0">
                <a:latin typeface="Comic Sans MS" panose="030F0702030302020204" pitchFamily="66" charset="0"/>
              </a:rPr>
              <a:t>русько</a:t>
            </a:r>
            <a:r>
              <a:rPr lang="uk-UA" sz="2000" dirty="0" smtClean="0">
                <a:latin typeface="Comic Sans MS" panose="030F0702030302020204" pitchFamily="66" charset="0"/>
              </a:rPr>
              <a:t>-половецькими  вій-</a:t>
            </a:r>
          </a:p>
          <a:p>
            <a:pPr algn="just"/>
            <a:r>
              <a:rPr lang="uk-UA" sz="2000" dirty="0">
                <a:latin typeface="Comic Sans MS" panose="030F0702030302020204" pitchFamily="66" charset="0"/>
              </a:rPr>
              <a:t> </a:t>
            </a:r>
            <a:r>
              <a:rPr lang="uk-UA" sz="2000" dirty="0" smtClean="0">
                <a:latin typeface="Comic Sans MS" panose="030F0702030302020204" pitchFamily="66" charset="0"/>
              </a:rPr>
              <a:t>                 </a:t>
            </a:r>
            <a:r>
              <a:rPr lang="uk-UA" sz="2000" dirty="0" err="1" smtClean="0">
                <a:latin typeface="Comic Sans MS" panose="030F0702030302020204" pitchFamily="66" charset="0"/>
              </a:rPr>
              <a:t>ськами</a:t>
            </a:r>
            <a:r>
              <a:rPr lang="uk-UA" sz="2000" dirty="0" smtClean="0">
                <a:latin typeface="Comic Sans MS" panose="030F0702030302020204" pitchFamily="66" charset="0"/>
              </a:rPr>
              <a:t>  та  монголо – татарами.</a:t>
            </a:r>
          </a:p>
          <a:p>
            <a:pPr algn="just"/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1238 – 1264 рр. </a:t>
            </a:r>
            <a:r>
              <a:rPr lang="uk-UA" sz="2000" dirty="0">
                <a:latin typeface="Comic Sans MS" panose="030F0702030302020204" pitchFamily="66" charset="0"/>
              </a:rPr>
              <a:t>—</a:t>
            </a:r>
            <a:r>
              <a:rPr lang="uk-UA" sz="2000" dirty="0" smtClean="0">
                <a:latin typeface="Comic Sans MS" panose="030F0702030302020204" pitchFamily="66" charset="0"/>
              </a:rPr>
              <a:t>  період  правління   Данила   </a:t>
            </a:r>
            <a:r>
              <a:rPr lang="uk-UA" sz="2000" dirty="0">
                <a:latin typeface="Comic Sans MS" panose="030F0702030302020204" pitchFamily="66" charset="0"/>
              </a:rPr>
              <a:t>Р</a:t>
            </a:r>
            <a:r>
              <a:rPr lang="uk-UA" sz="2000" dirty="0" smtClean="0">
                <a:latin typeface="Comic Sans MS" panose="030F0702030302020204" pitchFamily="66" charset="0"/>
              </a:rPr>
              <a:t>омановича  в  </a:t>
            </a:r>
          </a:p>
          <a:p>
            <a:pPr algn="just"/>
            <a:r>
              <a:rPr lang="uk-UA" sz="2000" dirty="0">
                <a:latin typeface="Comic Sans MS" panose="030F0702030302020204" pitchFamily="66" charset="0"/>
              </a:rPr>
              <a:t> </a:t>
            </a:r>
            <a:r>
              <a:rPr lang="uk-UA" sz="2000" dirty="0" smtClean="0">
                <a:latin typeface="Comic Sans MS" panose="030F0702030302020204" pitchFamily="66" charset="0"/>
              </a:rPr>
              <a:t>                 Галицько – Волинському  князівстві.</a:t>
            </a:r>
          </a:p>
          <a:p>
            <a:pPr algn="just"/>
            <a:r>
              <a:rPr lang="uk-UA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1245 р. </a:t>
            </a:r>
            <a:r>
              <a:rPr lang="uk-UA" sz="2000" dirty="0" smtClean="0">
                <a:latin typeface="Comic Sans MS" panose="030F0702030302020204" pitchFamily="66" charset="0"/>
              </a:rPr>
              <a:t>— перемога  під Ярославлем проти угорців – остаточне</a:t>
            </a:r>
          </a:p>
          <a:p>
            <a:pPr algn="just"/>
            <a:r>
              <a:rPr lang="uk-UA" sz="2000" dirty="0" smtClean="0">
                <a:latin typeface="Comic Sans MS" panose="030F0702030302020204" pitchFamily="66" charset="0"/>
              </a:rPr>
              <a:t>                  утвердження  Данила  при владі; відвідування  Золо-</a:t>
            </a:r>
          </a:p>
          <a:p>
            <a:pPr algn="just"/>
            <a:r>
              <a:rPr lang="uk-UA" sz="2000" dirty="0" smtClean="0">
                <a:latin typeface="Comic Sans MS" panose="030F0702030302020204" pitchFamily="66" charset="0"/>
              </a:rPr>
              <a:t>                  тої  Орди.</a:t>
            </a:r>
          </a:p>
          <a:p>
            <a:pPr algn="just"/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1253 </a:t>
            </a:r>
            <a:r>
              <a:rPr lang="uk-UA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р. </a:t>
            </a:r>
            <a:r>
              <a:rPr lang="uk-UA" sz="2000" dirty="0" smtClean="0">
                <a:latin typeface="Comic Sans MS" panose="030F0702030302020204" pitchFamily="66" charset="0"/>
              </a:rPr>
              <a:t>— коронація  Данила  Галицького  в  м. Дорогочині.</a:t>
            </a:r>
          </a:p>
          <a:p>
            <a:pPr algn="just"/>
            <a:r>
              <a:rPr lang="uk-UA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1264 </a:t>
            </a:r>
            <a:r>
              <a:rPr lang="uk-UA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р. </a:t>
            </a:r>
            <a:r>
              <a:rPr lang="uk-UA" sz="2000" dirty="0" smtClean="0">
                <a:latin typeface="Comic Sans MS" panose="030F0702030302020204" pitchFamily="66" charset="0"/>
              </a:rPr>
              <a:t>— смерть  Данила  Романовича – першого  українського  </a:t>
            </a:r>
          </a:p>
          <a:p>
            <a:pPr algn="just"/>
            <a:r>
              <a:rPr lang="uk-UA" sz="2000" dirty="0">
                <a:latin typeface="Comic Sans MS" panose="030F0702030302020204" pitchFamily="66" charset="0"/>
              </a:rPr>
              <a:t> </a:t>
            </a:r>
            <a:r>
              <a:rPr lang="uk-UA" sz="2000" dirty="0" smtClean="0">
                <a:latin typeface="Comic Sans MS" panose="030F0702030302020204" pitchFamily="66" charset="0"/>
              </a:rPr>
              <a:t>                 короля.</a:t>
            </a:r>
            <a:endParaRPr lang="uk-UA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18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067944" y="1124744"/>
            <a:ext cx="3384376" cy="43088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uk-UA" sz="2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Сей  же  король  Данило  був  князем  добрим,  хоробрим  і  мудрим,  який  спорудив  горо-</a:t>
            </a:r>
            <a:r>
              <a:rPr lang="uk-UA" sz="2200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ди</a:t>
            </a:r>
            <a:r>
              <a:rPr lang="uk-UA" sz="2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</a:t>
            </a:r>
            <a:r>
              <a:rPr lang="uk-UA" sz="2200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многі</a:t>
            </a:r>
            <a:r>
              <a:rPr lang="uk-UA" sz="2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і  церкви  поставив,  оздобив  їх  різноманітними  прикрасами, і </a:t>
            </a:r>
            <a:r>
              <a:rPr lang="uk-UA" sz="2200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братолюб-ством</a:t>
            </a:r>
            <a:r>
              <a:rPr lang="uk-UA" sz="2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він  світився  із  братом  своїм  Васильком.</a:t>
            </a:r>
          </a:p>
          <a:p>
            <a:pPr algn="just"/>
            <a:r>
              <a:rPr lang="uk-UA" sz="2200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uk-UA" sz="2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Сей  же  Данило  був  другим  по  Соломоні.</a:t>
            </a:r>
          </a:p>
          <a:p>
            <a:pPr algn="just"/>
            <a:endParaRPr lang="ru-RU" sz="1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r"/>
            <a:r>
              <a:rPr lang="uk-UA" b="1" dirty="0" smtClean="0">
                <a:solidFill>
                  <a:srgbClr val="0000FF"/>
                </a:solidFill>
                <a:latin typeface="Constantia" panose="02030602050306030303" pitchFamily="18" charset="0"/>
              </a:rPr>
              <a:t>Галицько – Волинський  літопис</a:t>
            </a:r>
            <a:endParaRPr lang="ru-RU" b="1" dirty="0">
              <a:solidFill>
                <a:srgbClr val="0000FF"/>
              </a:solidFill>
              <a:latin typeface="Constantia" panose="02030602050306030303" pitchFamily="18" charset="0"/>
            </a:endParaRP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73750" l="29636" r="72351"/>
                    </a14:imgEffect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94" t="7420" r="28505" b="25745"/>
          <a:stretch/>
        </p:blipFill>
        <p:spPr>
          <a:xfrm>
            <a:off x="1864343" y="1484783"/>
            <a:ext cx="2260751" cy="245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6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3075" name="Picture 3" descr="C:\Users\Админ\Desktop\Карт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" y="16990"/>
            <a:ext cx="9130347" cy="683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6031" y="2243308"/>
            <a:ext cx="4425504" cy="2318371"/>
          </a:xfrm>
          <a:prstGeom prst="rect">
            <a:avLst/>
          </a:prstGeom>
          <a:noFill/>
          <a:ln w="28575">
            <a:solidFill>
              <a:srgbClr val="0000FF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679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4101" name="Picture 5" descr="C:\Users\User\Desktop\Заготовки для Презентації\Лехкар Д. М. - копиянешнащ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" y="-253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572000" y="1209675"/>
            <a:ext cx="3384550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Данило Романович (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Галицький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) 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син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Романа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Мстиславича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,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пра-витель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Галицько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–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Волинського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князівства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(1238 - 1264), король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Русі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(1253-1264),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представник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роду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Романовичів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,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гілки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Волин-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ських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Мономаховичів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.</a:t>
            </a:r>
          </a:p>
          <a:p>
            <a:pPr algn="just"/>
            <a:r>
              <a:rPr lang="ru-RU" altLang="uk-UA" sz="1500" b="1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Після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смерті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батька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відновив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і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розбудував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Галицько-Волинську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державу.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Подолав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боярську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опо-зицію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. </a:t>
            </a:r>
          </a:p>
          <a:p>
            <a:pPr algn="just"/>
            <a:r>
              <a:rPr lang="ru-RU" altLang="uk-UA" sz="1500" b="1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Зазнав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нападу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монголів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(1241),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визнав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себе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їхнім</a:t>
            </a:r>
            <a:r>
              <a:rPr lang="ru-RU" altLang="uk-UA" sz="12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васалом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(1245)</a:t>
            </a:r>
          </a:p>
          <a:p>
            <a:pPr algn="just"/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Коронований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королівською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коро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-ною в м.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Дорогичині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(1253).</a:t>
            </a:r>
          </a:p>
          <a:p>
            <a:pPr algn="just"/>
            <a:r>
              <a:rPr lang="ru-RU" altLang="uk-UA" sz="1500" b="1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Час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його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правління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–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доба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най-більшого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економічно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– культур-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ного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піднесення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та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політичного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посилення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Королівства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uk-UA" sz="1500" b="1" dirty="0" err="1" smtClean="0">
                <a:solidFill>
                  <a:srgbClr val="000000"/>
                </a:solidFill>
                <a:latin typeface="Comic Sans MS" pitchFamily="66" charset="0"/>
              </a:rPr>
              <a:t>Руського</a:t>
            </a:r>
            <a:r>
              <a:rPr lang="ru-RU" altLang="uk-UA" sz="1500" b="1" dirty="0" smtClean="0">
                <a:solidFill>
                  <a:srgbClr val="000000"/>
                </a:solidFill>
                <a:latin typeface="Comic Sans MS" pitchFamily="66" charset="0"/>
              </a:rPr>
              <a:t>. </a:t>
            </a:r>
            <a:endParaRPr lang="ru-RU" altLang="uk-UA" sz="1500" b="1" dirty="0">
              <a:latin typeface="Comic Sans MS" pitchFamily="66" charset="0"/>
            </a:endParaRPr>
          </a:p>
        </p:txBody>
      </p:sp>
      <p:sp>
        <p:nvSpPr>
          <p:cNvPr id="9" name="Прямокутник 1"/>
          <p:cNvSpPr/>
          <p:nvPr/>
        </p:nvSpPr>
        <p:spPr>
          <a:xfrm>
            <a:off x="1115616" y="3891010"/>
            <a:ext cx="3396857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2800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Данило  Романович</a:t>
            </a:r>
          </a:p>
          <a:p>
            <a:pPr algn="ctr" eaLnBrk="1" hangingPunct="1">
              <a:defRPr/>
            </a:pPr>
            <a:r>
              <a:rPr lang="uk-UA" sz="2800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(Галицький)</a:t>
            </a:r>
            <a:endParaRPr lang="uk-UA" sz="5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0000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endParaRPr lang="uk-UA" sz="8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0000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uk-UA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(1201 – 1264 рр.)</a:t>
            </a:r>
            <a:endParaRPr lang="uk-UA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0" name="Picture 4" descr="https://i.pinimg.com/564x/86/73/e3/8673e326750db213571432d7776e4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390" y="1556792"/>
            <a:ext cx="1669307" cy="2302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13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8194" name="Picture 2" descr="C:\Users\User\Desktop\Заготовки для Презентації\Реформаці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23926" y="2895546"/>
            <a:ext cx="5896165" cy="10618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Відновлення</a:t>
            </a:r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</a:t>
            </a:r>
            <a:r>
              <a:rPr lang="ru-RU" sz="32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єдності</a:t>
            </a:r>
            <a:endParaRPr lang="ru-RU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  <a:p>
            <a:pPr algn="ctr">
              <a:defRPr/>
            </a:pPr>
            <a:r>
              <a:rPr lang="uk-UA" sz="31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Галицько – Волинської  держави</a:t>
            </a:r>
            <a:endParaRPr lang="ru-RU" sz="31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8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Заготовки для Презентації\рлпрдпож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93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4113261" y="3861048"/>
            <a:ext cx="4391273" cy="286232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altLang="uk-UA" dirty="0" smtClean="0">
                <a:latin typeface="Monotype Corsiva" panose="03010101010201010101" pitchFamily="66" charset="0"/>
              </a:rPr>
              <a:t> У</a:t>
            </a:r>
            <a:r>
              <a:rPr lang="ru-RU" altLang="uk-UA" dirty="0">
                <a:latin typeface="Monotype Corsiva" panose="03010101010201010101" pitchFamily="66" charset="0"/>
              </a:rPr>
              <a:t> 1211 р. </a:t>
            </a:r>
            <a:r>
              <a:rPr lang="ru-RU" altLang="uk-UA" dirty="0" smtClean="0">
                <a:latin typeface="Monotype Corsiva" panose="03010101010201010101" pitchFamily="66" charset="0"/>
              </a:rPr>
              <a:t>Данило </a:t>
            </a:r>
            <a:r>
              <a:rPr lang="ru-RU" altLang="uk-UA" dirty="0" err="1" smtClean="0">
                <a:latin typeface="Monotype Corsiva" panose="03010101010201010101" pitchFamily="66" charset="0"/>
              </a:rPr>
              <a:t>був</a:t>
            </a:r>
            <a:r>
              <a:rPr lang="ru-RU" altLang="uk-UA" dirty="0">
                <a:latin typeface="Monotype Corsiva" panose="03010101010201010101" pitchFamily="66" charset="0"/>
              </a:rPr>
              <a:t> </a:t>
            </a:r>
            <a:r>
              <a:rPr lang="ru-RU" altLang="uk-UA" dirty="0" smtClean="0">
                <a:latin typeface="Monotype Corsiva" panose="03010101010201010101" pitchFamily="66" charset="0"/>
              </a:rPr>
              <a:t> </a:t>
            </a:r>
            <a:r>
              <a:rPr lang="ru-RU" altLang="uk-UA" dirty="0" err="1" smtClean="0">
                <a:latin typeface="Monotype Corsiva" panose="03010101010201010101" pitchFamily="66" charset="0"/>
              </a:rPr>
              <a:t>поставлений</a:t>
            </a:r>
            <a:r>
              <a:rPr lang="ru-RU" altLang="uk-UA" dirty="0" smtClean="0">
                <a:latin typeface="Monotype Corsiva" panose="03010101010201010101" pitchFamily="66" charset="0"/>
              </a:rPr>
              <a:t>  боярами на </a:t>
            </a:r>
            <a:endParaRPr lang="ru-RU" altLang="uk-UA" dirty="0">
              <a:latin typeface="Monotype Corsiva" panose="03010101010201010101" pitchFamily="66" charset="0"/>
            </a:endParaRPr>
          </a:p>
          <a:p>
            <a:pPr algn="just"/>
            <a:r>
              <a:rPr lang="ru-RU" altLang="uk-UA" dirty="0" err="1" smtClean="0">
                <a:latin typeface="Monotype Corsiva" panose="03010101010201010101" pitchFamily="66" charset="0"/>
              </a:rPr>
              <a:t>князювання</a:t>
            </a:r>
            <a:r>
              <a:rPr lang="ru-RU" altLang="uk-UA" dirty="0" smtClean="0">
                <a:latin typeface="Monotype Corsiva" panose="03010101010201010101" pitchFamily="66" charset="0"/>
              </a:rPr>
              <a:t> </a:t>
            </a:r>
            <a:r>
              <a:rPr lang="ru-RU" altLang="uk-UA" dirty="0">
                <a:latin typeface="Monotype Corsiva" panose="03010101010201010101" pitchFamily="66" charset="0"/>
              </a:rPr>
              <a:t>в </a:t>
            </a:r>
            <a:r>
              <a:rPr lang="ru-RU" altLang="uk-UA" dirty="0" err="1">
                <a:latin typeface="Monotype Corsiva" panose="03010101010201010101" pitchFamily="66" charset="0"/>
              </a:rPr>
              <a:t>Галичі</a:t>
            </a:r>
            <a:r>
              <a:rPr lang="ru-RU" altLang="uk-UA" dirty="0">
                <a:latin typeface="Monotype Corsiva" panose="03010101010201010101" pitchFamily="66" charset="0"/>
              </a:rPr>
              <a:t>, але у 1212 р. </a:t>
            </a:r>
            <a:r>
              <a:rPr lang="ru-RU" altLang="uk-UA" dirty="0" err="1">
                <a:latin typeface="Monotype Corsiva" panose="03010101010201010101" pitchFamily="66" charset="0"/>
              </a:rPr>
              <a:t>вигнаний</a:t>
            </a:r>
            <a:r>
              <a:rPr lang="ru-RU" altLang="uk-UA" dirty="0">
                <a:latin typeface="Monotype Corsiva" panose="03010101010201010101" pitchFamily="66" charset="0"/>
              </a:rPr>
              <a:t>. </a:t>
            </a:r>
            <a:r>
              <a:rPr lang="ru-RU" altLang="uk-UA" dirty="0" smtClean="0">
                <a:latin typeface="Monotype Corsiva" panose="03010101010201010101" pitchFamily="66" charset="0"/>
              </a:rPr>
              <a:t>  </a:t>
            </a:r>
          </a:p>
          <a:p>
            <a:pPr algn="just"/>
            <a:r>
              <a:rPr lang="ru-RU" altLang="uk-UA" dirty="0">
                <a:latin typeface="Monotype Corsiva" panose="03010101010201010101" pitchFamily="66" charset="0"/>
              </a:rPr>
              <a:t> </a:t>
            </a:r>
            <a:r>
              <a:rPr lang="ru-RU" altLang="uk-UA" dirty="0" smtClean="0">
                <a:latin typeface="Monotype Corsiva" panose="03010101010201010101" pitchFamily="66" charset="0"/>
              </a:rPr>
              <a:t>У</a:t>
            </a:r>
            <a:r>
              <a:rPr lang="ru-RU" altLang="uk-UA" dirty="0">
                <a:latin typeface="Monotype Corsiva" panose="03010101010201010101" pitchFamily="66" charset="0"/>
              </a:rPr>
              <a:t> 1221 р. почав </a:t>
            </a:r>
            <a:r>
              <a:rPr lang="ru-RU" altLang="uk-UA" dirty="0" err="1">
                <a:latin typeface="Monotype Corsiva" panose="03010101010201010101" pitchFamily="66" charset="0"/>
              </a:rPr>
              <a:t>княжити</a:t>
            </a:r>
            <a:r>
              <a:rPr lang="ru-RU" altLang="uk-UA" dirty="0">
                <a:latin typeface="Monotype Corsiva" panose="03010101010201010101" pitchFamily="66" charset="0"/>
              </a:rPr>
              <a:t> на </a:t>
            </a:r>
            <a:r>
              <a:rPr lang="ru-RU" altLang="uk-UA" dirty="0" err="1" smtClean="0">
                <a:latin typeface="Monotype Corsiva" panose="03010101010201010101" pitchFamily="66" charset="0"/>
              </a:rPr>
              <a:t>Волині</a:t>
            </a:r>
            <a:r>
              <a:rPr lang="ru-RU" altLang="uk-UA" dirty="0" smtClean="0">
                <a:latin typeface="Monotype Corsiva" panose="03010101010201010101" pitchFamily="66" charset="0"/>
              </a:rPr>
              <a:t> й до 1229 р. завершив </a:t>
            </a:r>
            <a:r>
              <a:rPr lang="ru-RU" altLang="uk-UA" dirty="0" err="1">
                <a:latin typeface="Monotype Corsiva" panose="03010101010201010101" pitchFamily="66" charset="0"/>
              </a:rPr>
              <a:t>об’єднання</a:t>
            </a:r>
            <a:r>
              <a:rPr lang="ru-RU" altLang="uk-UA" dirty="0">
                <a:latin typeface="Monotype Corsiva" panose="03010101010201010101" pitchFamily="66" charset="0"/>
              </a:rPr>
              <a:t> </a:t>
            </a:r>
            <a:r>
              <a:rPr lang="ru-RU" altLang="uk-UA" dirty="0" err="1">
                <a:latin typeface="Monotype Corsiva" panose="03010101010201010101" pitchFamily="66" charset="0"/>
              </a:rPr>
              <a:t>волинських</a:t>
            </a:r>
            <a:r>
              <a:rPr lang="ru-RU" altLang="uk-UA" dirty="0">
                <a:latin typeface="Monotype Corsiva" panose="03010101010201010101" pitchFamily="66" charset="0"/>
              </a:rPr>
              <a:t> земель.</a:t>
            </a:r>
          </a:p>
          <a:p>
            <a:pPr algn="just"/>
            <a:r>
              <a:rPr lang="ru-RU" altLang="uk-UA" dirty="0" smtClean="0">
                <a:latin typeface="Monotype Corsiva" panose="03010101010201010101" pitchFamily="66" charset="0"/>
              </a:rPr>
              <a:t> У</a:t>
            </a:r>
            <a:r>
              <a:rPr lang="ru-RU" altLang="uk-UA" dirty="0">
                <a:latin typeface="Monotype Corsiva" panose="03010101010201010101" pitchFamily="66" charset="0"/>
              </a:rPr>
              <a:t> 1223 р. </a:t>
            </a:r>
            <a:r>
              <a:rPr lang="ru-RU" altLang="uk-UA" dirty="0" smtClean="0">
                <a:latin typeface="Monotype Corsiva" panose="03010101010201010101" pitchFamily="66" charset="0"/>
              </a:rPr>
              <a:t> </a:t>
            </a:r>
            <a:r>
              <a:rPr lang="ru-RU" altLang="uk-UA" dirty="0" err="1" smtClean="0">
                <a:latin typeface="Monotype Corsiva" panose="03010101010201010101" pitchFamily="66" charset="0"/>
              </a:rPr>
              <a:t>відзначився</a:t>
            </a:r>
            <a:r>
              <a:rPr lang="ru-RU" altLang="uk-UA" dirty="0" smtClean="0">
                <a:latin typeface="Monotype Corsiva" panose="03010101010201010101" pitchFamily="66" charset="0"/>
              </a:rPr>
              <a:t>  у</a:t>
            </a:r>
            <a:r>
              <a:rPr lang="ru-RU" altLang="uk-UA" dirty="0">
                <a:latin typeface="Monotype Corsiva" panose="03010101010201010101" pitchFamily="66" charset="0"/>
              </a:rPr>
              <a:t> </a:t>
            </a:r>
            <a:r>
              <a:rPr lang="ru-RU" altLang="uk-UA" dirty="0" smtClean="0">
                <a:latin typeface="Monotype Corsiva" panose="03010101010201010101" pitchFamily="66" charset="0"/>
              </a:rPr>
              <a:t> </a:t>
            </a:r>
            <a:r>
              <a:rPr lang="ru-RU" altLang="uk-UA" dirty="0" err="1" smtClean="0">
                <a:latin typeface="Monotype Corsiva" panose="03010101010201010101" pitchFamily="66" charset="0"/>
              </a:rPr>
              <a:t>битві</a:t>
            </a:r>
            <a:r>
              <a:rPr lang="ru-RU" altLang="uk-UA" dirty="0" smtClean="0">
                <a:latin typeface="Monotype Corsiva" panose="03010101010201010101" pitchFamily="66" charset="0"/>
              </a:rPr>
              <a:t> </a:t>
            </a:r>
            <a:r>
              <a:rPr lang="ru-RU" altLang="uk-UA" dirty="0" err="1">
                <a:latin typeface="Monotype Corsiva" panose="03010101010201010101" pitchFamily="66" charset="0"/>
              </a:rPr>
              <a:t>русичів</a:t>
            </a:r>
            <a:r>
              <a:rPr lang="ru-RU" altLang="uk-UA" dirty="0">
                <a:latin typeface="Monotype Corsiva" panose="03010101010201010101" pitchFamily="66" charset="0"/>
              </a:rPr>
              <a:t> на </a:t>
            </a:r>
            <a:r>
              <a:rPr lang="ru-RU" altLang="uk-UA" dirty="0" err="1">
                <a:latin typeface="Monotype Corsiva" panose="03010101010201010101" pitchFamily="66" charset="0"/>
              </a:rPr>
              <a:t>річці</a:t>
            </a:r>
            <a:r>
              <a:rPr lang="ru-RU" altLang="uk-UA" dirty="0">
                <a:latin typeface="Monotype Corsiva" panose="03010101010201010101" pitchFamily="66" charset="0"/>
              </a:rPr>
              <a:t> </a:t>
            </a:r>
          </a:p>
          <a:p>
            <a:pPr algn="just"/>
            <a:r>
              <a:rPr lang="ru-RU" altLang="uk-UA" dirty="0" err="1" smtClean="0">
                <a:latin typeface="Monotype Corsiva" panose="03010101010201010101" pitchFamily="66" charset="0"/>
              </a:rPr>
              <a:t>Калці</a:t>
            </a:r>
            <a:r>
              <a:rPr lang="ru-RU" altLang="uk-UA" dirty="0" smtClean="0">
                <a:latin typeface="Monotype Corsiva" panose="03010101010201010101" pitchFamily="66" charset="0"/>
              </a:rPr>
              <a:t> </a:t>
            </a:r>
            <a:r>
              <a:rPr lang="ru-RU" altLang="uk-UA" dirty="0" err="1">
                <a:latin typeface="Monotype Corsiva" panose="03010101010201010101" pitchFamily="66" charset="0"/>
              </a:rPr>
              <a:t>проти</a:t>
            </a:r>
            <a:r>
              <a:rPr lang="ru-RU" altLang="uk-UA" dirty="0">
                <a:latin typeface="Monotype Corsiva" panose="03010101010201010101" pitchFamily="66" charset="0"/>
              </a:rPr>
              <a:t> монголо-татар. </a:t>
            </a:r>
          </a:p>
          <a:p>
            <a:pPr algn="just"/>
            <a:r>
              <a:rPr lang="ru-RU" altLang="uk-UA" dirty="0" smtClean="0">
                <a:latin typeface="Monotype Corsiva" panose="03010101010201010101" pitchFamily="66" charset="0"/>
              </a:rPr>
              <a:t> Данило </a:t>
            </a:r>
            <a:r>
              <a:rPr lang="ru-RU" altLang="uk-UA" dirty="0">
                <a:latin typeface="Monotype Corsiva" panose="03010101010201010101" pitchFamily="66" charset="0"/>
              </a:rPr>
              <a:t>Романович у 1238 р. за </a:t>
            </a:r>
            <a:r>
              <a:rPr lang="ru-RU" altLang="uk-UA" dirty="0" err="1" smtClean="0">
                <a:latin typeface="Monotype Corsiva" panose="03010101010201010101" pitchFamily="66" charset="0"/>
              </a:rPr>
              <a:t>підтримки</a:t>
            </a:r>
            <a:r>
              <a:rPr lang="ru-RU" altLang="uk-UA" dirty="0" smtClean="0">
                <a:latin typeface="Monotype Corsiva" panose="03010101010201010101" pitchFamily="66" charset="0"/>
              </a:rPr>
              <a:t> </a:t>
            </a:r>
            <a:r>
              <a:rPr lang="ru-RU" altLang="uk-UA" dirty="0" err="1" smtClean="0">
                <a:latin typeface="Monotype Corsiva" panose="03010101010201010101" pitchFamily="66" charset="0"/>
              </a:rPr>
              <a:t>горо-дян</a:t>
            </a:r>
            <a:r>
              <a:rPr lang="ru-RU" altLang="uk-UA" dirty="0" smtClean="0">
                <a:latin typeface="Monotype Corsiva" panose="03010101010201010101" pitchFamily="66" charset="0"/>
              </a:rPr>
              <a:t>  </a:t>
            </a:r>
            <a:r>
              <a:rPr lang="ru-RU" altLang="uk-UA" dirty="0" err="1" smtClean="0">
                <a:latin typeface="Monotype Corsiva" panose="03010101010201010101" pitchFamily="66" charset="0"/>
              </a:rPr>
              <a:t>оволодів</a:t>
            </a:r>
            <a:r>
              <a:rPr lang="ru-RU" altLang="uk-UA" dirty="0" smtClean="0">
                <a:latin typeface="Monotype Corsiva" panose="03010101010201010101" pitchFamily="66" charset="0"/>
              </a:rPr>
              <a:t>  Галичем</a:t>
            </a:r>
            <a:r>
              <a:rPr lang="ru-RU" altLang="uk-UA" dirty="0">
                <a:latin typeface="Monotype Corsiva" panose="03010101010201010101" pitchFamily="66" charset="0"/>
              </a:rPr>
              <a:t>. </a:t>
            </a:r>
            <a:r>
              <a:rPr lang="ru-RU" altLang="uk-UA" dirty="0" err="1">
                <a:latin typeface="Monotype Corsiva" panose="03010101010201010101" pitchFamily="66" charset="0"/>
              </a:rPr>
              <a:t>Згодом</a:t>
            </a:r>
            <a:r>
              <a:rPr lang="ru-RU" altLang="uk-UA" dirty="0">
                <a:latin typeface="Monotype Corsiva" panose="03010101010201010101" pitchFamily="66" charset="0"/>
              </a:rPr>
              <a:t> </a:t>
            </a:r>
            <a:r>
              <a:rPr lang="ru-RU" altLang="uk-UA" dirty="0" smtClean="0">
                <a:latin typeface="Monotype Corsiva" panose="03010101010201010101" pitchFamily="66" charset="0"/>
              </a:rPr>
              <a:t> передав   </a:t>
            </a:r>
            <a:r>
              <a:rPr lang="ru-RU" altLang="uk-UA" dirty="0" err="1">
                <a:latin typeface="Monotype Corsiva" panose="03010101010201010101" pitchFamily="66" charset="0"/>
              </a:rPr>
              <a:t>Волинь</a:t>
            </a:r>
            <a:r>
              <a:rPr lang="ru-RU" altLang="uk-UA" dirty="0">
                <a:latin typeface="Monotype Corsiva" panose="03010101010201010101" pitchFamily="66" charset="0"/>
              </a:rPr>
              <a:t> </a:t>
            </a:r>
          </a:p>
          <a:p>
            <a:pPr algn="just"/>
            <a:r>
              <a:rPr lang="ru-RU" altLang="uk-UA" dirty="0" smtClean="0">
                <a:latin typeface="Monotype Corsiva" panose="03010101010201010101" pitchFamily="66" charset="0"/>
              </a:rPr>
              <a:t>Васильку </a:t>
            </a:r>
            <a:r>
              <a:rPr lang="ru-RU" altLang="uk-UA" dirty="0">
                <a:latin typeface="Monotype Corsiva" panose="03010101010201010101" pitchFamily="66" charset="0"/>
              </a:rPr>
              <a:t>Романовичу, а сам </a:t>
            </a:r>
            <a:r>
              <a:rPr lang="ru-RU" altLang="uk-UA" dirty="0" err="1">
                <a:latin typeface="Monotype Corsiva" panose="03010101010201010101" pitchFamily="66" charset="0"/>
              </a:rPr>
              <a:t>зайняв</a:t>
            </a:r>
            <a:r>
              <a:rPr lang="ru-RU" altLang="uk-UA" dirty="0">
                <a:latin typeface="Monotype Corsiva" panose="03010101010201010101" pitchFamily="66" charset="0"/>
              </a:rPr>
              <a:t> </a:t>
            </a:r>
            <a:r>
              <a:rPr lang="ru-RU" altLang="uk-UA" dirty="0" err="1">
                <a:latin typeface="Monotype Corsiva" panose="03010101010201010101" pitchFamily="66" charset="0"/>
              </a:rPr>
              <a:t>Київ</a:t>
            </a:r>
            <a:r>
              <a:rPr lang="ru-RU" altLang="uk-UA" dirty="0">
                <a:latin typeface="Monotype Corsiva" panose="03010101010201010101" pitchFamily="66" charset="0"/>
              </a:rPr>
              <a:t>. (1239р.)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71573" y="666681"/>
            <a:ext cx="4537058" cy="30931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Після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загибелі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Романа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Мстиславича</a:t>
            </a:r>
            <a:r>
              <a:rPr lang="ru-RU" sz="15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роз-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почався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майже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40-річний 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період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міжусоб</a:t>
            </a:r>
            <a:r>
              <a:rPr lang="ru-RU" sz="15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-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них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війн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та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іноземного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вртучання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 у 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справи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галицьких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 та  </a:t>
            </a:r>
            <a:r>
              <a:rPr lang="ru-RU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волинських</a:t>
            </a:r>
            <a:r>
              <a:rPr lang="ru-RU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 земель.</a:t>
            </a:r>
          </a:p>
          <a:p>
            <a:pPr algn="just"/>
            <a:r>
              <a:rPr lang="ru-RU" sz="15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</a:t>
            </a:r>
            <a:r>
              <a:rPr lang="ru-RU" sz="15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</a:t>
            </a:r>
            <a:r>
              <a:rPr lang="uk-UA" sz="1500" b="1" dirty="0" smtClean="0">
                <a:latin typeface="Comic Sans MS" panose="030F0702030302020204" pitchFamily="66" charset="0"/>
              </a:rPr>
              <a:t>Упродовж </a:t>
            </a:r>
            <a:r>
              <a:rPr lang="uk-UA" sz="1500" b="1" dirty="0">
                <a:latin typeface="Comic Sans MS" panose="030F0702030302020204" pitchFamily="66" charset="0"/>
              </a:rPr>
              <a:t>понад 10 років молоді Романовичі не відігравали майже ніякої ролі в бурхливих подіях, що розгорталися у їхній </a:t>
            </a:r>
            <a:r>
              <a:rPr lang="uk-UA" sz="1500" b="1" dirty="0" smtClean="0">
                <a:latin typeface="Comic Sans MS" panose="030F0702030302020204" pitchFamily="66" charset="0"/>
              </a:rPr>
              <a:t>вотчині.</a:t>
            </a:r>
          </a:p>
          <a:p>
            <a:pPr algn="just"/>
            <a:r>
              <a:rPr lang="uk-UA" sz="15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</a:t>
            </a:r>
            <a:r>
              <a:rPr lang="uk-UA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До 1215 р. княгиня Анна  стала </a:t>
            </a:r>
            <a:r>
              <a:rPr lang="uk-UA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регентшею</a:t>
            </a:r>
            <a:r>
              <a:rPr lang="uk-UA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при малолітстві дітей, але бояри воліли позбавитися </a:t>
            </a:r>
            <a:r>
              <a:rPr lang="uk-UA" sz="15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вдови</a:t>
            </a:r>
            <a:r>
              <a:rPr lang="uk-UA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й синів Романа. Данило й Василько із матір</a:t>
            </a:r>
            <a:r>
              <a:rPr lang="en-US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`</a:t>
            </a:r>
            <a:r>
              <a:rPr lang="uk-UA" sz="15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ю з 1206 р. йдуть у вигнання (Польща,  Угорщина). </a:t>
            </a:r>
            <a:endParaRPr lang="ru-RU" sz="15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95550" y="-41205"/>
            <a:ext cx="46891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Галицько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 – </a:t>
            </a:r>
            <a:r>
              <a:rPr lang="ru-RU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Волинське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князівство</a:t>
            </a:r>
            <a:endParaRPr lang="ru-RU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в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  1 пол. ХІІІ ст.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624"/>
            <a:ext cx="3535660" cy="4896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Купити книгу Данило Галицький, Тарас Орлик | Bukio - інтернет-магазин книг,  купити книги українською онлайн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4" t="53644" r="17554"/>
          <a:stretch/>
        </p:blipFill>
        <p:spPr bwMode="auto">
          <a:xfrm>
            <a:off x="518567" y="5013176"/>
            <a:ext cx="3556645" cy="171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7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Картинки по запросу &quot;Галицько – Волинська  держава   Лева І. Карта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564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8194" name="Picture 2" descr="C:\Users\User\Desktop\Заготовки для Презентації\Реформаці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82009" y="2705725"/>
            <a:ext cx="5379999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Внутрішня</a:t>
            </a:r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  </a:t>
            </a:r>
            <a:r>
              <a:rPr lang="ru-RU" sz="4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політика</a:t>
            </a:r>
            <a:endParaRPr lang="ru-RU" sz="4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  <a:p>
            <a:pPr algn="ctr">
              <a:defRPr/>
            </a:pPr>
            <a:r>
              <a:rPr lang="uk-UA" sz="4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Данила    Галицького</a:t>
            </a:r>
            <a:endParaRPr lang="ru-RU" sz="4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34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10" name="Picture 2" descr="C:\Users\User\Desktop\87262\Слайд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" y="7936"/>
            <a:ext cx="4275932" cy="291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07"/>
          <a:stretch/>
        </p:blipFill>
        <p:spPr bwMode="auto">
          <a:xfrm>
            <a:off x="4355976" y="7937"/>
            <a:ext cx="4788024" cy="2917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80" y="2924944"/>
            <a:ext cx="9149680" cy="393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948264" y="6165304"/>
            <a:ext cx="2160240" cy="618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38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8194" name="Picture 2" descr="C:\Users\User\Desktop\87262\Слайд 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r="15313"/>
          <a:stretch/>
        </p:blipFill>
        <p:spPr bwMode="auto">
          <a:xfrm>
            <a:off x="4860032" y="-2539"/>
            <a:ext cx="4283967" cy="340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87262\Слайд 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25" r="13541"/>
          <a:stretch/>
        </p:blipFill>
        <p:spPr bwMode="auto">
          <a:xfrm>
            <a:off x="4932040" y="3432967"/>
            <a:ext cx="4211959" cy="342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https://upload.wikimedia.org/wikipedia/commons/0/0c/%D0%9A%D0%BE%D1%80%D0%B4%D0%BE%D0%BD%D0%B8_%D0%A0%D1%83%D1%81%D1%8C%D0%BA%D0%BE%D0%B3%D0%BE_%D0%BA%D0%BE%D1%80%D0%BE%D0%BB%D1%96%D0%B2%D1%81%D1%82%D0%B2%D0%B0_%281300%2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937"/>
            <a:ext cx="493204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5529" y="6380906"/>
            <a:ext cx="264527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Кордони</a:t>
            </a:r>
            <a:r>
              <a:rPr lang="ru-RU" sz="14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</a:t>
            </a:r>
            <a:r>
              <a:rPr lang="ru-RU" sz="1400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Королівства</a:t>
            </a:r>
            <a:r>
              <a:rPr lang="ru-RU" sz="14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</a:t>
            </a:r>
            <a:r>
              <a:rPr lang="ru-RU" sz="1400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Руського</a:t>
            </a:r>
            <a:endParaRPr lang="ru-RU" sz="14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  <a:p>
            <a:pPr algn="ctr"/>
            <a:r>
              <a:rPr lang="ru-RU" sz="14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1300 р.</a:t>
            </a:r>
            <a:endParaRPr lang="ru-RU" sz="1400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9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8194" name="Picture 2" descr="C:\Users\User\Desktop\Заготовки для Презентації\Реформаці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82009" y="2705725"/>
            <a:ext cx="5379999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Зовнішня</a:t>
            </a:r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  </a:t>
            </a:r>
            <a:r>
              <a:rPr lang="ru-RU" sz="4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політика</a:t>
            </a:r>
            <a:endParaRPr lang="ru-RU" sz="4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  <a:p>
            <a:pPr algn="ctr">
              <a:defRPr/>
            </a:pPr>
            <a:r>
              <a:rPr lang="uk-UA" sz="4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Данила    Галицького</a:t>
            </a:r>
            <a:endParaRPr lang="ru-RU" sz="4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52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1"/>
          <a:stretch/>
        </p:blipFill>
        <p:spPr bwMode="auto">
          <a:xfrm>
            <a:off x="11436" y="-2539"/>
            <a:ext cx="4693914" cy="299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371" y="7937"/>
            <a:ext cx="4355629" cy="2989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0"/>
          <a:stretch/>
        </p:blipFill>
        <p:spPr bwMode="auto">
          <a:xfrm>
            <a:off x="11436" y="2996952"/>
            <a:ext cx="9132564" cy="385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9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16386" name="Picture 2" descr="C:\Users\User\Desktop\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99992" y="4941168"/>
            <a:ext cx="432048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Облога  та  </a:t>
            </a:r>
            <a:r>
              <a:rPr lang="ru-RU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завоювання</a:t>
            </a:r>
            <a:r>
              <a:rPr lang="ru-RU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</a:t>
            </a:r>
            <a:r>
              <a:rPr lang="ru-RU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Києва</a:t>
            </a:r>
            <a:endParaRPr lang="ru-RU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  <a:p>
            <a:pPr algn="ctr"/>
            <a:r>
              <a:rPr lang="ru-RU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військами</a:t>
            </a:r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хана  </a:t>
            </a:r>
            <a:r>
              <a:rPr lang="ru-RU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Батия</a:t>
            </a:r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,</a:t>
            </a:r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</a:t>
            </a:r>
            <a:r>
              <a:rPr lang="ru-RU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грудень</a:t>
            </a:r>
            <a:r>
              <a:rPr lang="ru-RU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1240 р.</a:t>
            </a:r>
            <a:endParaRPr lang="ru-RU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47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4098" name="Picture 2" descr="C:\Users\User\Desktop\87262\Слайд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26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3174" y="7936"/>
            <a:ext cx="9140825" cy="68500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56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7" t="3638" r="-533" b="-417"/>
          <a:stretch/>
        </p:blipFill>
        <p:spPr bwMode="auto">
          <a:xfrm>
            <a:off x="42786" y="7937"/>
            <a:ext cx="9101213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889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9218" name="Picture 2" descr="C:\Users\User\Desktop\87262\Слайд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912" y="5589240"/>
            <a:ext cx="12715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</a:rPr>
              <a:t>1253 р.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9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17410" name="Picture 2" descr="C:\Users\User\Desktop\923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37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"/>
            <a:ext cx="9144000" cy="6858000"/>
          </a:xfrm>
          <a:prstGeom prst="rect">
            <a:avLst/>
          </a:prstGeom>
        </p:spPr>
      </p:pic>
      <p:pic>
        <p:nvPicPr>
          <p:cNvPr id="8194" name="Picture 2" descr="C:\Users\User\Desktop\Заготовки для Презентації\Реформаці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4720" y="2705725"/>
            <a:ext cx="5474577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Значення</a:t>
            </a:r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    </a:t>
            </a:r>
            <a:r>
              <a:rPr lang="ru-RU" sz="4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правління</a:t>
            </a:r>
            <a:endParaRPr lang="ru-RU" sz="4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  <a:p>
            <a:pPr algn="ctr">
              <a:defRPr/>
            </a:pPr>
            <a:r>
              <a:rPr lang="uk-UA" sz="4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к</a:t>
            </a:r>
            <a:r>
              <a:rPr lang="uk-UA" sz="4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anose="020B0806030902050204" pitchFamily="34" charset="0"/>
              </a:rPr>
              <a:t>ороля    Данила</a:t>
            </a:r>
            <a:endParaRPr lang="ru-RU" sz="4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91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Заготовки для Презентації\Фони\d2c34c12b4552b236fb779b7463ee50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2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460375" y="586423"/>
            <a:ext cx="396761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uk-UA" sz="2000" dirty="0" smtClean="0">
                <a:latin typeface="Monotype Corsiva" panose="03010101010201010101" pitchFamily="66" charset="0"/>
              </a:rPr>
              <a:t>Він  подолав  боярську  опозицію,</a:t>
            </a:r>
          </a:p>
          <a:p>
            <a:pPr algn="just"/>
            <a:r>
              <a:rPr lang="uk-UA" sz="2000" dirty="0" smtClean="0">
                <a:latin typeface="Monotype Corsiva" panose="03010101010201010101" pitchFamily="66" charset="0"/>
              </a:rPr>
              <a:t>Багато  літ  боровся  за  престол.</a:t>
            </a:r>
          </a:p>
          <a:p>
            <a:pPr algn="just"/>
            <a:r>
              <a:rPr lang="uk-UA" sz="2000" dirty="0" smtClean="0">
                <a:latin typeface="Monotype Corsiva" panose="03010101010201010101" pitchFamily="66" charset="0"/>
              </a:rPr>
              <a:t>Успішно розгромив  німецьких  рицарів</a:t>
            </a:r>
          </a:p>
          <a:p>
            <a:pPr algn="just"/>
            <a:r>
              <a:rPr lang="uk-UA" sz="2000" dirty="0" smtClean="0">
                <a:latin typeface="Monotype Corsiva" panose="03010101010201010101" pitchFamily="66" charset="0"/>
              </a:rPr>
              <a:t>І  переніс  столицю  в  місто  </a:t>
            </a:r>
            <a:r>
              <a:rPr lang="uk-UA" sz="2000" dirty="0" err="1" smtClean="0">
                <a:latin typeface="Monotype Corsiva" panose="03010101010201010101" pitchFamily="66" charset="0"/>
              </a:rPr>
              <a:t>Холм</a:t>
            </a:r>
            <a:r>
              <a:rPr lang="uk-UA" sz="2000" dirty="0" smtClean="0">
                <a:latin typeface="Monotype Corsiva" panose="03010101010201010101" pitchFamily="66" charset="0"/>
              </a:rPr>
              <a:t>.</a:t>
            </a:r>
          </a:p>
          <a:p>
            <a:pPr algn="just"/>
            <a:r>
              <a:rPr lang="uk-UA" sz="2000" dirty="0" smtClean="0">
                <a:latin typeface="Monotype Corsiva" panose="03010101010201010101" pitchFamily="66" charset="0"/>
              </a:rPr>
              <a:t>Щоб  землі  зберегти  в  своїй  державі</a:t>
            </a:r>
          </a:p>
          <a:p>
            <a:pPr algn="just"/>
            <a:r>
              <a:rPr lang="uk-UA" sz="2000" dirty="0" smtClean="0">
                <a:latin typeface="Monotype Corsiva" panose="03010101010201010101" pitchFamily="66" charset="0"/>
              </a:rPr>
              <a:t>Холопом  себе  з  сумом  називав.</a:t>
            </a:r>
          </a:p>
          <a:p>
            <a:pPr algn="just"/>
            <a:r>
              <a:rPr lang="uk-UA" sz="2000" dirty="0" smtClean="0">
                <a:latin typeface="Monotype Corsiva" panose="03010101010201010101" pitchFamily="66" charset="0"/>
              </a:rPr>
              <a:t>Під  Ярославом  розгромив  угорців,</a:t>
            </a:r>
          </a:p>
          <a:p>
            <a:pPr algn="just"/>
            <a:r>
              <a:rPr lang="uk-UA" sz="2000" dirty="0" smtClean="0">
                <a:latin typeface="Monotype Corsiva" panose="03010101010201010101" pitchFamily="66" charset="0"/>
              </a:rPr>
              <a:t>А  згодом  королем  великим  став.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4098" name="Picture 2" descr="https://4.bp.blogspot.com/-RHTr5euO74k/XHuoZBK2k8I/AAAAAAAAAGM/Yj6Sqr7g__gugeaQd_bVciwzFIfvLdrYwCLcBGAs/s1600/%25D0%2594%25D0%25B0%25D0%25BD%25D0%25B8%25D0%25BB%25D0%25BE%2B%25D1%2585%25D0%25BC%25D0%25B0%25D1%2580%25D0%25BA%25D0%25B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21" y="3140968"/>
            <a:ext cx="352023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upload.wikimedia.org/wikipedia/commons/f/f6/Crown_of_Rus-Ukrai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4297155"/>
            <a:ext cx="1747074" cy="165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User\Desktop\87262\Слайд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8" t="8334" r="53958" b="17083"/>
          <a:stretch/>
        </p:blipFill>
        <p:spPr bwMode="auto">
          <a:xfrm>
            <a:off x="5440348" y="600141"/>
            <a:ext cx="2652481" cy="3476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67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4647" y="558326"/>
            <a:ext cx="8211809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Історичне</a:t>
            </a:r>
            <a:r>
              <a:rPr lang="ru-RU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значення</a:t>
            </a:r>
            <a:r>
              <a:rPr lang="ru-RU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Галицько-Волинської</a:t>
            </a:r>
            <a:r>
              <a:rPr lang="ru-RU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держави</a:t>
            </a:r>
            <a:r>
              <a:rPr lang="ru-RU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:</a:t>
            </a:r>
            <a:endParaRPr lang="ru-RU" sz="5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ru-RU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smtClean="0">
                <a:latin typeface="Comic Sans MS" panose="030F0702030302020204" pitchFamily="66" charset="0"/>
              </a:rPr>
              <a:t> Данило  </a:t>
            </a:r>
            <a:r>
              <a:rPr lang="ru-RU" dirty="0" err="1" smtClean="0">
                <a:latin typeface="Comic Sans MS" panose="030F0702030302020204" pitchFamily="66" charset="0"/>
              </a:rPr>
              <a:t>Галицький</a:t>
            </a:r>
            <a:r>
              <a:rPr lang="ru-RU" dirty="0" smtClean="0">
                <a:latin typeface="Comic Sans MS" panose="030F0702030302020204" pitchFamily="66" charset="0"/>
              </a:rPr>
              <a:t>  </a:t>
            </a:r>
            <a:r>
              <a:rPr lang="ru-RU" dirty="0" err="1" smtClean="0">
                <a:latin typeface="Comic Sans MS" panose="030F0702030302020204" pitchFamily="66" charset="0"/>
              </a:rPr>
              <a:t>відновив</a:t>
            </a:r>
            <a:r>
              <a:rPr lang="ru-RU" dirty="0" smtClean="0">
                <a:latin typeface="Comic Sans MS" panose="030F0702030302020204" pitchFamily="66" charset="0"/>
              </a:rPr>
              <a:t>  </a:t>
            </a:r>
            <a:r>
              <a:rPr lang="ru-RU" dirty="0" err="1" smtClean="0">
                <a:latin typeface="Comic Sans MS" panose="030F0702030302020204" pitchFamily="66" charset="0"/>
              </a:rPr>
              <a:t>єдність</a:t>
            </a:r>
            <a:r>
              <a:rPr lang="ru-RU" dirty="0" smtClean="0">
                <a:latin typeface="Comic Sans MS" panose="030F0702030302020204" pitchFamily="66" charset="0"/>
              </a:rPr>
              <a:t>  </a:t>
            </a:r>
            <a:r>
              <a:rPr lang="ru-RU" dirty="0" err="1" smtClean="0">
                <a:latin typeface="Comic Sans MS" panose="030F0702030302020204" pitchFamily="66" charset="0"/>
              </a:rPr>
              <a:t>Галицько</a:t>
            </a:r>
            <a:r>
              <a:rPr lang="ru-RU" dirty="0" smtClean="0">
                <a:latin typeface="Comic Sans MS" panose="030F0702030302020204" pitchFamily="66" charset="0"/>
              </a:rPr>
              <a:t> – </a:t>
            </a:r>
            <a:r>
              <a:rPr lang="ru-RU" dirty="0" err="1" smtClean="0">
                <a:latin typeface="Comic Sans MS" panose="030F0702030302020204" pitchFamily="66" charset="0"/>
              </a:rPr>
              <a:t>Волинського</a:t>
            </a:r>
            <a:r>
              <a:rPr lang="ru-RU" dirty="0" smtClean="0">
                <a:latin typeface="Comic Sans MS" panose="030F0702030302020204" pitchFamily="66" charset="0"/>
              </a:rPr>
              <a:t>  </a:t>
            </a:r>
            <a:r>
              <a:rPr lang="ru-RU" dirty="0" err="1" smtClean="0">
                <a:latin typeface="Comic Sans MS" panose="030F0702030302020204" pitchFamily="66" charset="0"/>
              </a:rPr>
              <a:t>князівства</a:t>
            </a:r>
            <a:r>
              <a:rPr lang="ru-RU" dirty="0" smtClean="0">
                <a:latin typeface="Comic Sans MS" panose="030F0702030302020204" pitchFamily="66" charset="0"/>
              </a:rPr>
              <a:t>  в  </a:t>
            </a:r>
            <a:r>
              <a:rPr lang="ru-RU" dirty="0" err="1" smtClean="0">
                <a:latin typeface="Comic Sans MS" panose="030F0702030302020204" pitchFamily="66" charset="0"/>
              </a:rPr>
              <a:t>умовах</a:t>
            </a:r>
            <a:r>
              <a:rPr lang="ru-RU" dirty="0" smtClean="0">
                <a:latin typeface="Comic Sans MS" panose="030F0702030302020204" pitchFamily="66" charset="0"/>
              </a:rPr>
              <a:t>  </a:t>
            </a:r>
            <a:r>
              <a:rPr lang="ru-RU" dirty="0" err="1" smtClean="0">
                <a:latin typeface="Comic Sans MS" panose="030F0702030302020204" pitchFamily="66" charset="0"/>
              </a:rPr>
              <a:t>боротьби</a:t>
            </a:r>
            <a:r>
              <a:rPr lang="ru-RU" dirty="0" smtClean="0">
                <a:latin typeface="Comic Sans MS" panose="030F0702030302020204" pitchFamily="66" charset="0"/>
              </a:rPr>
              <a:t>  з  боярством  та  </a:t>
            </a:r>
            <a:r>
              <a:rPr lang="ru-RU" dirty="0" err="1" smtClean="0">
                <a:latin typeface="Comic Sans MS" panose="030F0702030302020204" pitchFamily="66" charset="0"/>
              </a:rPr>
              <a:t>зовнішніми</a:t>
            </a:r>
            <a:r>
              <a:rPr lang="ru-RU" dirty="0" smtClean="0">
                <a:latin typeface="Comic Sans MS" panose="030F0702030302020204" pitchFamily="66" charset="0"/>
              </a:rPr>
              <a:t>  ворогами.  </a:t>
            </a:r>
            <a:r>
              <a:rPr lang="ru-RU" dirty="0" err="1" smtClean="0">
                <a:latin typeface="Comic Sans MS" panose="030F0702030302020204" pitchFamily="66" charset="0"/>
              </a:rPr>
              <a:t>Він</a:t>
            </a:r>
            <a:r>
              <a:rPr lang="ru-RU" dirty="0" smtClean="0">
                <a:latin typeface="Comic Sans MS" panose="030F0702030302020204" pitchFamily="66" charset="0"/>
              </a:rPr>
              <a:t>  </a:t>
            </a:r>
            <a:r>
              <a:rPr lang="ru-RU" dirty="0" err="1" smtClean="0">
                <a:latin typeface="Comic Sans MS" panose="030F0702030302020204" pitchFamily="66" charset="0"/>
              </a:rPr>
              <a:t>підняв</a:t>
            </a:r>
            <a:r>
              <a:rPr lang="ru-RU" dirty="0" smtClean="0">
                <a:latin typeface="Comic Sans MS" panose="030F0702030302020204" pitchFamily="66" charset="0"/>
              </a:rPr>
              <a:t>  </a:t>
            </a:r>
            <a:r>
              <a:rPr lang="ru-RU" dirty="0" err="1" smtClean="0">
                <a:latin typeface="Comic Sans MS" panose="030F0702030302020204" pitchFamily="66" charset="0"/>
              </a:rPr>
              <a:t>аторитет</a:t>
            </a:r>
            <a:r>
              <a:rPr lang="ru-RU" dirty="0" smtClean="0">
                <a:latin typeface="Comic Sans MS" panose="030F0702030302020204" pitchFamily="66" charset="0"/>
              </a:rPr>
              <a:t>  </a:t>
            </a:r>
            <a:r>
              <a:rPr lang="ru-RU" dirty="0" err="1" smtClean="0">
                <a:latin typeface="Comic Sans MS" panose="030F0702030302020204" pitchFamily="66" charset="0"/>
              </a:rPr>
              <a:t>держави</a:t>
            </a:r>
            <a:r>
              <a:rPr lang="ru-RU" dirty="0" smtClean="0">
                <a:latin typeface="Comic Sans MS" panose="030F0702030302020204" pitchFamily="66" charset="0"/>
              </a:rPr>
              <a:t>.  </a:t>
            </a:r>
            <a:r>
              <a:rPr lang="ru-RU" dirty="0" err="1" smtClean="0">
                <a:latin typeface="Comic Sans MS" panose="030F0702030302020204" pitchFamily="66" charset="0"/>
              </a:rPr>
              <a:t>Королівство</a:t>
            </a:r>
            <a:r>
              <a:rPr lang="ru-RU" dirty="0" smtClean="0">
                <a:latin typeface="Comic Sans MS" panose="030F0702030302020204" pitchFamily="66" charset="0"/>
              </a:rPr>
              <a:t>  </a:t>
            </a:r>
            <a:r>
              <a:rPr lang="ru-RU" dirty="0" err="1" smtClean="0">
                <a:latin typeface="Comic Sans MS" panose="030F0702030302020204" pitchFamily="66" charset="0"/>
              </a:rPr>
              <a:t>Руське</a:t>
            </a:r>
            <a:r>
              <a:rPr lang="ru-RU" dirty="0" smtClean="0">
                <a:latin typeface="Comic Sans MS" panose="030F0702030302020204" pitchFamily="66" charset="0"/>
              </a:rPr>
              <a:t> (</a:t>
            </a:r>
            <a:r>
              <a:rPr lang="ru-RU" dirty="0" err="1" smtClean="0">
                <a:latin typeface="Comic Sans MS" panose="030F0702030302020204" pitchFamily="66" charset="0"/>
              </a:rPr>
              <a:t>Галицько</a:t>
            </a:r>
            <a:r>
              <a:rPr lang="ru-RU" dirty="0" smtClean="0">
                <a:latin typeface="Comic Sans MS" panose="030F0702030302020204" pitchFamily="66" charset="0"/>
              </a:rPr>
              <a:t> – </a:t>
            </a:r>
            <a:r>
              <a:rPr lang="ru-RU" dirty="0" err="1" smtClean="0">
                <a:latin typeface="Comic Sans MS" panose="030F0702030302020204" pitchFamily="66" charset="0"/>
              </a:rPr>
              <a:t>Волинська</a:t>
            </a:r>
            <a:r>
              <a:rPr lang="ru-RU" dirty="0" smtClean="0">
                <a:latin typeface="Comic Sans MS" panose="030F0702030302020204" pitchFamily="66" charset="0"/>
              </a:rPr>
              <a:t>  держава) стало другою великою державою </a:t>
            </a:r>
            <a:r>
              <a:rPr lang="ru-RU" dirty="0" err="1">
                <a:latin typeface="Comic Sans MS" panose="030F0702030302020204" pitchFamily="66" charset="0"/>
              </a:rPr>
              <a:t>після</a:t>
            </a:r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err="1">
                <a:latin typeface="Comic Sans MS" panose="030F0702030302020204" pitchFamily="66" charset="0"/>
              </a:rPr>
              <a:t>Київської</a:t>
            </a:r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err="1">
                <a:latin typeface="Comic Sans MS" panose="030F0702030302020204" pitchFamily="66" charset="0"/>
              </a:rPr>
              <a:t>Русі</a:t>
            </a:r>
            <a:r>
              <a:rPr lang="ru-RU" dirty="0">
                <a:latin typeface="Comic Sans MS" panose="030F0702030302020204" pitchFamily="66" charset="0"/>
              </a:rPr>
              <a:t>, яка </a:t>
            </a:r>
            <a:r>
              <a:rPr lang="ru-RU" dirty="0" err="1">
                <a:latin typeface="Comic Sans MS" panose="030F0702030302020204" pitchFamily="66" charset="0"/>
              </a:rPr>
              <a:t>продовжила</a:t>
            </a:r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err="1">
                <a:latin typeface="Comic Sans MS" panose="030F0702030302020204" pitchFamily="66" charset="0"/>
              </a:rPr>
              <a:t>її</a:t>
            </a:r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err="1" smtClean="0">
                <a:latin typeface="Comic Sans MS" panose="030F0702030302020204" pitchFamily="66" charset="0"/>
              </a:rPr>
              <a:t>культурні</a:t>
            </a:r>
            <a:r>
              <a:rPr lang="ru-RU" dirty="0" smtClean="0">
                <a:latin typeface="Comic Sans MS" panose="030F0702030302020204" pitchFamily="66" charset="0"/>
              </a:rPr>
              <a:t> </a:t>
            </a:r>
            <a:r>
              <a:rPr lang="ru-RU" dirty="0" err="1">
                <a:latin typeface="Comic Sans MS" panose="030F0702030302020204" pitchFamily="66" charset="0"/>
              </a:rPr>
              <a:t>традиції</a:t>
            </a:r>
            <a:r>
              <a:rPr lang="ru-RU" dirty="0">
                <a:latin typeface="Comic Sans MS" panose="030F0702030302020204" pitchFamily="66" charset="0"/>
              </a:rPr>
              <a:t>.</a:t>
            </a:r>
          </a:p>
          <a:p>
            <a:pPr algn="just"/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smtClean="0">
                <a:latin typeface="Comic Sans MS" panose="030F0702030302020204" pitchFamily="66" charset="0"/>
              </a:rPr>
              <a:t> </a:t>
            </a:r>
            <a:r>
              <a:rPr lang="uk-UA" dirty="0" smtClean="0">
                <a:latin typeface="Comic Sans MS" panose="030F0702030302020204" pitchFamily="66" charset="0"/>
              </a:rPr>
              <a:t>Князь  </a:t>
            </a:r>
            <a:r>
              <a:rPr lang="uk-UA" dirty="0">
                <a:latin typeface="Comic Sans MS" panose="030F0702030302020204" pitchFamily="66" charset="0"/>
              </a:rPr>
              <a:t>Данило  Романович – один  із  найяскравіших  діячів  української  історії.  Переможні  походи  принесли  йому славу  талановитого  полководця.   </a:t>
            </a:r>
          </a:p>
          <a:p>
            <a:pPr algn="just"/>
            <a:r>
              <a:rPr lang="uk-UA" dirty="0">
                <a:latin typeface="Comic Sans MS" panose="030F0702030302020204" pitchFamily="66" charset="0"/>
              </a:rPr>
              <a:t> </a:t>
            </a:r>
            <a:r>
              <a:rPr lang="uk-UA" dirty="0" smtClean="0">
                <a:latin typeface="Comic Sans MS" panose="030F0702030302020204" pitchFamily="66" charset="0"/>
              </a:rPr>
              <a:t> Добрі  </a:t>
            </a:r>
            <a:r>
              <a:rPr lang="uk-UA" dirty="0">
                <a:latin typeface="Comic Sans MS" panose="030F0702030302020204" pitchFamily="66" charset="0"/>
              </a:rPr>
              <a:t>відносини  Галицько – </a:t>
            </a:r>
            <a:r>
              <a:rPr lang="uk-UA" dirty="0" smtClean="0">
                <a:latin typeface="Comic Sans MS" panose="030F0702030302020204" pitchFamily="66" charset="0"/>
              </a:rPr>
              <a:t>Волинського  </a:t>
            </a:r>
            <a:r>
              <a:rPr lang="uk-UA" dirty="0">
                <a:latin typeface="Comic Sans MS" panose="030F0702030302020204" pitchFamily="66" charset="0"/>
              </a:rPr>
              <a:t>князівства  з  сусідніми  </a:t>
            </a:r>
            <a:r>
              <a:rPr lang="uk-UA" dirty="0" smtClean="0">
                <a:latin typeface="Comic Sans MS" panose="030F0702030302020204" pitchFamily="66" charset="0"/>
              </a:rPr>
              <a:t>державами  </a:t>
            </a:r>
            <a:r>
              <a:rPr lang="uk-UA" dirty="0">
                <a:latin typeface="Comic Sans MS" panose="030F0702030302020204" pitchFamily="66" charset="0"/>
              </a:rPr>
              <a:t>уславили  князя  Данила  як  блискучого  дипломата.  </a:t>
            </a:r>
          </a:p>
          <a:p>
            <a:pPr algn="just"/>
            <a:r>
              <a:rPr lang="uk-UA" dirty="0" smtClean="0">
                <a:latin typeface="Comic Sans MS" panose="030F0702030302020204" pitchFamily="66" charset="0"/>
              </a:rPr>
              <a:t>  Показав  можливість  успішної  боротьби  проти  монголо – татар,  хоч  і  йшов  на  приниження.  Задля  </a:t>
            </a:r>
            <a:r>
              <a:rPr lang="uk-UA" dirty="0">
                <a:latin typeface="Comic Sans MS" panose="030F0702030302020204" pitchFamily="66" charset="0"/>
              </a:rPr>
              <a:t>миру  і  спокою  в  державі  він  зважився  на  поїздку  до  Золотої  Орди, водночас наполегливо домагався  підтримки в боротьбі проти ординців  у  європейських  володарів.  </a:t>
            </a:r>
          </a:p>
          <a:p>
            <a:pPr algn="just"/>
            <a:r>
              <a:rPr lang="uk-UA" dirty="0" smtClean="0">
                <a:latin typeface="Comic Sans MS" panose="030F0702030302020204" pitchFamily="66" charset="0"/>
              </a:rPr>
              <a:t>  А  </a:t>
            </a:r>
            <a:r>
              <a:rPr lang="uk-UA" dirty="0">
                <a:latin typeface="Comic Sans MS" panose="030F0702030302020204" pitchFamily="66" charset="0"/>
              </a:rPr>
              <a:t>ще  Данило  Галицький  був  великим  будівничим,  бо  заклав  чимало  нових  </a:t>
            </a:r>
            <a:r>
              <a:rPr lang="uk-UA" dirty="0" smtClean="0">
                <a:latin typeface="Comic Sans MS" panose="030F0702030302020204" pitchFamily="66" charset="0"/>
              </a:rPr>
              <a:t>міст (</a:t>
            </a:r>
            <a:r>
              <a:rPr lang="uk-UA" dirty="0" err="1" smtClean="0">
                <a:latin typeface="Comic Sans MS" panose="030F0702030302020204" pitchFamily="66" charset="0"/>
              </a:rPr>
              <a:t>Холм</a:t>
            </a:r>
            <a:r>
              <a:rPr lang="uk-UA" dirty="0" smtClean="0">
                <a:latin typeface="Comic Sans MS" panose="030F0702030302020204" pitchFamily="66" charset="0"/>
              </a:rPr>
              <a:t>, Львів, Кременець, Данилів, Стіжок,  відновив </a:t>
            </a:r>
            <a:r>
              <a:rPr lang="uk-UA" dirty="0" err="1" smtClean="0">
                <a:latin typeface="Comic Sans MS" panose="030F0702030302020204" pitchFamily="66" charset="0"/>
              </a:rPr>
              <a:t>Дорогичин</a:t>
            </a:r>
            <a:r>
              <a:rPr lang="uk-UA" dirty="0" smtClean="0">
                <a:latin typeface="Comic Sans MS" panose="030F0702030302020204" pitchFamily="66" charset="0"/>
              </a:rPr>
              <a:t>).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9" name="Picture 8" descr="Срібна монета НБУ &amp;quot;Данило Галицький&amp;quot;, ціна 1700 грн - Prom.ua (ID#940187665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83" y="312738"/>
            <a:ext cx="949121" cy="95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64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7410" name="Picture 2" descr="Картинки по запросу &quot;Домашнє  завданн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860827"/>
            <a:ext cx="482061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76767" y="3598451"/>
            <a:ext cx="479047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ctr">
              <a:buAutoNum type="arabicPeriod"/>
            </a:pPr>
            <a:r>
              <a:rPr lang="ru-RU" sz="2400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</a:rPr>
              <a:t>Опрацюйте</a:t>
            </a:r>
            <a:r>
              <a:rPr lang="ru-RU" sz="2400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</a:rPr>
              <a:t>  § </a:t>
            </a:r>
            <a:r>
              <a:rPr lang="ru-RU" sz="2400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19</a:t>
            </a:r>
            <a:r>
              <a:rPr lang="ru-RU" sz="2400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</a:rPr>
              <a:t>  (пит.  </a:t>
            </a:r>
            <a:r>
              <a:rPr lang="ru-RU" sz="2400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– 3</a:t>
            </a:r>
            <a:r>
              <a:rPr lang="ru-RU" sz="2400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</a:rPr>
              <a:t>).</a:t>
            </a:r>
          </a:p>
          <a:p>
            <a:pPr marL="457200" indent="-457200" algn="just">
              <a:buAutoNum type="arabicPeriod"/>
            </a:pPr>
            <a:r>
              <a:rPr lang="uk-UA" sz="2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</a:rPr>
              <a:t>Написати  есе.</a:t>
            </a:r>
            <a:endParaRPr lang="ru-RU" sz="2400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anose="02030602050306030303" pitchFamily="18" charset="0"/>
            </a:endParaRPr>
          </a:p>
          <a:p>
            <a:pPr algn="ctr"/>
            <a:r>
              <a:rPr lang="ru-RU" sz="2400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anose="02030602050306030303" pitchFamily="18" charset="0"/>
              </a:rPr>
              <a:t>  </a:t>
            </a:r>
            <a:endParaRPr lang="ru-RU" sz="2400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anose="02030602050306030303" pitchFamily="18" charset="0"/>
            </a:endParaRPr>
          </a:p>
        </p:txBody>
      </p:sp>
      <p:pic>
        <p:nvPicPr>
          <p:cNvPr id="6146" name="Picture 2" descr="C:\Users\User\Desktop\87262\Слайд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48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&quot;Костянтин   фон   Еґґерт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170" name="Picture 2" descr="C:\Users\User\Desktop\Заготовки для Презентації\Заготовка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5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00"/>
      </a:hlink>
      <a:folHlink>
        <a:srgbClr val="FBD5B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645</Words>
  <Application>Microsoft Office PowerPoint</Application>
  <PresentationFormat>Экран (4:3)</PresentationFormat>
  <Paragraphs>79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Comic Sans MS</vt:lpstr>
      <vt:lpstr>Constantia</vt:lpstr>
      <vt:lpstr>Impact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Володимир</dc:creator>
  <cp:lastModifiedBy>Рома</cp:lastModifiedBy>
  <cp:revision>85</cp:revision>
  <dcterms:created xsi:type="dcterms:W3CDTF">2013-08-17T11:04:20Z</dcterms:created>
  <dcterms:modified xsi:type="dcterms:W3CDTF">2023-02-27T09:41:56Z</dcterms:modified>
</cp:coreProperties>
</file>