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5" r:id="rId3"/>
    <p:sldId id="269" r:id="rId4"/>
    <p:sldId id="271" r:id="rId5"/>
    <p:sldId id="272" r:id="rId6"/>
    <p:sldId id="282" r:id="rId7"/>
    <p:sldId id="273" r:id="rId8"/>
    <p:sldId id="275" r:id="rId9"/>
    <p:sldId id="276" r:id="rId10"/>
    <p:sldId id="283" r:id="rId11"/>
    <p:sldId id="278" r:id="rId12"/>
    <p:sldId id="277" r:id="rId13"/>
    <p:sldId id="280" r:id="rId14"/>
    <p:sldId id="285" r:id="rId15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604" autoAdjust="0"/>
  </p:normalViewPr>
  <p:slideViewPr>
    <p:cSldViewPr>
      <p:cViewPr varScale="1">
        <p:scale>
          <a:sx n="73" d="100"/>
          <a:sy n="73" d="100"/>
        </p:scale>
        <p:origin x="173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5539954"/>
            <a:ext cx="6840760" cy="1318046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835697" y="123199"/>
            <a:ext cx="7308304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1" name="Текст 2"/>
          <p:cNvSpPr>
            <a:spLocks noGrp="1"/>
          </p:cNvSpPr>
          <p:nvPr>
            <p:ph idx="1"/>
          </p:nvPr>
        </p:nvSpPr>
        <p:spPr>
          <a:xfrm>
            <a:off x="1835696" y="1628800"/>
            <a:ext cx="705678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5696" y="1628800"/>
            <a:ext cx="352839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1639341"/>
            <a:ext cx="352839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07704" y="1535113"/>
            <a:ext cx="345638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07704" y="2174875"/>
            <a:ext cx="3456384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6747" y="1535113"/>
            <a:ext cx="3457741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06747" y="2174875"/>
            <a:ext cx="3457741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7" y="123199"/>
            <a:ext cx="7308304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35696" y="1628800"/>
            <a:ext cx="705678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aurok.com.ua/" TargetMode="External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ustunchik.ua/" TargetMode="External"/><Relationship Id="rId4" Type="http://schemas.openxmlformats.org/officeDocument/2006/relationships/hyperlink" Target="http://megaznaika.com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4000504"/>
            <a:ext cx="6840760" cy="1318046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Різноманітність рослин у природі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7" y="123199"/>
            <a:ext cx="6951145" cy="136083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Різноманітність рослин у природі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392446" cy="51435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uk-UA" sz="2000" dirty="0" smtClean="0"/>
              <a:t>		</a:t>
            </a:r>
            <a:r>
              <a:rPr lang="uk-UA" sz="2800" b="1" dirty="0" smtClean="0">
                <a:solidFill>
                  <a:srgbClr val="002060"/>
                </a:solidFill>
              </a:rPr>
              <a:t>Водорості</a:t>
            </a:r>
          </a:p>
          <a:p>
            <a:pPr>
              <a:lnSpc>
                <a:spcPct val="150000"/>
              </a:lnSpc>
              <a:buNone/>
            </a:pPr>
            <a:r>
              <a:rPr lang="uk-UA" sz="2000" b="1" dirty="0" smtClean="0">
                <a:solidFill>
                  <a:srgbClr val="002060"/>
                </a:solidFill>
              </a:rPr>
              <a:t>					</a:t>
            </a:r>
            <a:r>
              <a:rPr lang="uk-UA" sz="2800" b="1" dirty="0" smtClean="0">
                <a:solidFill>
                  <a:srgbClr val="002060"/>
                </a:solidFill>
              </a:rPr>
              <a:t>Мохи</a:t>
            </a:r>
            <a:r>
              <a:rPr lang="uk-UA" sz="2000" dirty="0" smtClean="0"/>
              <a:t>	</a:t>
            </a:r>
          </a:p>
          <a:p>
            <a:pPr>
              <a:buNone/>
            </a:pPr>
            <a:endParaRPr lang="uk-UA" sz="2000" dirty="0" smtClean="0"/>
          </a:p>
          <a:p>
            <a:pPr>
              <a:buNone/>
            </a:pPr>
            <a:r>
              <a:rPr lang="uk-UA" sz="2000" dirty="0" smtClean="0"/>
              <a:t>			</a:t>
            </a:r>
          </a:p>
          <a:p>
            <a:pPr>
              <a:buNone/>
            </a:pPr>
            <a:r>
              <a:rPr lang="uk-UA" sz="2000" dirty="0" smtClean="0"/>
              <a:t>	</a:t>
            </a:r>
            <a:r>
              <a:rPr lang="uk-UA" sz="2800" b="1" dirty="0" smtClean="0">
                <a:solidFill>
                  <a:srgbClr val="002060"/>
                </a:solidFill>
              </a:rPr>
              <a:t>Папороті</a:t>
            </a:r>
          </a:p>
          <a:p>
            <a:pPr>
              <a:buNone/>
            </a:pPr>
            <a:r>
              <a:rPr lang="uk-UA" sz="2000" b="1" dirty="0" smtClean="0">
                <a:solidFill>
                  <a:srgbClr val="002060"/>
                </a:solidFill>
              </a:rPr>
              <a:t>						</a:t>
            </a:r>
            <a:r>
              <a:rPr lang="uk-UA" sz="2800" b="1" dirty="0" smtClean="0">
                <a:solidFill>
                  <a:srgbClr val="002060"/>
                </a:solidFill>
              </a:rPr>
              <a:t>Хвощі</a:t>
            </a:r>
          </a:p>
          <a:p>
            <a:pPr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Квіткові рослини</a:t>
            </a:r>
          </a:p>
          <a:p>
            <a:pPr>
              <a:buNone/>
            </a:pPr>
            <a:endParaRPr lang="uk-UA" sz="2000" dirty="0" smtClean="0"/>
          </a:p>
          <a:p>
            <a:pPr>
              <a:buNone/>
            </a:pPr>
            <a:r>
              <a:rPr lang="uk-UA" sz="2000" dirty="0" smtClean="0"/>
              <a:t>				</a:t>
            </a:r>
            <a:r>
              <a:rPr lang="uk-UA" sz="3000" b="1" dirty="0" smtClean="0">
                <a:solidFill>
                  <a:srgbClr val="002060"/>
                </a:solidFill>
              </a:rPr>
              <a:t>Хвойні рослини</a:t>
            </a:r>
            <a:endParaRPr lang="ru-RU" sz="30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Водорості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14554"/>
            <a:ext cx="2000264" cy="1482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Відділ Мохоподібні (Bryophyta) - Електронний гербарій вищих рослин України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500174"/>
            <a:ext cx="2071702" cy="137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Вирощування папороті | Cам собі агроном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3286124"/>
            <a:ext cx="228601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Хвощи. Как выглядят самые большие из них? | Книга растений | Яндекс Дзен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000372"/>
            <a:ext cx="17859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віткові рослини. Розмноження рослин - YouTube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5214950"/>
            <a:ext cx="19288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Самые неприхотливые хвойники для дачных участков | Garden-Zoo.ru | Яндекс  Дзен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4857760"/>
            <a:ext cx="235745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2060"/>
                </a:solidFill>
              </a:rPr>
              <a:t>Дерева бувають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643050"/>
            <a:ext cx="4143404" cy="4786346"/>
          </a:xfrm>
        </p:spPr>
        <p:txBody>
          <a:bodyPr>
            <a:normAutofit/>
          </a:bodyPr>
          <a:lstStyle/>
          <a:p>
            <a:pPr lvl="1" algn="ct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Листяні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57752" y="1643050"/>
            <a:ext cx="4071966" cy="4861493"/>
          </a:xfrm>
        </p:spPr>
        <p:txBody>
          <a:bodyPr/>
          <a:lstStyle/>
          <a:p>
            <a:pPr algn="ctr">
              <a:buNone/>
            </a:pPr>
            <a:r>
              <a:rPr lang="uk-UA" b="1" dirty="0" smtClean="0">
                <a:solidFill>
                  <a:srgbClr val="002060"/>
                </a:solidFill>
              </a:rPr>
              <a:t>Хвойні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Хвойні дерева - ціни, відгуки, купити у Луцьку та області на торговій  площадці НаВолині"/>
          <p:cNvPicPr>
            <a:picLocks/>
          </p:cNvPicPr>
          <p:nvPr/>
        </p:nvPicPr>
        <p:blipFill>
          <a:blip r:embed="rId2" cstate="print"/>
          <a:srcRect l="7623" t="5501" r="7623" b="12945"/>
          <a:stretch>
            <a:fillRect/>
          </a:stretch>
        </p:blipFill>
        <p:spPr bwMode="auto">
          <a:xfrm>
            <a:off x="5214942" y="2143116"/>
            <a:ext cx="157163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Як вирощувати хвойні рослини | Блог Деми Сруссос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4357694"/>
            <a:ext cx="16430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Декоративні хвойні дерева і кущі, фото, опис, вимоги до грунту і місця  посадки"/>
          <p:cNvPicPr/>
          <p:nvPr/>
        </p:nvPicPr>
        <p:blipFill>
          <a:blip r:embed="rId4"/>
          <a:srcRect t="2745" r="5789" b="12941"/>
          <a:stretch>
            <a:fillRect/>
          </a:stretch>
        </p:blipFill>
        <p:spPr bwMode="auto">
          <a:xfrm>
            <a:off x="7072330" y="2143116"/>
            <a:ext cx="1776413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Можжевельник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78" y="4714884"/>
            <a:ext cx="207170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листяні дерева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2357430"/>
            <a:ext cx="192882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Дуб пірамідальний &quot;Фастігіата&quot;, Н=300+ см: купити в Києві | Ціни, фото та  відгуки в інтернет магазині Garden House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488" y="2143116"/>
            <a:ext cx="171451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Липа войлочная купить саженцы в Киеве - цены в Украине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4357694"/>
            <a:ext cx="185738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Листяні дерева купити в Краматорськ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71736" y="4572008"/>
            <a:ext cx="2143140" cy="1719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2060"/>
                </a:solidFill>
              </a:rPr>
              <a:t>Проблемне завдання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85860"/>
            <a:ext cx="8321008" cy="5023460"/>
          </a:xfrm>
        </p:spPr>
        <p:txBody>
          <a:bodyPr>
            <a:normAutofit lnSpcReduction="10000"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Якими бувають дерева, кущі, трав'янисті рослини?</a:t>
            </a:r>
          </a:p>
          <a:p>
            <a:pPr>
              <a:buNone/>
            </a:pP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Які дерева називають листяними?</a:t>
            </a:r>
          </a:p>
          <a:p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Чому вони скидають на зиму листя?</a:t>
            </a:r>
          </a:p>
          <a:p>
            <a:pPr>
              <a:buNone/>
            </a:pP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Які дерева називають хвойними?</a:t>
            </a:r>
          </a:p>
          <a:p>
            <a:pPr>
              <a:buNone/>
            </a:pP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Чому хвойні дерева не скидають на зиму свого листя?</a:t>
            </a:r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2060"/>
                </a:solidFill>
              </a:rPr>
              <a:t>Водорості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571612"/>
            <a:ext cx="7963818" cy="485778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Рослини, що живуть у воді – це водорості. Вони не мають справжніх органів: кореня, стебла, листків, квіток, плодів з насінням. Ці рослини різняться за кольором. Як ви думаєте, чому?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uk-UA" sz="2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Ламінарія</a:t>
            </a:r>
            <a:r>
              <a:rPr lang="uk-UA" sz="2800" dirty="0" smtClean="0">
                <a:solidFill>
                  <a:srgbClr val="002060"/>
                </a:solidFill>
              </a:rPr>
              <a:t>				</a:t>
            </a:r>
          </a:p>
          <a:p>
            <a:pPr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						</a:t>
            </a:r>
            <a:r>
              <a:rPr lang="uk-UA" sz="2800" b="1" dirty="0" err="1" smtClean="0">
                <a:solidFill>
                  <a:srgbClr val="002060"/>
                </a:solidFill>
              </a:rPr>
              <a:t>Фукус</a:t>
            </a:r>
            <a:endParaRPr lang="uk-UA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uk-UA" sz="2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			</a:t>
            </a:r>
          </a:p>
          <a:p>
            <a:pPr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	</a:t>
            </a:r>
            <a:r>
              <a:rPr lang="uk-UA" sz="2800" b="1" dirty="0" smtClean="0">
                <a:solidFill>
                  <a:srgbClr val="002060"/>
                </a:solidFill>
              </a:rPr>
              <a:t>Кароліна</a:t>
            </a:r>
            <a:r>
              <a:rPr lang="uk-UA" sz="2800" dirty="0" smtClean="0">
                <a:solidFill>
                  <a:srgbClr val="002060"/>
                </a:solidFill>
              </a:rPr>
              <a:t>	</a:t>
            </a:r>
          </a:p>
        </p:txBody>
      </p:sp>
      <p:pic>
        <p:nvPicPr>
          <p:cNvPr id="4" name="Рисунок 3" descr="Ламинария японская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214686"/>
            <a:ext cx="1857388" cy="207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Фукус пузырчатый | UroWeb.ru — Урологический информационный портал!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571876"/>
            <a:ext cx="214314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Кораллина - Биология и содержание желательных растений - МОРСКОЙ АКВАРИУМ -  форум Аква Лого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4714884"/>
            <a:ext cx="200026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286124"/>
            <a:ext cx="6840760" cy="1318046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Хвилинка відпочинку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500042"/>
            <a:ext cx="3456384" cy="63976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rgbClr val="002060"/>
                </a:solidFill>
              </a:rPr>
              <a:t>Мохи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1357298"/>
            <a:ext cx="4143404" cy="5000660"/>
          </a:xfrm>
        </p:spPr>
        <p:txBody>
          <a:bodyPr/>
          <a:lstStyle/>
          <a:p>
            <a:pPr algn="ctr">
              <a:buNone/>
            </a:pPr>
            <a:r>
              <a:rPr lang="uk-UA" dirty="0" smtClean="0">
                <a:solidFill>
                  <a:srgbClr val="002060"/>
                </a:solidFill>
              </a:rPr>
              <a:t>	Мохи ростуть у вологих лісах і на болотах. Є стебло і листки, але немає кореня. Не мають квіток, тому не утворюють плоди.</a:t>
            </a:r>
          </a:p>
          <a:p>
            <a:endParaRPr lang="uk-UA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2060"/>
                </a:solidFill>
              </a:rPr>
              <a:t>	</a:t>
            </a:r>
            <a:r>
              <a:rPr lang="uk-UA" b="1" dirty="0" smtClean="0">
                <a:solidFill>
                  <a:srgbClr val="002060"/>
                </a:solidFill>
              </a:rPr>
              <a:t>Сфагнум</a:t>
            </a:r>
          </a:p>
          <a:p>
            <a:pPr lvl="2"/>
            <a:endParaRPr lang="uk-UA" dirty="0" smtClean="0">
              <a:solidFill>
                <a:srgbClr val="002060"/>
              </a:solidFill>
            </a:endParaRPr>
          </a:p>
          <a:p>
            <a:pPr lvl="4">
              <a:buNone/>
            </a:pPr>
            <a:endParaRPr lang="uk-UA" sz="2400" dirty="0" smtClean="0">
              <a:solidFill>
                <a:srgbClr val="002060"/>
              </a:solidFill>
            </a:endParaRPr>
          </a:p>
          <a:p>
            <a:pPr lvl="4">
              <a:buNone/>
            </a:pPr>
            <a:endParaRPr lang="uk-UA" sz="2400" dirty="0" smtClean="0">
              <a:solidFill>
                <a:srgbClr val="002060"/>
              </a:solidFill>
            </a:endParaRPr>
          </a:p>
          <a:p>
            <a:pPr lvl="4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Зозулин льон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86380" y="428604"/>
            <a:ext cx="3457741" cy="63976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rgbClr val="002060"/>
                </a:solidFill>
              </a:rPr>
              <a:t>Хвощі і папороті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4876" y="1428736"/>
            <a:ext cx="4172121" cy="4857784"/>
          </a:xfrm>
        </p:spPr>
        <p:txBody>
          <a:bodyPr/>
          <a:lstStyle/>
          <a:p>
            <a:pPr algn="ctr">
              <a:buNone/>
            </a:pPr>
            <a:r>
              <a:rPr lang="uk-UA" dirty="0" smtClean="0">
                <a:solidFill>
                  <a:srgbClr val="002060"/>
                </a:solidFill>
              </a:rPr>
              <a:t>	Мільйони років тому вони були велетенськими деревами і утворювали на Землі дрімучі ліси.</a:t>
            </a:r>
          </a:p>
          <a:p>
            <a:pPr>
              <a:buNone/>
            </a:pPr>
            <a:r>
              <a:rPr lang="uk-UA" dirty="0" smtClean="0">
                <a:solidFill>
                  <a:srgbClr val="002060"/>
                </a:solidFill>
              </a:rPr>
              <a:t>		</a:t>
            </a:r>
            <a:r>
              <a:rPr lang="uk-UA" b="1" dirty="0" smtClean="0">
                <a:solidFill>
                  <a:srgbClr val="002060"/>
                </a:solidFill>
              </a:rPr>
              <a:t>Хвощ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endParaRPr lang="uk-UA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  Папороть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Мох сфагнум на грядк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286124"/>
            <a:ext cx="207170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Зозулин льон (Polytrichum commune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643446"/>
            <a:ext cx="1500198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Огромный папоротник - Изображение Stewart Island Experience, Oban -  Tripadvisor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357694"/>
            <a:ext cx="1590677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Хвощ полевой в Украине - что это такое | Агроэксперт-Трейд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3071810"/>
            <a:ext cx="2206203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7" y="357165"/>
            <a:ext cx="7308304" cy="1126869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2060"/>
                </a:solidFill>
              </a:rPr>
              <a:t>Хвойні рослини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214422"/>
            <a:ext cx="8001056" cy="50006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dirty="0" smtClean="0">
                <a:solidFill>
                  <a:srgbClr val="002060"/>
                </a:solidFill>
              </a:rPr>
              <a:t>	</a:t>
            </a:r>
          </a:p>
          <a:p>
            <a:pPr algn="ctr"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Хвойні рослини мають усі органи, крім квіток і плодів. Насіння утворюється в шишках.</a:t>
            </a:r>
          </a:p>
          <a:p>
            <a:pPr algn="ctr"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	Трав'янистих хвойних рослин не буває.</a:t>
            </a:r>
          </a:p>
          <a:p>
            <a:pPr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	   Ялівець			   Ялина 		Тис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I збереже від злого духу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000504"/>
            <a:ext cx="264320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Скільки коштує новорічна ялинка, – журналісти побували на хвойних  плантаціях Сокирянщини (ВІДЕО) – ПІВНІЧНО-БЕССАРАБСЬКИЙ ІНФОРМАЦІЙНИЙ ПОРТАЛ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4000504"/>
            <a:ext cx="228601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Хвойное дерево тис: фото и описание видов и сортов растения, посадка и уход  за тисом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4071942"/>
            <a:ext cx="214314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7308304" cy="1360836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2060"/>
                </a:solidFill>
              </a:rPr>
              <a:t>Квіткові рослини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643050"/>
            <a:ext cx="8072494" cy="4680520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	</a:t>
            </a:r>
            <a:r>
              <a:rPr lang="uk-UA" sz="2800" dirty="0" smtClean="0">
                <a:solidFill>
                  <a:srgbClr val="002060"/>
                </a:solidFill>
              </a:rPr>
              <a:t>Квіткових рослин на Землі найбільше. Серед них є дерева, кущі, трав'янисті рослини. Вони виростають з насіння.</a:t>
            </a:r>
          </a:p>
          <a:p>
            <a:pPr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	Ромашки			Бузок	     		Яблуня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Ромашка аптечная — трава от множества недугов. Лечебные свойства.  Применение, противопоказания. Фото — Ботаничка.r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714752"/>
            <a:ext cx="250033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 Бузок - кущі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786190"/>
            <a:ext cx="242889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Яблуня Недзвецького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3714752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Гра </a:t>
            </a:r>
            <a:r>
              <a:rPr lang="uk-UA" dirty="0" err="1" smtClean="0">
                <a:solidFill>
                  <a:srgbClr val="002060"/>
                </a:solidFill>
              </a:rPr>
              <a:t>“Упізнай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dirty="0" err="1" smtClean="0">
                <a:solidFill>
                  <a:srgbClr val="002060"/>
                </a:solidFill>
              </a:rPr>
              <a:t>мене”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00174"/>
            <a:ext cx="8249570" cy="480914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•</a:t>
            </a:r>
            <a:r>
              <a:rPr lang="ru-RU" dirty="0" smtClean="0"/>
              <a:t> </a:t>
            </a:r>
            <a:r>
              <a:rPr lang="ru-RU" dirty="0" smtClean="0">
                <a:solidFill>
                  <a:srgbClr val="002060"/>
                </a:solidFill>
              </a:rPr>
              <a:t>Ми - </a:t>
            </a:r>
            <a:r>
              <a:rPr lang="ru-RU" dirty="0" err="1" smtClean="0">
                <a:solidFill>
                  <a:srgbClr val="002060"/>
                </a:solidFill>
              </a:rPr>
              <a:t>найбільше</a:t>
            </a:r>
            <a:r>
              <a:rPr lang="ru-RU" dirty="0" smtClean="0">
                <a:solidFill>
                  <a:srgbClr val="002060"/>
                </a:solidFill>
              </a:rPr>
              <a:t> царство </a:t>
            </a:r>
            <a:r>
              <a:rPr lang="ru-RU" dirty="0" err="1" smtClean="0">
                <a:solidFill>
                  <a:srgbClr val="002060"/>
                </a:solidFill>
              </a:rPr>
              <a:t>рослин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Маємо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всі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частини</a:t>
            </a:r>
            <a:r>
              <a:rPr lang="ru-RU" dirty="0" smtClean="0">
                <a:solidFill>
                  <a:srgbClr val="002060"/>
                </a:solidFill>
              </a:rPr>
              <a:t> .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( </a:t>
            </a:r>
            <a:r>
              <a:rPr lang="uk-UA" b="1" dirty="0" smtClean="0">
                <a:solidFill>
                  <a:srgbClr val="002060"/>
                </a:solidFill>
              </a:rPr>
              <a:t>К</a:t>
            </a:r>
            <a:r>
              <a:rPr lang="ru-RU" b="1" dirty="0" err="1" smtClean="0">
                <a:solidFill>
                  <a:srgbClr val="002060"/>
                </a:solidFill>
              </a:rPr>
              <a:t>віткові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• </a:t>
            </a:r>
            <a:r>
              <a:rPr lang="ru-RU" dirty="0" err="1" smtClean="0">
                <a:solidFill>
                  <a:srgbClr val="002060"/>
                </a:solidFill>
              </a:rPr>
              <a:t>Квітів</a:t>
            </a:r>
            <a:r>
              <a:rPr lang="ru-RU" dirty="0" smtClean="0">
                <a:solidFill>
                  <a:srgbClr val="002060"/>
                </a:solidFill>
              </a:rPr>
              <a:t> , </a:t>
            </a:r>
            <a:r>
              <a:rPr lang="ru-RU" dirty="0" err="1" smtClean="0">
                <a:solidFill>
                  <a:srgbClr val="002060"/>
                </a:solidFill>
              </a:rPr>
              <a:t>плодів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насіння</a:t>
            </a:r>
            <a:r>
              <a:rPr lang="ru-RU" dirty="0" smtClean="0">
                <a:solidFill>
                  <a:srgbClr val="002060"/>
                </a:solidFill>
              </a:rPr>
              <a:t> у нас </a:t>
            </a:r>
            <a:r>
              <a:rPr lang="ru-RU" dirty="0" err="1" smtClean="0">
                <a:solidFill>
                  <a:srgbClr val="002060"/>
                </a:solidFill>
              </a:rPr>
              <a:t>немає</a:t>
            </a:r>
            <a:r>
              <a:rPr lang="ru-RU" dirty="0" smtClean="0">
                <a:solidFill>
                  <a:srgbClr val="002060"/>
                </a:solidFill>
              </a:rPr>
              <a:t>. Наше </a:t>
            </a:r>
            <a:r>
              <a:rPr lang="ru-RU" dirty="0" err="1" smtClean="0">
                <a:solidFill>
                  <a:srgbClr val="002060"/>
                </a:solidFill>
              </a:rPr>
              <a:t>листя</a:t>
            </a:r>
            <a:r>
              <a:rPr lang="ru-RU" dirty="0" smtClean="0">
                <a:solidFill>
                  <a:srgbClr val="002060"/>
                </a:solidFill>
              </a:rPr>
              <a:t> схоже на </a:t>
            </a:r>
            <a:r>
              <a:rPr lang="ru-RU" dirty="0" err="1" smtClean="0">
                <a:solidFill>
                  <a:srgbClr val="002060"/>
                </a:solidFill>
              </a:rPr>
              <a:t>пір'я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algn="r">
              <a:buNone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( </a:t>
            </a:r>
            <a:r>
              <a:rPr lang="uk-UA" b="1" dirty="0" smtClean="0">
                <a:solidFill>
                  <a:srgbClr val="002060"/>
                </a:solidFill>
              </a:rPr>
              <a:t>П</a:t>
            </a:r>
            <a:r>
              <a:rPr lang="ru-RU" b="1" dirty="0" err="1" smtClean="0">
                <a:solidFill>
                  <a:srgbClr val="002060"/>
                </a:solidFill>
              </a:rPr>
              <a:t>апороті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• Ми </a:t>
            </a:r>
            <a:r>
              <a:rPr lang="ru-RU" dirty="0" err="1" smtClean="0">
                <a:solidFill>
                  <a:srgbClr val="002060"/>
                </a:solidFill>
              </a:rPr>
              <a:t>ростемо</a:t>
            </a:r>
            <a:r>
              <a:rPr lang="ru-RU" dirty="0" smtClean="0">
                <a:solidFill>
                  <a:srgbClr val="002060"/>
                </a:solidFill>
              </a:rPr>
              <a:t> у </a:t>
            </a:r>
            <a:r>
              <a:rPr lang="ru-RU" dirty="0" err="1" smtClean="0">
                <a:solidFill>
                  <a:srgbClr val="002060"/>
                </a:solidFill>
              </a:rPr>
              <a:t>вологих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місцях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утворюємо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торфяні</a:t>
            </a:r>
            <a:r>
              <a:rPr lang="ru-RU" dirty="0" smtClean="0">
                <a:solidFill>
                  <a:srgbClr val="002060"/>
                </a:solidFill>
              </a:rPr>
              <a:t> болота.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( </a:t>
            </a:r>
            <a:r>
              <a:rPr lang="uk-UA" b="1" dirty="0" smtClean="0">
                <a:solidFill>
                  <a:srgbClr val="002060"/>
                </a:solidFill>
              </a:rPr>
              <a:t>М</a:t>
            </a:r>
            <a:r>
              <a:rPr lang="ru-RU" b="1" dirty="0" smtClean="0">
                <a:solidFill>
                  <a:srgbClr val="002060"/>
                </a:solidFill>
              </a:rPr>
              <a:t>охи)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• У нас </a:t>
            </a:r>
            <a:r>
              <a:rPr lang="ru-RU" dirty="0" err="1" smtClean="0">
                <a:solidFill>
                  <a:srgbClr val="002060"/>
                </a:solidFill>
              </a:rPr>
              <a:t>немає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плодів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квітів</a:t>
            </a:r>
            <a:r>
              <a:rPr lang="ru-RU" dirty="0" smtClean="0">
                <a:solidFill>
                  <a:srgbClr val="002060"/>
                </a:solidFill>
              </a:rPr>
              <a:t>, а </a:t>
            </a:r>
            <a:r>
              <a:rPr lang="ru-RU" dirty="0" err="1" smtClean="0">
                <a:solidFill>
                  <a:srgbClr val="002060"/>
                </a:solidFill>
              </a:rPr>
              <a:t>насіння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дозріває</a:t>
            </a:r>
            <a:r>
              <a:rPr lang="ru-RU" dirty="0" smtClean="0">
                <a:solidFill>
                  <a:srgbClr val="002060"/>
                </a:solidFill>
              </a:rPr>
              <a:t> у шишках. 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(</a:t>
            </a:r>
            <a:r>
              <a:rPr lang="uk-UA" b="1" dirty="0" smtClean="0">
                <a:solidFill>
                  <a:srgbClr val="002060"/>
                </a:solidFill>
              </a:rPr>
              <a:t>Х</a:t>
            </a:r>
            <a:r>
              <a:rPr lang="ru-RU" b="1" dirty="0" err="1" smtClean="0">
                <a:solidFill>
                  <a:srgbClr val="002060"/>
                </a:solidFill>
              </a:rPr>
              <a:t>войні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308304" cy="1019785"/>
          </a:xfrm>
        </p:spPr>
        <p:txBody>
          <a:bodyPr>
            <a:normAutofit fontScale="90000"/>
          </a:bodyPr>
          <a:lstStyle/>
          <a:p>
            <a:r>
              <a:rPr lang="uk-UA" b="1" i="1" dirty="0" smtClean="0"/>
              <a:t/>
            </a:r>
            <a:br>
              <a:rPr lang="uk-UA" b="1" i="1" dirty="0" smtClean="0"/>
            </a:br>
            <a:r>
              <a:rPr lang="uk-UA" b="1" i="1" dirty="0" smtClean="0">
                <a:solidFill>
                  <a:srgbClr val="002060"/>
                </a:solidFill>
              </a:rPr>
              <a:t>Гра «Так чи ні»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285860"/>
            <a:ext cx="7842602" cy="492922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1. </a:t>
            </a:r>
            <a:r>
              <a:rPr lang="ru-RU" dirty="0" err="1" smtClean="0">
                <a:solidFill>
                  <a:srgbClr val="002060"/>
                </a:solidFill>
              </a:rPr>
              <a:t>Морква</a:t>
            </a:r>
            <a:r>
              <a:rPr lang="ru-RU" dirty="0" smtClean="0">
                <a:solidFill>
                  <a:srgbClr val="002060"/>
                </a:solidFill>
              </a:rPr>
              <a:t> — </a:t>
            </a:r>
            <a:r>
              <a:rPr lang="ru-RU" dirty="0" err="1" smtClean="0">
                <a:solidFill>
                  <a:srgbClr val="002060"/>
                </a:solidFill>
              </a:rPr>
              <a:t>багаторічна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трав’яниста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рослина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бо</a:t>
            </a:r>
            <a:r>
              <a:rPr lang="ru-RU" dirty="0" smtClean="0">
                <a:solidFill>
                  <a:srgbClr val="002060"/>
                </a:solidFill>
              </a:rPr>
              <a:t> вона </a:t>
            </a:r>
            <a:r>
              <a:rPr lang="ru-RU" dirty="0" err="1" smtClean="0">
                <a:solidFill>
                  <a:srgbClr val="002060"/>
                </a:solidFill>
              </a:rPr>
              <a:t>має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кореневище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2. </a:t>
            </a:r>
            <a:r>
              <a:rPr lang="ru-RU" dirty="0" err="1" smtClean="0">
                <a:solidFill>
                  <a:srgbClr val="002060"/>
                </a:solidFill>
              </a:rPr>
              <a:t>Водорості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всі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органи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рослини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3. Сосна </a:t>
            </a:r>
            <a:r>
              <a:rPr lang="ru-RU" dirty="0" err="1" smtClean="0">
                <a:solidFill>
                  <a:srgbClr val="002060"/>
                </a:solidFill>
              </a:rPr>
              <a:t>належить</a:t>
            </a:r>
            <a:r>
              <a:rPr lang="ru-RU" dirty="0" smtClean="0">
                <a:solidFill>
                  <a:srgbClr val="002060"/>
                </a:solidFill>
              </a:rPr>
              <a:t> до </a:t>
            </a:r>
            <a:r>
              <a:rPr lang="ru-RU" dirty="0" err="1" smtClean="0">
                <a:solidFill>
                  <a:srgbClr val="002060"/>
                </a:solidFill>
              </a:rPr>
              <a:t>квіткових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рослин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бо</a:t>
            </a:r>
            <a:r>
              <a:rPr lang="ru-RU" dirty="0" smtClean="0">
                <a:solidFill>
                  <a:srgbClr val="002060"/>
                </a:solidFill>
              </a:rPr>
              <a:t> вона </a:t>
            </a:r>
            <a:r>
              <a:rPr lang="ru-RU" dirty="0" err="1" smtClean="0">
                <a:solidFill>
                  <a:srgbClr val="002060"/>
                </a:solidFill>
              </a:rPr>
              <a:t>має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квітки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4. Стебло проводить воду </a:t>
            </a:r>
            <a:r>
              <a:rPr lang="ru-RU" dirty="0" err="1" smtClean="0">
                <a:solidFill>
                  <a:srgbClr val="002060"/>
                </a:solidFill>
              </a:rPr>
              <a:t>від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кореня</a:t>
            </a:r>
            <a:r>
              <a:rPr lang="ru-RU" dirty="0" smtClean="0">
                <a:solidFill>
                  <a:srgbClr val="002060"/>
                </a:solidFill>
              </a:rPr>
              <a:t> до </a:t>
            </a:r>
            <a:r>
              <a:rPr lang="ru-RU" dirty="0" err="1" smtClean="0">
                <a:solidFill>
                  <a:srgbClr val="002060"/>
                </a:solidFill>
              </a:rPr>
              <a:t>всіх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органів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5. Для </a:t>
            </a:r>
            <a:r>
              <a:rPr lang="ru-RU" dirty="0" err="1" smtClean="0">
                <a:solidFill>
                  <a:srgbClr val="002060"/>
                </a:solidFill>
              </a:rPr>
              <a:t>рослин</a:t>
            </a:r>
            <a:r>
              <a:rPr lang="ru-RU" dirty="0" smtClean="0">
                <a:solidFill>
                  <a:srgbClr val="002060"/>
                </a:solidFill>
              </a:rPr>
              <a:t> характерно: у дерев </a:t>
            </a:r>
            <a:r>
              <a:rPr lang="ru-RU" dirty="0" err="1" smtClean="0">
                <a:solidFill>
                  <a:srgbClr val="002060"/>
                </a:solidFill>
              </a:rPr>
              <a:t>є</a:t>
            </a:r>
            <a:r>
              <a:rPr lang="ru-RU" dirty="0" smtClean="0">
                <a:solidFill>
                  <a:srgbClr val="002060"/>
                </a:solidFill>
              </a:rPr>
              <a:t> один </a:t>
            </a:r>
            <a:r>
              <a:rPr lang="ru-RU" dirty="0" err="1" smtClean="0">
                <a:solidFill>
                  <a:srgbClr val="002060"/>
                </a:solidFill>
              </a:rPr>
              <a:t>стовбур</a:t>
            </a:r>
            <a:r>
              <a:rPr lang="ru-RU" dirty="0" smtClean="0">
                <a:solidFill>
                  <a:srgbClr val="002060"/>
                </a:solidFill>
              </a:rPr>
              <a:t>, а у </a:t>
            </a:r>
            <a:r>
              <a:rPr lang="ru-RU" dirty="0" err="1" smtClean="0">
                <a:solidFill>
                  <a:srgbClr val="002060"/>
                </a:solidFill>
              </a:rPr>
              <a:t>кущів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кілька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міцних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але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тонкіших</a:t>
            </a:r>
            <a:r>
              <a:rPr lang="ru-RU" dirty="0" smtClean="0">
                <a:solidFill>
                  <a:srgbClr val="002060"/>
                </a:solidFill>
              </a:rPr>
              <a:t> стебел, у </a:t>
            </a:r>
            <a:r>
              <a:rPr lang="ru-RU" dirty="0" err="1" smtClean="0">
                <a:solidFill>
                  <a:srgbClr val="002060"/>
                </a:solidFill>
              </a:rPr>
              <a:t>трав’янистих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рослин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одне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м’яке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соковите</a:t>
            </a:r>
            <a:r>
              <a:rPr lang="ru-RU" dirty="0" smtClean="0">
                <a:solidFill>
                  <a:srgbClr val="002060"/>
                </a:solidFill>
              </a:rPr>
              <a:t> стебло.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6. Мох — </a:t>
            </a:r>
            <a:r>
              <a:rPr lang="ru-RU" dirty="0" err="1" smtClean="0">
                <a:solidFill>
                  <a:srgbClr val="002060"/>
                </a:solidFill>
              </a:rPr>
              <a:t>цікава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рослина</a:t>
            </a:r>
            <a:r>
              <a:rPr lang="ru-RU" dirty="0" smtClean="0">
                <a:solidFill>
                  <a:srgbClr val="002060"/>
                </a:solidFill>
              </a:rPr>
              <a:t>, у </a:t>
            </a:r>
            <a:r>
              <a:rPr lang="ru-RU" dirty="0" err="1" smtClean="0">
                <a:solidFill>
                  <a:srgbClr val="002060"/>
                </a:solidFill>
              </a:rPr>
              <a:t>нього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немає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кореня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7. </a:t>
            </a:r>
            <a:r>
              <a:rPr lang="ru-RU" dirty="0" err="1" smtClean="0">
                <a:solidFill>
                  <a:srgbClr val="002060"/>
                </a:solidFill>
              </a:rPr>
              <a:t>Зелені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водорості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поглинають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</a:t>
            </a:r>
            <a:r>
              <a:rPr lang="ru-RU" dirty="0" smtClean="0">
                <a:solidFill>
                  <a:srgbClr val="002060"/>
                </a:solidFill>
              </a:rPr>
              <a:t> води </a:t>
            </a:r>
            <a:r>
              <a:rPr lang="ru-RU" dirty="0" err="1" smtClean="0">
                <a:solidFill>
                  <a:srgbClr val="002060"/>
                </a:solidFill>
              </a:rPr>
              <a:t>вуглекислий</a:t>
            </a:r>
            <a:r>
              <a:rPr lang="ru-RU" dirty="0" smtClean="0">
                <a:solidFill>
                  <a:srgbClr val="002060"/>
                </a:solidFill>
              </a:rPr>
              <a:t> газ, а </a:t>
            </a:r>
            <a:r>
              <a:rPr lang="ru-RU" dirty="0" err="1" smtClean="0">
                <a:solidFill>
                  <a:srgbClr val="002060"/>
                </a:solidFill>
              </a:rPr>
              <a:t>виділяють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кисень</a:t>
            </a:r>
            <a:r>
              <a:rPr lang="ru-RU" dirty="0" smtClean="0">
                <a:solidFill>
                  <a:srgbClr val="002060"/>
                </a:solidFill>
              </a:rPr>
              <a:t>. Ним </a:t>
            </a:r>
            <a:r>
              <a:rPr lang="ru-RU" dirty="0" err="1" smtClean="0">
                <a:solidFill>
                  <a:srgbClr val="002060"/>
                </a:solidFill>
              </a:rPr>
              <a:t>дихають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тварини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живуть</a:t>
            </a:r>
            <a:r>
              <a:rPr lang="ru-RU" dirty="0" smtClean="0">
                <a:solidFill>
                  <a:srgbClr val="002060"/>
                </a:solidFill>
              </a:rPr>
              <a:t> у </a:t>
            </a:r>
            <a:r>
              <a:rPr lang="ru-RU" dirty="0" err="1" smtClean="0">
                <a:solidFill>
                  <a:srgbClr val="002060"/>
                </a:solidFill>
              </a:rPr>
              <a:t>воді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8. </a:t>
            </a:r>
            <a:r>
              <a:rPr lang="ru-RU" dirty="0" err="1" smtClean="0">
                <a:solidFill>
                  <a:srgbClr val="002060"/>
                </a:solidFill>
              </a:rPr>
              <a:t>Нові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рослини</a:t>
            </a:r>
            <a:r>
              <a:rPr lang="ru-RU" dirty="0" smtClean="0">
                <a:solidFill>
                  <a:srgbClr val="002060"/>
                </a:solidFill>
              </a:rPr>
              <a:t> моху </a:t>
            </a:r>
            <a:r>
              <a:rPr lang="ru-RU" dirty="0" err="1" smtClean="0">
                <a:solidFill>
                  <a:srgbClr val="002060"/>
                </a:solidFill>
              </a:rPr>
              <a:t>виростають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дрібних</a:t>
            </a:r>
            <a:r>
              <a:rPr lang="ru-RU" dirty="0" smtClean="0">
                <a:solidFill>
                  <a:srgbClr val="002060"/>
                </a:solidFill>
              </a:rPr>
              <a:t> спор.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308304" cy="1091223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2060"/>
                </a:solidFill>
              </a:rPr>
              <a:t>Підсумок уроку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463884" cy="507209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800" b="1" i="1" dirty="0" smtClean="0">
                <a:solidFill>
                  <a:srgbClr val="002060"/>
                </a:solidFill>
              </a:rPr>
              <a:t>Закінчи речення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Рослини, що живуть у воді – це …</a:t>
            </a:r>
          </a:p>
          <a:p>
            <a:pPr algn="r"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</a:rPr>
              <a:t>(</a:t>
            </a:r>
            <a:r>
              <a:rPr lang="uk-UA" sz="2800" b="1" i="1" dirty="0" smtClean="0">
                <a:solidFill>
                  <a:srgbClr val="002060"/>
                </a:solidFill>
              </a:rPr>
              <a:t>водорості</a:t>
            </a:r>
            <a:r>
              <a:rPr lang="uk-UA" sz="2800" b="1" dirty="0" smtClean="0">
                <a:solidFill>
                  <a:srgbClr val="002060"/>
                </a:solidFill>
              </a:rPr>
              <a:t>).</a:t>
            </a:r>
          </a:p>
          <a:p>
            <a:pPr algn="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У вологих лісах і на болотах ростуть цікаві рослини - … </a:t>
            </a:r>
          </a:p>
          <a:p>
            <a:pPr algn="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(</a:t>
            </a:r>
            <a:r>
              <a:rPr lang="uk-UA" sz="2800" b="1" i="1" dirty="0" smtClean="0">
                <a:solidFill>
                  <a:srgbClr val="002060"/>
                </a:solidFill>
              </a:rPr>
              <a:t>мохи</a:t>
            </a:r>
            <a:r>
              <a:rPr lang="uk-UA" sz="2800" b="1" dirty="0" smtClean="0">
                <a:solidFill>
                  <a:srgbClr val="002060"/>
                </a:solidFill>
              </a:rPr>
              <a:t>).</a:t>
            </a:r>
          </a:p>
          <a:p>
            <a:pPr algn="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2800" dirty="0" smtClean="0">
                <a:solidFill>
                  <a:srgbClr val="002060"/>
                </a:solidFill>
              </a:rPr>
              <a:t>Рослини, які розмножуються за допомогою спор, плодів і квіток не мають. Ростуть в лісі. Це … </a:t>
            </a:r>
          </a:p>
          <a:p>
            <a:pPr algn="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(</a:t>
            </a:r>
            <a:r>
              <a:rPr lang="uk-UA" sz="2800" b="1" i="1" dirty="0" smtClean="0">
                <a:solidFill>
                  <a:srgbClr val="002060"/>
                </a:solidFill>
              </a:rPr>
              <a:t>папороті</a:t>
            </a:r>
            <a:r>
              <a:rPr lang="uk-UA" sz="2800" b="1" dirty="0" smtClean="0">
                <a:solidFill>
                  <a:srgbClr val="002060"/>
                </a:solidFill>
              </a:rPr>
              <a:t>).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3786190"/>
            <a:ext cx="6840760" cy="1318046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Дякую за увагу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Використана література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28800"/>
            <a:ext cx="7715304" cy="3800464"/>
          </a:xfrm>
        </p:spPr>
        <p:txBody>
          <a:bodyPr>
            <a:normAutofit fontScale="62500" lnSpcReduction="2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Підручник «Я досліджую світ» 3 клас Автор Надія </a:t>
            </a:r>
            <a:r>
              <a:rPr lang="uk-UA" dirty="0" err="1" smtClean="0">
                <a:solidFill>
                  <a:srgbClr val="002060"/>
                </a:solidFill>
              </a:rPr>
              <a:t>Бібік</a:t>
            </a:r>
            <a:r>
              <a:rPr lang="uk-UA" dirty="0" smtClean="0">
                <a:solidFill>
                  <a:srgbClr val="002060"/>
                </a:solidFill>
              </a:rPr>
              <a:t>, Галина Бондарчук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uk-UA" dirty="0" smtClean="0">
                <a:solidFill>
                  <a:srgbClr val="002060"/>
                </a:solidFill>
              </a:rPr>
              <a:t>Гладун О. О. «Цікаві завдання з природознавства для учнів 3 класу»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Оригінальні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шаблони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презентацій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hlinkClick r:id="rId2"/>
              </a:rPr>
              <a:t>     </a:t>
            </a:r>
            <a:r>
              <a:rPr lang="ru-RU" u="sng" dirty="0" smtClean="0">
                <a:solidFill>
                  <a:srgbClr val="002060"/>
                </a:solidFill>
                <a:hlinkClick r:id="rId2"/>
              </a:rPr>
              <a:t>https://presentation-creation.ru</a:t>
            </a:r>
            <a:endParaRPr lang="ru-RU" u="sng" dirty="0" smtClean="0">
              <a:solidFill>
                <a:srgbClr val="002060"/>
              </a:solidFill>
            </a:endParaRPr>
          </a:p>
          <a:p>
            <a:r>
              <a:rPr lang="uk-UA" dirty="0" smtClean="0">
                <a:solidFill>
                  <a:srgbClr val="002060"/>
                </a:solidFill>
              </a:rPr>
              <a:t>http://kazkar.info/  загадки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uk-UA" u="sng" dirty="0" smtClean="0">
                <a:solidFill>
                  <a:srgbClr val="002060"/>
                </a:solidFill>
                <a:hlinkClick r:id="rId3"/>
              </a:rPr>
              <a:t>https://naurok.com.ua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uk-UA" u="sng" dirty="0" smtClean="0">
                <a:solidFill>
                  <a:srgbClr val="002060"/>
                </a:solidFill>
                <a:hlinkClick r:id="rId4"/>
              </a:rPr>
              <a:t>http://megaznaika.com.ua/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uk-UA" dirty="0" smtClean="0">
                <a:solidFill>
                  <a:srgbClr val="002060"/>
                </a:solidFill>
                <a:hlinkClick r:id="rId5"/>
              </a:rPr>
              <a:t>https://pustunchik.ua/</a:t>
            </a:r>
            <a:endParaRPr lang="uk-UA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https://www.google.com.ua/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e8e4d6b0c65f246657a23eab4ddc6a95d60a3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360</Words>
  <Application>Microsoft Office PowerPoint</Application>
  <PresentationFormat>Экран (4:3)</PresentationFormat>
  <Paragraphs>97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Різноманітність рослин у природі</vt:lpstr>
      <vt:lpstr>Різноманітність рослин у природі</vt:lpstr>
      <vt:lpstr>Дерева бувають</vt:lpstr>
      <vt:lpstr>Проблемне завдання</vt:lpstr>
      <vt:lpstr>Водорості</vt:lpstr>
      <vt:lpstr>Хвилинка відпочинку</vt:lpstr>
      <vt:lpstr>Презентация PowerPoint</vt:lpstr>
      <vt:lpstr>Хвойні рослини</vt:lpstr>
      <vt:lpstr>Квіткові рослини</vt:lpstr>
      <vt:lpstr>Гра “Упізнай мене”</vt:lpstr>
      <vt:lpstr> Гра «Так чи ні» </vt:lpstr>
      <vt:lpstr>Підсумок уроку</vt:lpstr>
      <vt:lpstr>Дякую за увагу</vt:lpstr>
      <vt:lpstr>Використана література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Облака сквозь листья</dc:title>
  <dc:creator>obstinate</dc:creator>
  <dc:description>Шаблон презентации с сайта https://presentation-creation.ru/</dc:description>
  <cp:lastModifiedBy>Рома</cp:lastModifiedBy>
  <cp:revision>448</cp:revision>
  <dcterms:created xsi:type="dcterms:W3CDTF">2018-02-25T09:09:03Z</dcterms:created>
  <dcterms:modified xsi:type="dcterms:W3CDTF">2023-02-06T10:11:13Z</dcterms:modified>
</cp:coreProperties>
</file>