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5711"/>
    <a:srgbClr val="D8E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C85CF2-180C-4C6C-B97A-7318D8C896FD}" type="datetimeFigureOut">
              <a:rPr lang="uk-UA" smtClean="0"/>
              <a:t>13.12.2022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BFC72-76CC-4320-9EDB-7F035861E03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2283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BFC72-76CC-4320-9EDB-7F035861E037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1660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BFC72-76CC-4320-9EDB-7F035861E037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6858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11FA07-5E42-C4B6-34ED-F6FAE6BE1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0E2584-046A-2BA4-4D26-23D6424E6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54A247-09AD-CA75-58E4-7543E4449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6A59-BE13-484D-934D-94C282EA0FDA}" type="datetimeFigureOut">
              <a:rPr lang="uk-UA" smtClean="0"/>
              <a:t>13.12.2022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63AFF2-EAEF-BE8A-D999-CC752E8C2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F901D1-53F2-32BC-E342-3B29B3C47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4917-801D-41D4-9A4A-A79C1068DB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036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8A5D51-5C21-B6B6-1D7E-CC243420E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9360C6-4DED-5B84-AAC5-7651598F1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AC8826-22FF-5058-A081-78AF4A596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6A59-BE13-484D-934D-94C282EA0FDA}" type="datetimeFigureOut">
              <a:rPr lang="uk-UA" smtClean="0"/>
              <a:t>13.12.2022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F5C983-74BB-FFDD-1EC3-64C389BC6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8F038C-9C80-286E-008C-F2934FD82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4917-801D-41D4-9A4A-A79C1068DB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8864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28D323-42AA-1E9F-6536-945FFBA5A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6BA6C1-8604-423D-A0F1-B58E29407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6C4816-36FB-E0FA-5C15-9C4B64AB6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6A59-BE13-484D-934D-94C282EA0FDA}" type="datetimeFigureOut">
              <a:rPr lang="uk-UA" smtClean="0"/>
              <a:t>13.12.2022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25E782-FF99-A2D0-A30F-9E43F4F1E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A628AE-D7C1-5A96-8FC1-466950D91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4917-801D-41D4-9A4A-A79C1068DB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4676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EFFD6C-C61F-4E2F-B131-EBB07DCF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EE5EEE-614A-72A1-F02C-579F0E44BA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A0EF326-8235-4FA9-B8CA-47C9C412F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777743-45D4-14AE-267B-8C1C1FE22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6A59-BE13-484D-934D-94C282EA0FDA}" type="datetimeFigureOut">
              <a:rPr lang="uk-UA" smtClean="0"/>
              <a:t>13.12.2022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DD6586-1E15-87F4-6EFF-A72ADC322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0C3DD6F-8B44-8708-0BAA-B1D6C52F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4917-801D-41D4-9A4A-A79C1068DB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8087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74AFC9-021E-7153-369D-6E1F76355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F8A4AF-36A4-BA67-B4DF-CA76EC2A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7E61F14-277F-CBDF-D81F-A5D1EFBD0E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11ED22E-1BD6-8845-1E76-0F791E0AB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01B2E0-7DF6-73F0-F59E-24E9E60B1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3A9AD7-E4D1-8560-32D5-61F46126C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6A59-BE13-484D-934D-94C282EA0FDA}" type="datetimeFigureOut">
              <a:rPr lang="uk-UA" smtClean="0"/>
              <a:t>13.12.2022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AF3F508-BD88-684A-9105-B2E3971E7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68EA2B5-FC15-B6F4-D2B6-DAF6B6DD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4917-801D-41D4-9A4A-A79C1068DB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5438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CF160-B3CF-C720-4AEB-4B89E1280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7372550-0946-240D-6C77-AE9BACAF3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6A59-BE13-484D-934D-94C282EA0FDA}" type="datetimeFigureOut">
              <a:rPr lang="uk-UA" smtClean="0"/>
              <a:t>13.12.2022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7303090-ABED-0993-C905-4C133F87C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8F066FD-B2DA-331B-B558-1102DDD14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4917-801D-41D4-9A4A-A79C1068DB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969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F99E5B-B75D-9FAD-24D9-461A304D4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6A59-BE13-484D-934D-94C282EA0FDA}" type="datetimeFigureOut">
              <a:rPr lang="uk-UA" smtClean="0"/>
              <a:t>13.12.2022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ED82BD2-D023-27F5-220A-750ACE64F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5889D8-EF54-BBA3-9F47-7E21D03E7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4917-801D-41D4-9A4A-A79C1068DB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0259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29699B-96FC-BAA6-EAE7-D38B881B5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B42E29-9986-EFC6-0B89-1BE85D539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46DCDC-7B4D-034E-C952-5AB5346EF4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2F8716-5658-C37F-C28D-297A23C43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6A59-BE13-484D-934D-94C282EA0FDA}" type="datetimeFigureOut">
              <a:rPr lang="uk-UA" smtClean="0"/>
              <a:t>13.12.2022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D9E566-15FE-BE98-B181-8C2871C74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276293-A95B-7BC6-2963-C16288150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4917-801D-41D4-9A4A-A79C1068DB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7632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9BE880-3024-BB7B-2CBA-95D2B5F1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4610C89-F8A3-84E3-00EE-05218860D2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314BE3-6719-E569-88C9-1ED37D367F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C8AF89-B870-36CA-F6F1-1F975B2D9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6A59-BE13-484D-934D-94C282EA0FDA}" type="datetimeFigureOut">
              <a:rPr lang="uk-UA" smtClean="0"/>
              <a:t>13.12.2022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822522-24D4-4EF2-37F4-409CCB709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D73AAF-0D47-7E8A-E394-1E3C58899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4917-801D-41D4-9A4A-A79C1068DB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6210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C1EEBC-A684-0834-A443-684F39FBB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693110-CCC5-F1AF-0AC7-FD65C7855F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A058B2-D1B9-BDDB-32D1-0A92B82E1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6A59-BE13-484D-934D-94C282EA0FDA}" type="datetimeFigureOut">
              <a:rPr lang="uk-UA" smtClean="0"/>
              <a:t>13.12.2022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1FDF38-AF52-F239-EC4B-8D3C80071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CF995E-D2C1-EE00-2796-29A467B47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4917-801D-41D4-9A4A-A79C1068DB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4896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107D408-8F1D-506D-15D5-FF77DA1294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030B68-61AF-93F2-5EF2-A1B67695FC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5069BF-A4BA-2F8E-22E7-A2CAD9368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6A59-BE13-484D-934D-94C282EA0FDA}" type="datetimeFigureOut">
              <a:rPr lang="uk-UA" smtClean="0"/>
              <a:t>13.12.2022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E57981-7D03-BCEA-51AD-5A9F922B5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F3BDA5-D24A-B5FC-15E9-7BFE7995C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4917-801D-41D4-9A4A-A79C1068DB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926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8EBF6"/>
            </a:gs>
            <a:gs pos="51000">
              <a:schemeClr val="accent1">
                <a:lumMod val="45000"/>
                <a:lumOff val="5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20DD00-D9D0-0E04-E5EC-DEB706218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CFB8F3-F97E-2F4E-612E-D0A784232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2349AB-1468-9905-D89E-F443A9631D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46A59-BE13-484D-934D-94C282EA0FDA}" type="datetimeFigureOut">
              <a:rPr lang="uk-UA" smtClean="0"/>
              <a:t>13.12.2022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3C92E4-06D0-D443-6C47-D61CB47F63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2CA3F0-30AE-B4AF-95CA-6D1F7FDD9C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B4917-801D-41D4-9A4A-A79C1068DB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08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оекта по географии">
            <a:extLst>
              <a:ext uri="{FF2B5EF4-FFF2-40B4-BE49-F238E27FC236}">
                <a16:creationId xmlns:a16="http://schemas.microsoft.com/office/drawing/2014/main" id="{CD644538-DDE9-4D69-F78A-E34D3F0F9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8ED579-1550-F1CF-B005-2215937E2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46B517-1746-C285-42CD-871748B903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Практична робота № 6.</a:t>
            </a:r>
            <a:r>
              <a:rPr lang="uk-UA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Визначення причин відмінностей кліматичних  показників  різних регіонів України за аналізом кліматичної  карти.</a:t>
            </a:r>
            <a:endParaRPr lang="uk-UA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E1A65C0-271C-1801-58CD-BD19FB81495E}"/>
              </a:ext>
            </a:extLst>
          </p:cNvPr>
          <p:cNvSpPr/>
          <p:nvPr/>
        </p:nvSpPr>
        <p:spPr>
          <a:xfrm>
            <a:off x="775530" y="204256"/>
            <a:ext cx="11634853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8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Регіональні відмінності клімату. </a:t>
            </a:r>
          </a:p>
          <a:p>
            <a:pPr algn="ctr"/>
            <a:r>
              <a:rPr lang="uk-UA" sz="48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Кліматичні ресурси. </a:t>
            </a:r>
          </a:p>
          <a:p>
            <a:pPr algn="ctr"/>
            <a:r>
              <a:rPr lang="uk-UA" sz="48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Кліматичні особливості своєї місцевості. </a:t>
            </a:r>
            <a:endParaRPr lang="uk-UA" sz="48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59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6E3EAD-0EFA-1985-8B82-284BE271FDD7}"/>
              </a:ext>
            </a:extLst>
          </p:cNvPr>
          <p:cNvSpPr txBox="1"/>
          <p:nvPr/>
        </p:nvSpPr>
        <p:spPr>
          <a:xfrm>
            <a:off x="367863" y="375773"/>
            <a:ext cx="40780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Як вам відомо, взаємодія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кліматотвірних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чинників обумовлює кліматичні особливості певної території.</a:t>
            </a:r>
            <a:endParaRPr lang="uk-UA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AA7813-7E15-06A4-A4F0-63A17671CD96}"/>
              </a:ext>
            </a:extLst>
          </p:cNvPr>
          <p:cNvSpPr txBox="1"/>
          <p:nvPr/>
        </p:nvSpPr>
        <p:spPr>
          <a:xfrm>
            <a:off x="8166538" y="3322815"/>
            <a:ext cx="388883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Більша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помірному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кліматичному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поясі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Південний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берег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Криму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південні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схили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Кримських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гір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висоти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600 м над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400" b="0" i="0" dirty="0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моря — у </a:t>
            </a:r>
            <a:r>
              <a:rPr lang="ru-RU" sz="2400" b="0" i="0" dirty="0" err="1">
                <a:solidFill>
                  <a:srgbClr val="292B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субтропічному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Кліматотвірні чинники. Сонячна радіація - Географія. 8 клас. Кобернік">
            <a:extLst>
              <a:ext uri="{FF2B5EF4-FFF2-40B4-BE49-F238E27FC236}">
                <a16:creationId xmlns:a16="http://schemas.microsoft.com/office/drawing/2014/main" id="{8783EDCD-F71A-1B9C-1CF5-E18590E85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790" y="375773"/>
            <a:ext cx="7146578" cy="2497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Клімат України - Сайт geografiamozil2!">
            <a:extLst>
              <a:ext uri="{FF2B5EF4-FFF2-40B4-BE49-F238E27FC236}">
                <a16:creationId xmlns:a16="http://schemas.microsoft.com/office/drawing/2014/main" id="{EC9C3F32-B1CA-BDC0-9266-9680AD7F90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53" b="15249"/>
          <a:stretch/>
        </p:blipFill>
        <p:spPr bwMode="auto">
          <a:xfrm>
            <a:off x="204480" y="3184635"/>
            <a:ext cx="7788143" cy="3050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047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4. Кліматичні пояси і області | Географія материків і океанів, 7 клас">
            <a:extLst>
              <a:ext uri="{FF2B5EF4-FFF2-40B4-BE49-F238E27FC236}">
                <a16:creationId xmlns:a16="http://schemas.microsoft.com/office/drawing/2014/main" id="{21DB47E9-9517-E0EB-4560-29C5B22507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82"/>
          <a:stretch/>
        </p:blipFill>
        <p:spPr bwMode="auto">
          <a:xfrm>
            <a:off x="268357" y="184430"/>
            <a:ext cx="11579085" cy="6057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4AAF2A86-542C-621C-E1A6-7DF35274EBA7}"/>
              </a:ext>
            </a:extLst>
          </p:cNvPr>
          <p:cNvSpPr/>
          <p:nvPr/>
        </p:nvSpPr>
        <p:spPr>
          <a:xfrm>
            <a:off x="5317435" y="2464905"/>
            <a:ext cx="655982" cy="62616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8147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B8FC11-817E-2B10-B380-6A0786BE6559}"/>
              </a:ext>
            </a:extLst>
          </p:cNvPr>
          <p:cNvSpPr txBox="1"/>
          <p:nvPr/>
        </p:nvSpPr>
        <p:spPr>
          <a:xfrm>
            <a:off x="69575" y="273831"/>
            <a:ext cx="120064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На </a:t>
            </a:r>
            <a:r>
              <a:rPr lang="ru-RU" sz="2000" b="0" i="0" dirty="0" err="1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території</a:t>
            </a:r>
            <a:r>
              <a:rPr lang="ru-RU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2000" b="0" i="0" dirty="0" err="1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України</a:t>
            </a:r>
            <a:r>
              <a:rPr lang="ru-RU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 в межах </a:t>
            </a:r>
            <a:r>
              <a:rPr lang="ru-RU" sz="2000" b="0" i="0" dirty="0" err="1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помірного</a:t>
            </a:r>
            <a:r>
              <a:rPr lang="ru-RU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 поясу </a:t>
            </a:r>
            <a:r>
              <a:rPr lang="ru-RU" sz="2000" b="0" i="0" dirty="0" err="1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виділяють</a:t>
            </a:r>
            <a:r>
              <a:rPr lang="ru-RU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2000" b="0" i="0" dirty="0" err="1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дві</a:t>
            </a:r>
            <a:r>
              <a:rPr lang="ru-RU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2000" b="0" i="0" dirty="0" err="1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кліматичні</a:t>
            </a:r>
            <a:r>
              <a:rPr lang="ru-RU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2000" b="0" i="0" dirty="0" err="1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області</a:t>
            </a:r>
            <a:r>
              <a:rPr lang="ru-RU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 — </a:t>
            </a:r>
          </a:p>
          <a:p>
            <a:pPr algn="ctr"/>
            <a:r>
              <a:rPr lang="ru-RU" sz="2000" b="1" i="1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Атлантико-</a:t>
            </a:r>
            <a:r>
              <a:rPr lang="ru-RU" sz="2000" b="1" i="1" dirty="0" err="1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континентальну</a:t>
            </a:r>
            <a:r>
              <a:rPr lang="ru-RU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 і </a:t>
            </a:r>
            <a:r>
              <a:rPr lang="ru-RU" sz="2000" b="1" i="1" dirty="0" err="1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Континентальну</a:t>
            </a:r>
            <a:r>
              <a:rPr lang="ru-RU" sz="2000" b="1" i="1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.</a:t>
            </a:r>
            <a:endParaRPr lang="uk-UA" sz="2000" b="1" i="1" dirty="0"/>
          </a:p>
        </p:txBody>
      </p:sp>
      <p:pic>
        <p:nvPicPr>
          <p:cNvPr id="4098" name="Picture 2" descr="Регіональні відмінності клімату - Географія. З поглибленим вивченням  географії. 8 клас. Пестушко">
            <a:extLst>
              <a:ext uri="{FF2B5EF4-FFF2-40B4-BE49-F238E27FC236}">
                <a16:creationId xmlns:a16="http://schemas.microsoft.com/office/drawing/2014/main" id="{ABDE9C62-E8A0-7204-9C17-1DD257BD7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590" y="1080050"/>
            <a:ext cx="7360549" cy="4287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574038-57DA-E634-974C-C61868AD325D}"/>
              </a:ext>
            </a:extLst>
          </p:cNvPr>
          <p:cNvSpPr txBox="1"/>
          <p:nvPr/>
        </p:nvSpPr>
        <p:spPr>
          <a:xfrm>
            <a:off x="0" y="981717"/>
            <a:ext cx="440759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 b="1" i="1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Атлантико-континентальна </a:t>
            </a:r>
            <a:r>
              <a:rPr lang="uk-UA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область охоплює північні й центральні райони країни та Українські Карпати. Клімат цієї області визначається впливом вологих повітряних мас з Атлантичного океану і Середземного моря, що надходять із західними вітрами, циклонами й антициклонами. Узимку сюди вторгаються арктичні повітряні маси, зумовлюючи різке зниження температури повітря. Улітку тут відчувається вплив тропічного повітря, інколи дуже сухого. </a:t>
            </a:r>
            <a:endParaRPr lang="uk-UA" sz="2000" dirty="0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D8BD39AC-B254-44F7-8A48-3E0C40CC1755}"/>
              </a:ext>
            </a:extLst>
          </p:cNvPr>
          <p:cNvCxnSpPr>
            <a:cxnSpLocks/>
          </p:cNvCxnSpPr>
          <p:nvPr/>
        </p:nvCxnSpPr>
        <p:spPr>
          <a:xfrm>
            <a:off x="3727174" y="1167302"/>
            <a:ext cx="4760843" cy="6316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F24ABB1-5B5E-6BA9-A0E3-5307C4753B60}"/>
              </a:ext>
            </a:extLst>
          </p:cNvPr>
          <p:cNvCxnSpPr>
            <a:cxnSpLocks/>
          </p:cNvCxnSpPr>
          <p:nvPr/>
        </p:nvCxnSpPr>
        <p:spPr>
          <a:xfrm>
            <a:off x="3727174" y="1167302"/>
            <a:ext cx="5237922" cy="16852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924B8EED-C552-3BFB-2263-C92D41F7ADFC}"/>
              </a:ext>
            </a:extLst>
          </p:cNvPr>
          <p:cNvCxnSpPr>
            <a:cxnSpLocks/>
          </p:cNvCxnSpPr>
          <p:nvPr/>
        </p:nvCxnSpPr>
        <p:spPr>
          <a:xfrm>
            <a:off x="3727174" y="1167302"/>
            <a:ext cx="3269974" cy="18541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C9FA9FF-9637-5A30-286C-147091C9EDA1}"/>
              </a:ext>
            </a:extLst>
          </p:cNvPr>
          <p:cNvSpPr txBox="1"/>
          <p:nvPr/>
        </p:nvSpPr>
        <p:spPr>
          <a:xfrm>
            <a:off x="-1" y="5660839"/>
            <a:ext cx="118971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Проте загалом клімат області характеризується </a:t>
            </a:r>
            <a:r>
              <a:rPr lang="uk-UA" sz="2000" b="0" i="0" dirty="0" err="1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помірно</a:t>
            </a:r>
            <a:r>
              <a:rPr lang="uk-UA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 теплим літом і </a:t>
            </a:r>
            <a:r>
              <a:rPr lang="uk-UA" sz="2000" b="0" i="0" dirty="0" err="1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помірно</a:t>
            </a:r>
            <a:r>
              <a:rPr lang="uk-UA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 холодною зимою. В Атлантико-континентальній області спостерігаються певні кліматичні відмінності, що пов’язано зі значним її простяганням із заходу на схід. 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674975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CE2E92-7253-E56C-22AA-6FEDEE5A3FF5}"/>
              </a:ext>
            </a:extLst>
          </p:cNvPr>
          <p:cNvSpPr txBox="1"/>
          <p:nvPr/>
        </p:nvSpPr>
        <p:spPr>
          <a:xfrm>
            <a:off x="265872" y="185528"/>
            <a:ext cx="414710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Клімат </a:t>
            </a:r>
            <a:r>
              <a:rPr lang="uk-UA" sz="2000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континентальної</a:t>
            </a:r>
            <a:r>
              <a:rPr lang="uk-UA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 області формується переважно під впливом континентальних повітряних мас помірних широт, а також видозмінених арктичних і тропічних мас. Характерними рисами клімату цієї області є високі температури й недостатня кількість опадів, а отже і зволоження. </a:t>
            </a:r>
            <a:endParaRPr lang="uk-UA" sz="2000" dirty="0"/>
          </a:p>
        </p:txBody>
      </p:sp>
      <p:pic>
        <p:nvPicPr>
          <p:cNvPr id="4" name="Picture 2" descr="Регіональні відмінності клімату - Географія. З поглибленим вивченням  географії. 8 клас. Пестушко">
            <a:extLst>
              <a:ext uri="{FF2B5EF4-FFF2-40B4-BE49-F238E27FC236}">
                <a16:creationId xmlns:a16="http://schemas.microsoft.com/office/drawing/2014/main" id="{2C5EC0CF-FADA-0996-DD7E-1A647677A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068" y="185528"/>
            <a:ext cx="7360549" cy="4287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36BDBE6C-24A3-47E6-F2B1-FEC87C720D71}"/>
              </a:ext>
            </a:extLst>
          </p:cNvPr>
          <p:cNvCxnSpPr/>
          <p:nvPr/>
        </p:nvCxnSpPr>
        <p:spPr>
          <a:xfrm>
            <a:off x="3369365" y="457200"/>
            <a:ext cx="7911548" cy="129208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CF310FD-4B1F-F835-9D66-E3F9222860A7}"/>
              </a:ext>
            </a:extLst>
          </p:cNvPr>
          <p:cNvCxnSpPr>
            <a:cxnSpLocks/>
          </p:cNvCxnSpPr>
          <p:nvPr/>
        </p:nvCxnSpPr>
        <p:spPr>
          <a:xfrm>
            <a:off x="3369365" y="457200"/>
            <a:ext cx="6520070" cy="320620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6AD31F2-15DE-54B4-DEF3-11292C9E9D29}"/>
              </a:ext>
            </a:extLst>
          </p:cNvPr>
          <p:cNvSpPr txBox="1"/>
          <p:nvPr/>
        </p:nvSpPr>
        <p:spPr>
          <a:xfrm>
            <a:off x="265871" y="3525944"/>
            <a:ext cx="1175074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Географічне положення Кримських </a:t>
            </a:r>
          </a:p>
          <a:p>
            <a:r>
              <a:rPr lang="uk-UA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гір на межі помірного і </a:t>
            </a:r>
          </a:p>
          <a:p>
            <a:r>
              <a:rPr lang="uk-UA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субтропічного кліматичних поясів </a:t>
            </a:r>
          </a:p>
          <a:p>
            <a:r>
              <a:rPr lang="uk-UA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зумовило виділення їх в окрему кліматичну область. Кліматичні умови області Гірського Криму дуже своєрідні, що пояснюється перепадами відносних висот поверхні, наявністю схилів різної крутизни і орієнтації, розвитком місцевої атмосферної циркуляції повітряних мас. </a:t>
            </a:r>
            <a:endParaRPr lang="uk-UA" sz="2000" dirty="0"/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A7A8EC35-AF60-410A-37B2-08FBD2BEDD55}"/>
              </a:ext>
            </a:extLst>
          </p:cNvPr>
          <p:cNvCxnSpPr>
            <a:cxnSpLocks/>
          </p:cNvCxnSpPr>
          <p:nvPr/>
        </p:nvCxnSpPr>
        <p:spPr>
          <a:xfrm>
            <a:off x="3369365" y="3965713"/>
            <a:ext cx="6867939" cy="0"/>
          </a:xfrm>
          <a:prstGeom prst="straightConnector1">
            <a:avLst/>
          </a:prstGeom>
          <a:ln w="28575">
            <a:solidFill>
              <a:srgbClr val="BF571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643F7DF-2065-0DD1-40C0-5850B4697344}"/>
              </a:ext>
            </a:extLst>
          </p:cNvPr>
          <p:cNvSpPr txBox="1"/>
          <p:nvPr/>
        </p:nvSpPr>
        <p:spPr>
          <a:xfrm>
            <a:off x="265870" y="5440060"/>
            <a:ext cx="117507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0" i="0" dirty="0">
                <a:solidFill>
                  <a:srgbClr val="292B2C"/>
                </a:solidFill>
                <a:effectLst/>
                <a:latin typeface="Roboto" panose="02000000000000000000" pitchFamily="2" charset="0"/>
              </a:rPr>
              <a:t>В області Південного берега Криму панує субтропічний тип клімату. Від впливу холодних повітряних мас із півночі область захищена Кримськими горами. Пом’якшує клімат і море, яке не замерзає. Тому зима тут м’яка і волога, літо посушливе і жарке.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109995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BFB871-8BC4-3CC5-6111-5A7B35821947}"/>
              </a:ext>
            </a:extLst>
          </p:cNvPr>
          <p:cNvSpPr txBox="1"/>
          <p:nvPr/>
        </p:nvSpPr>
        <p:spPr>
          <a:xfrm>
            <a:off x="3774383" y="431560"/>
            <a:ext cx="42961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Температура повітря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uk-UA" sz="3200" dirty="0"/>
          </a:p>
        </p:txBody>
      </p:sp>
      <p:sp>
        <p:nvSpPr>
          <p:cNvPr id="4" name="Облако 3">
            <a:extLst>
              <a:ext uri="{FF2B5EF4-FFF2-40B4-BE49-F238E27FC236}">
                <a16:creationId xmlns:a16="http://schemas.microsoft.com/office/drawing/2014/main" id="{441C0B28-E51A-FE12-C36E-5338B20B07EA}"/>
              </a:ext>
            </a:extLst>
          </p:cNvPr>
          <p:cNvSpPr/>
          <p:nvPr/>
        </p:nvSpPr>
        <p:spPr>
          <a:xfrm>
            <a:off x="2832652" y="318052"/>
            <a:ext cx="5973418" cy="1073426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C69092-77DF-A194-5C15-054F04BEBC96}"/>
              </a:ext>
            </a:extLst>
          </p:cNvPr>
          <p:cNvSpPr txBox="1"/>
          <p:nvPr/>
        </p:nvSpPr>
        <p:spPr>
          <a:xfrm>
            <a:off x="77028" y="1506688"/>
            <a:ext cx="4196798" cy="4671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0190" marR="8890" indent="252730" algn="just"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000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теплий період 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температури повітря над територією України обумовлені в основному радіаційним чинником, тобто змінюються в широтному напрямку. Додатковий вплив циркуляційних про­цесів й особливостей </a:t>
            </a:r>
            <a:r>
              <a:rPr lang="uk-UA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підстилаючої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поверхні обумовлює зростання липневих ізотерм з півночі — північного заходу на південь — південний схід (тут зафіксований і температурний максимум).</a:t>
            </a:r>
            <a:endParaRPr lang="uk-UA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Основні кліматичні показники - презентація з географії">
            <a:extLst>
              <a:ext uri="{FF2B5EF4-FFF2-40B4-BE49-F238E27FC236}">
                <a16:creationId xmlns:a16="http://schemas.microsoft.com/office/drawing/2014/main" id="{C999012E-9FA5-015A-44FC-C7072C65A5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6" t="16905" r="3021"/>
          <a:stretch/>
        </p:blipFill>
        <p:spPr bwMode="auto">
          <a:xfrm>
            <a:off x="4542183" y="1504986"/>
            <a:ext cx="7444408" cy="5166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531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A6E4F2-BB86-6400-F5D6-64C0C8A3A881}"/>
              </a:ext>
            </a:extLst>
          </p:cNvPr>
          <p:cNvSpPr txBox="1"/>
          <p:nvPr/>
        </p:nvSpPr>
        <p:spPr>
          <a:xfrm>
            <a:off x="-72059" y="250429"/>
            <a:ext cx="3411607" cy="5732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7490" indent="250190" algn="just"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000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холодний період</a:t>
            </a:r>
            <a:r>
              <a:rPr lang="uk-UA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більший вплив мають циркуляційні процеси тому температури вище на південному заході — заході, які зазнають більше впливу теплих повітряних мас з Атлантики й Середземного моря. Менші температури на північному сході — сході (зафіксова­ний і температурний мінімум), що обумовлено зменшенням впливу Атлантики, збільшенням — Азіатського максимуму.</a:t>
            </a:r>
            <a:endParaRPr lang="uk-UA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Кліматичні ресурси України - презентация онлайн">
            <a:extLst>
              <a:ext uri="{FF2B5EF4-FFF2-40B4-BE49-F238E27FC236}">
                <a16:creationId xmlns:a16="http://schemas.microsoft.com/office/drawing/2014/main" id="{678EAE0A-6B04-3033-66F8-6C1D2543CB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0" t="14638" r="4447" b="2609"/>
          <a:stretch/>
        </p:blipFill>
        <p:spPr bwMode="auto">
          <a:xfrm>
            <a:off x="3419911" y="300124"/>
            <a:ext cx="8626317" cy="5941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282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ліматична карта. Кліматичні ресурси - Географія. З поглибленим вивченням  географії. 8 клас. Масляк">
            <a:extLst>
              <a:ext uri="{FF2B5EF4-FFF2-40B4-BE49-F238E27FC236}">
                <a16:creationId xmlns:a16="http://schemas.microsoft.com/office/drawing/2014/main" id="{70B64B04-C5EC-DE3E-2B3F-720376ED3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81" y="1095472"/>
            <a:ext cx="7915275" cy="5532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C8EB76-016B-85EC-19B4-6638D5D846FD}"/>
              </a:ext>
            </a:extLst>
          </p:cNvPr>
          <p:cNvSpPr txBox="1"/>
          <p:nvPr/>
        </p:nvSpPr>
        <p:spPr>
          <a:xfrm>
            <a:off x="0" y="230463"/>
            <a:ext cx="12192000" cy="836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3840" marR="8890" indent="252730" algn="ctr">
              <a:spcAft>
                <a:spcPts val="1000"/>
              </a:spcAft>
            </a:pPr>
            <a:r>
              <a:rPr lang="uk-UA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Середньорічні амплітуди 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температур зростають із заходу на схід </a:t>
            </a:r>
          </a:p>
          <a:p>
            <a:pPr marL="243840" marR="8890" indent="252730" algn="ctr">
              <a:spcAft>
                <a:spcPts val="1000"/>
              </a:spcAft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(збільшення континентальності клімату).</a:t>
            </a:r>
            <a:endParaRPr lang="uk-UA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155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2314BF-8C3B-BD24-0F82-E45C6039E899}"/>
              </a:ext>
            </a:extLst>
          </p:cNvPr>
          <p:cNvSpPr txBox="1"/>
          <p:nvPr/>
        </p:nvSpPr>
        <p:spPr>
          <a:xfrm>
            <a:off x="3337061" y="431560"/>
            <a:ext cx="60057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Розподіл атмосферних опадів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uk-UA" sz="3200" dirty="0"/>
          </a:p>
        </p:txBody>
      </p:sp>
      <p:sp>
        <p:nvSpPr>
          <p:cNvPr id="4" name="Облако 3">
            <a:extLst>
              <a:ext uri="{FF2B5EF4-FFF2-40B4-BE49-F238E27FC236}">
                <a16:creationId xmlns:a16="http://schemas.microsoft.com/office/drawing/2014/main" id="{E60D1003-9D08-1211-3277-3B8566302051}"/>
              </a:ext>
            </a:extLst>
          </p:cNvPr>
          <p:cNvSpPr/>
          <p:nvPr/>
        </p:nvSpPr>
        <p:spPr>
          <a:xfrm>
            <a:off x="2733261" y="214170"/>
            <a:ext cx="6510130" cy="115743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475C9D8-8E48-774A-6E8A-50BF7B35C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109" y="1588990"/>
            <a:ext cx="3298466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4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Переважають </a:t>
            </a:r>
            <a:r>
              <a:rPr kumimoji="0" lang="uk-UA" altLang="uk-UA" sz="20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фронтальні опади,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горах — </a:t>
            </a:r>
            <a:r>
              <a:rPr kumimoji="0" lang="uk-UA" altLang="uk-UA" sz="20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орографічні.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Більша кількість опадів випадає в літній період, на півдні — майже рівно­мірно протягом року, на ПБ Криму — взимку. Кількість опадів змен­шується з північного заходу — півночі (600 — 650 мм) на південь — південний схід (400 — 300 мм). Максимум опадів у Карпатах (до 2000 мм) і Кримських горах (до 1100 мм).</a:t>
            </a:r>
            <a:endParaRPr kumimoji="0" lang="uk-UA" alt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2" descr="Кліматична карта. Кліматичні ресурси - Географія. З поглибленим вивченням  географії. 8 клас. Масляк">
            <a:extLst>
              <a:ext uri="{FF2B5EF4-FFF2-40B4-BE49-F238E27FC236}">
                <a16:creationId xmlns:a16="http://schemas.microsoft.com/office/drawing/2014/main" id="{E2F48CED-31CC-B2DB-DD74-585FAC760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643" y="1588990"/>
            <a:ext cx="7387069" cy="5162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131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CE1701-5BC7-FA5A-982F-397120166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04" y="89452"/>
            <a:ext cx="4252324" cy="3607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DC9795-34EF-D44B-A0CF-C0B354AC9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706" y="148668"/>
            <a:ext cx="4342077" cy="3667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05CCE3-0F0C-EAB5-B375-D1590A253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9413" y="3006395"/>
            <a:ext cx="4477492" cy="3762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F7E746-0F65-E2F9-B371-700799860CA5}"/>
              </a:ext>
            </a:extLst>
          </p:cNvPr>
          <p:cNvSpPr txBox="1"/>
          <p:nvPr/>
        </p:nvSpPr>
        <p:spPr>
          <a:xfrm>
            <a:off x="4702752" y="282473"/>
            <a:ext cx="24276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Температура повітря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3753521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B7530A-F8A6-B8E1-892E-92A1C5C94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61" y="125283"/>
            <a:ext cx="4685476" cy="3969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CA1FAC-235D-2D05-8F18-7C462A9DE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814" y="171862"/>
            <a:ext cx="4590716" cy="392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A26D58-C319-166E-5201-691A8327738F}"/>
              </a:ext>
            </a:extLst>
          </p:cNvPr>
          <p:cNvSpPr txBox="1"/>
          <p:nvPr/>
        </p:nvSpPr>
        <p:spPr>
          <a:xfrm>
            <a:off x="4952838" y="467139"/>
            <a:ext cx="2452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Пориви вітру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09D52C-3DF1-CFD3-7BA8-219648DA6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968" y="3058632"/>
            <a:ext cx="4590716" cy="3799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8167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854B21-2E8A-959D-3397-788964FF2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0" y="98014"/>
            <a:ext cx="4875671" cy="40750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8E3FBF-C9C0-55AE-DE45-962AD0E7F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830" y="51955"/>
            <a:ext cx="4875671" cy="41211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C6A3E62-BB29-0617-CD93-83780EF6A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6472" y="2782956"/>
            <a:ext cx="4760521" cy="40750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B75283-28D6-2BDC-0421-A7E421D18EF3}"/>
              </a:ext>
            </a:extLst>
          </p:cNvPr>
          <p:cNvSpPr txBox="1"/>
          <p:nvPr/>
        </p:nvSpPr>
        <p:spPr>
          <a:xfrm>
            <a:off x="5078896" y="646043"/>
            <a:ext cx="1928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Опади</a:t>
            </a:r>
          </a:p>
        </p:txBody>
      </p:sp>
    </p:spTree>
    <p:extLst>
      <p:ext uri="{BB962C8B-B14F-4D97-AF65-F5344CB8AC3E}">
        <p14:creationId xmlns:p14="http://schemas.microsoft.com/office/powerpoint/2010/main" val="3061945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468432-2AFC-8DDC-A840-E3D71FB6B48E}"/>
              </a:ext>
            </a:extLst>
          </p:cNvPr>
          <p:cNvSpPr txBox="1"/>
          <p:nvPr/>
        </p:nvSpPr>
        <p:spPr>
          <a:xfrm>
            <a:off x="775252" y="282473"/>
            <a:ext cx="104957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Кліматичні ресурси — невичерпні природні ресурси. </a:t>
            </a:r>
            <a:endParaRPr lang="uk-UA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21B102-C744-B01B-15A0-5ACB6B81E1F4}"/>
              </a:ext>
            </a:extLst>
          </p:cNvPr>
          <p:cNvSpPr txBox="1"/>
          <p:nvPr/>
        </p:nvSpPr>
        <p:spPr>
          <a:xfrm>
            <a:off x="0" y="867248"/>
            <a:ext cx="2941983" cy="423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7970" marR="560705">
              <a:lnSpc>
                <a:spcPct val="115000"/>
              </a:lnSpc>
              <a:spcAft>
                <a:spcPts val="1000"/>
              </a:spcAft>
            </a:pPr>
            <a:r>
              <a:rPr lang="uk-UA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  </a:t>
            </a:r>
            <a:r>
              <a:rPr lang="uk-UA" sz="2000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Енергетичні:</a:t>
            </a:r>
            <a:endParaRPr lang="uk-UA" sz="14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0444C7-5314-0372-2C72-B6FD62FC1CB7}"/>
              </a:ext>
            </a:extLst>
          </p:cNvPr>
          <p:cNvSpPr txBox="1"/>
          <p:nvPr/>
        </p:nvSpPr>
        <p:spPr>
          <a:xfrm>
            <a:off x="1212574" y="867248"/>
            <a:ext cx="10764077" cy="1664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marR="3175" indent="676275" algn="just">
              <a:lnSpc>
                <a:spcPct val="115000"/>
              </a:lnSpc>
              <a:spcAft>
                <a:spcPts val="1000"/>
              </a:spcAft>
            </a:pPr>
            <a:r>
              <a:rPr lang="uk-UA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k-UA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сонячна радіація</a:t>
            </a:r>
            <a:r>
              <a:rPr lang="uk-UA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відзначається високою екологічною чис­тотою, може використовуватися для перетворення на тепло­ву, електричну (за допомогою фотоелементів) енергію, для створення освітлення біологічних систем з рослин (водорос­тей), які накопичують органічну масу для подальшої пере­робки її на метан; в Україні існують умови для використання енергії Сонця на півдні та в Криму переважно в теплий період (квітень—жовтень);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2E58D3-D708-A2B8-A035-847A2C56EE4D}"/>
              </a:ext>
            </a:extLst>
          </p:cNvPr>
          <p:cNvSpPr txBox="1"/>
          <p:nvPr/>
        </p:nvSpPr>
        <p:spPr>
          <a:xfrm>
            <a:off x="1212574" y="2532127"/>
            <a:ext cx="10764077" cy="1027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indent="422275" algn="just">
              <a:lnSpc>
                <a:spcPct val="115000"/>
              </a:lnSpc>
              <a:spcAft>
                <a:spcPts val="1000"/>
              </a:spcAft>
            </a:pPr>
            <a:r>
              <a:rPr lang="uk-UA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uk-UA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вітрова енергія</a:t>
            </a:r>
            <a:r>
              <a:rPr lang="uk-UA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ефективність установок найвища взимку і в перехідні періоди, коли зростає циклонічна діяльність і швидкість вітру; умовою роботи вітроустановок є швидкість вітру понад 3 м/с, тому можливості для їх будівництва є у степовій зоні, гірських районах та на берегах великих водойм; 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F578D1-4B8F-A715-FFD1-D512037B099C}"/>
              </a:ext>
            </a:extLst>
          </p:cNvPr>
          <p:cNvSpPr txBox="1"/>
          <p:nvPr/>
        </p:nvSpPr>
        <p:spPr>
          <a:xfrm>
            <a:off x="337930" y="3534405"/>
            <a:ext cx="11638721" cy="13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" lvl="0" algn="just">
              <a:lnSpc>
                <a:spcPct val="115000"/>
              </a:lnSpc>
              <a:spcAft>
                <a:spcPts val="1000"/>
              </a:spcAft>
              <a:tabLst>
                <a:tab pos="243840" algn="l"/>
              </a:tabLst>
            </a:pPr>
            <a:r>
              <a:rPr lang="uk-UA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uk-UA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ільськогосподарські (</a:t>
            </a:r>
            <a:r>
              <a:rPr lang="uk-UA" b="1" i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агрокліматичні</a:t>
            </a:r>
            <a:r>
              <a:rPr lang="uk-UA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температурний режим повітря і ґрунту із запасами вологи; характеризуються пересічними місячними сумами температури повітря та атмосфері них опадів за вегетаційний період та сумами цих показників протягом дня і ночі; на рівнинній частині України сума температур змінюється з 2400° (на півночі) до 3600° (на півдні);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4D0EB3-9A4B-01D2-5B79-F7364E3AE9F7}"/>
              </a:ext>
            </a:extLst>
          </p:cNvPr>
          <p:cNvSpPr txBox="1"/>
          <p:nvPr/>
        </p:nvSpPr>
        <p:spPr>
          <a:xfrm>
            <a:off x="337930" y="4910648"/>
            <a:ext cx="11708295" cy="13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tabLst>
                <a:tab pos="243840" algn="l"/>
              </a:tabLst>
            </a:pPr>
            <a:r>
              <a:rPr lang="uk-UA" sz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1800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екреаційні</a:t>
            </a:r>
            <a:r>
              <a:rPr lang="uk-UA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це комплекс показників, які відображують вплив погодних умов (чисте повітря, з підвищеними швидкостями вітру і значеннями вологості, своєрідний режим температури та співвідношення з температурою води та ґрунту) на самопочуття людини, тобто ступінь сприятливості для проведення відпочинку й лікування; в Україні найсприятливіші для рекреації береги морів, річок, водосховищ, озер, Карпати та Кримські гори, лісові масиви тощо.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888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лако 1">
            <a:extLst>
              <a:ext uri="{FF2B5EF4-FFF2-40B4-BE49-F238E27FC236}">
                <a16:creationId xmlns:a16="http://schemas.microsoft.com/office/drawing/2014/main" id="{89A0B5E8-5B46-FCC2-BC20-AB88D529B976}"/>
              </a:ext>
            </a:extLst>
          </p:cNvPr>
          <p:cNvSpPr/>
          <p:nvPr/>
        </p:nvSpPr>
        <p:spPr>
          <a:xfrm>
            <a:off x="3071192" y="159026"/>
            <a:ext cx="6291469" cy="1113183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F2153-35DB-D023-A2AD-5F4B9ADABBC5}"/>
              </a:ext>
            </a:extLst>
          </p:cNvPr>
          <p:cNvSpPr txBox="1"/>
          <p:nvPr/>
        </p:nvSpPr>
        <p:spPr>
          <a:xfrm>
            <a:off x="5068956" y="327991"/>
            <a:ext cx="2295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F5CED4-10A9-8A38-9334-A670FA357A13}"/>
              </a:ext>
            </a:extLst>
          </p:cNvPr>
          <p:cNvSpPr txBox="1"/>
          <p:nvPr/>
        </p:nvSpPr>
        <p:spPr>
          <a:xfrm>
            <a:off x="345384" y="1445572"/>
            <a:ext cx="11631268" cy="148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 algn="just"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Україна належить до територій. з кліматичним комфортом. Помірний клімат із достатньою кількістю опадів на більшій частині території є сприятливими для життя, господарської діяльності та відпочинку населення. Проте, вплив циркуляційних процесів зумовлює часту повторюваність несприятливих явищ погоди у різні роки.</a:t>
            </a:r>
            <a:endParaRPr lang="uk-UA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D85C24-11B9-8A9E-CEDE-85512AC7EAC5}"/>
              </a:ext>
            </a:extLst>
          </p:cNvPr>
          <p:cNvSpPr txBox="1"/>
          <p:nvPr/>
        </p:nvSpPr>
        <p:spPr>
          <a:xfrm>
            <a:off x="345383" y="2863140"/>
            <a:ext cx="11631267" cy="11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 algn="just"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 загальними територіальними особливостями клімату України є зростання температури повітря з півночі на південь, крім того збільшення температури спостерігають улітку із заходу на схід. Також є закономірним збільшення відносної вологості повітря зі сходу на захід і з півдня на північ.</a:t>
            </a:r>
            <a:endParaRPr lang="uk-UA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BBBA66CC-838E-826F-5E1F-A4EAF4410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366" y="3994860"/>
            <a:ext cx="1163126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Висота снігового покриву в Україні найбільша в гірських районах, особливо в Карпатах. У горах максимальна товщина снігового покриву зафіксована на значних висотах. Наприклад, у високогірних районах Івано-Франківської і Закарпатської областей середня товщина снігового покриву часто перевищує 30-40 см.</a:t>
            </a:r>
            <a:endParaRPr kumimoji="0" lang="uk-UA" alt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687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0D68C9-D67F-1487-1FCF-C5ADEDE69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Домашнє завдання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0A16E2-EEA8-BAD4-C191-D2377D97B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66252" cy="4351338"/>
          </a:xfrm>
        </p:spPr>
        <p:txBody>
          <a:bodyPr/>
          <a:lstStyle/>
          <a:p>
            <a:r>
              <a:rPr lang="uk-UA" dirty="0"/>
              <a:t>Прочитати §25, 27 (п.1)</a:t>
            </a:r>
          </a:p>
          <a:p>
            <a:r>
              <a:rPr lang="uk-UA" dirty="0"/>
              <a:t>Відповісти на питання</a:t>
            </a:r>
          </a:p>
          <a:p>
            <a:r>
              <a:rPr lang="uk-UA" dirty="0"/>
              <a:t>Виконати завдання: </a:t>
            </a:r>
            <a:r>
              <a:rPr lang="ru-RU" sz="2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Проаналізувавши</a:t>
            </a:r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кліматичну</a:t>
            </a:r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карту атласу, </a:t>
            </a:r>
            <a:r>
              <a:rPr lang="ru-RU" sz="2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заповніть</a:t>
            </a:r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таблицю</a:t>
            </a:r>
            <a:r>
              <a: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>
              <a:buNone/>
            </a:pPr>
            <a:endParaRPr lang="uk-UA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1D297A-1C87-CA68-151D-4AFDA79DC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910" y="2733260"/>
            <a:ext cx="6629214" cy="3769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06768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945</Words>
  <Application>Microsoft Office PowerPoint</Application>
  <PresentationFormat>Широкоэкранный</PresentationFormat>
  <Paragraphs>43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Times New Roman</vt:lpstr>
      <vt:lpstr>Тема Office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Домашнє завдання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8</dc:creator>
  <cp:lastModifiedBy>8</cp:lastModifiedBy>
  <cp:revision>3</cp:revision>
  <dcterms:created xsi:type="dcterms:W3CDTF">2022-12-13T13:58:34Z</dcterms:created>
  <dcterms:modified xsi:type="dcterms:W3CDTF">2022-12-13T16:55:48Z</dcterms:modified>
</cp:coreProperties>
</file>