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8" r:id="rId3"/>
    <p:sldId id="257" r:id="rId4"/>
    <p:sldId id="260" r:id="rId5"/>
    <p:sldId id="259"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80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3DFE8F4E-2082-4594-94B1-1D25D56109EC}" type="datetimeFigureOut">
              <a:rPr lang="uk-UA" smtClean="0"/>
              <a:t>08.09.2022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122230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DFE8F4E-2082-4594-94B1-1D25D56109EC}" type="datetimeFigureOut">
              <a:rPr lang="uk-UA" smtClean="0"/>
              <a:t>08.09.2022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1134201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ru-RU"/>
              <a:t>Образец заголовка</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DFE8F4E-2082-4594-94B1-1D25D56109EC}" type="datetimeFigureOut">
              <a:rPr lang="uk-UA" smtClean="0"/>
              <a:t>08.09.2022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566300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DFE8F4E-2082-4594-94B1-1D25D56109EC}" type="datetimeFigureOut">
              <a:rPr lang="uk-UA" smtClean="0"/>
              <a:t>08.09.2022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2813925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913795" y="2912232"/>
            <a:ext cx="5107208" cy="28789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912232"/>
            <a:ext cx="5095357" cy="28789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DFE8F4E-2082-4594-94B1-1D25D56109EC}" type="datetimeFigureOut">
              <a:rPr lang="uk-UA" smtClean="0"/>
              <a:t>08.09.2022</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541681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DFE8F4E-2082-4594-94B1-1D25D56109EC}" type="datetimeFigureOut">
              <a:rPr lang="uk-UA" smtClean="0"/>
              <a:t>08.09.2022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1273516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FE8F4E-2082-4594-94B1-1D25D56109EC}" type="datetimeFigureOut">
              <a:rPr lang="uk-UA" smtClean="0"/>
              <a:t>08.09.2022</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1825911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ru-RU"/>
              <a:t>Образец заголовка</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3DFE8F4E-2082-4594-94B1-1D25D56109EC}" type="datetimeFigureOut">
              <a:rPr lang="uk-UA" smtClean="0"/>
              <a:t>08.09.2022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1889873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3DFE8F4E-2082-4594-94B1-1D25D56109EC}" type="datetimeFigureOut">
              <a:rPr lang="uk-UA" smtClean="0"/>
              <a:t>08.09.2022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2425392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3DFE8F4E-2082-4594-94B1-1D25D56109EC}" type="datetimeFigureOut">
              <a:rPr lang="uk-UA" smtClean="0"/>
              <a:t>08.09.2022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4232926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3DFE8F4E-2082-4594-94B1-1D25D56109EC}" type="datetimeFigureOut">
              <a:rPr lang="uk-UA" smtClean="0"/>
              <a:t>08.09.2022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3438853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3DFE8F4E-2082-4594-94B1-1D25D56109EC}" type="datetimeFigureOut">
              <a:rPr lang="uk-UA" smtClean="0"/>
              <a:t>08.09.2022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3FF40B35-0AAD-48D1-8337-53AB9F21E1AF}" type="slidenum">
              <a:rPr lang="uk-UA" smtClean="0"/>
              <a:t>‹#›</a:t>
            </a:fld>
            <a:endParaRPr lang="uk-UA"/>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948671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3DFE8F4E-2082-4594-94B1-1D25D56109EC}" type="datetimeFigureOut">
              <a:rPr lang="uk-UA" smtClean="0"/>
              <a:t>08.09.2022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811699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3DFE8F4E-2082-4594-94B1-1D25D56109EC}" type="datetimeFigureOut">
              <a:rPr lang="uk-UA" smtClean="0"/>
              <a:t>08.09.2022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21204148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3DFE8F4E-2082-4594-94B1-1D25D56109EC}" type="datetimeFigureOut">
              <a:rPr lang="uk-UA" smtClean="0"/>
              <a:t>08.09.2022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772553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DFE8F4E-2082-4594-94B1-1D25D56109EC}" type="datetimeFigureOut">
              <a:rPr lang="uk-UA" smtClean="0"/>
              <a:t>08.09.2022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14192704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DFE8F4E-2082-4594-94B1-1D25D56109EC}" type="datetimeFigureOut">
              <a:rPr lang="uk-UA" smtClean="0"/>
              <a:t>08.09.2022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F40B35-0AAD-48D1-8337-53AB9F21E1AF}" type="slidenum">
              <a:rPr lang="uk-UA" smtClean="0"/>
              <a:t>‹#›</a:t>
            </a:fld>
            <a:endParaRPr lang="uk-UA"/>
          </a:p>
        </p:txBody>
      </p:sp>
    </p:spTree>
    <p:extLst>
      <p:ext uri="{BB962C8B-B14F-4D97-AF65-F5344CB8AC3E}">
        <p14:creationId xmlns:p14="http://schemas.microsoft.com/office/powerpoint/2010/main" val="2759372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3DFE8F4E-2082-4594-94B1-1D25D56109EC}" type="datetimeFigureOut">
              <a:rPr lang="uk-UA" smtClean="0"/>
              <a:t>08.09.2022</a:t>
            </a:fld>
            <a:endParaRPr lang="uk-UA"/>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3FF40B35-0AAD-48D1-8337-53AB9F21E1AF}" type="slidenum">
              <a:rPr lang="uk-UA" smtClean="0"/>
              <a:t>‹#›</a:t>
            </a:fld>
            <a:endParaRPr lang="uk-UA"/>
          </a:p>
        </p:txBody>
      </p:sp>
    </p:spTree>
    <p:extLst>
      <p:ext uri="{BB962C8B-B14F-4D97-AF65-F5344CB8AC3E}">
        <p14:creationId xmlns:p14="http://schemas.microsoft.com/office/powerpoint/2010/main" val="686199869"/>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59B907-A643-BF14-F7EC-6BD8DF6489EE}"/>
              </a:ext>
            </a:extLst>
          </p:cNvPr>
          <p:cNvSpPr>
            <a:spLocks noGrp="1"/>
          </p:cNvSpPr>
          <p:nvPr>
            <p:ph type="title"/>
          </p:nvPr>
        </p:nvSpPr>
        <p:spPr>
          <a:xfrm>
            <a:off x="725624" y="2028470"/>
            <a:ext cx="10416141" cy="1400530"/>
          </a:xfrm>
        </p:spPr>
        <p:txBody>
          <a:bodyPr>
            <a:normAutofit fontScale="90000"/>
          </a:bodyPr>
          <a:lstStyle/>
          <a:p>
            <a:pPr algn="ctr">
              <a:lnSpc>
                <a:spcPct val="150000"/>
              </a:lnSpc>
            </a:pPr>
            <a:r>
              <a:rPr lang="uk-UA" b="1" dirty="0"/>
              <a:t>Українські землі у складі </a:t>
            </a:r>
            <a:br>
              <a:rPr lang="uk-UA" b="1" dirty="0"/>
            </a:br>
            <a:r>
              <a:rPr lang="uk-UA" b="1" dirty="0"/>
              <a:t>Австрійської імперії: </a:t>
            </a:r>
            <a:br>
              <a:rPr lang="uk-UA" b="1" dirty="0"/>
            </a:br>
            <a:r>
              <a:rPr lang="uk-UA" b="1" dirty="0"/>
              <a:t>адміністративно-територіальний устрій. </a:t>
            </a:r>
            <a:br>
              <a:rPr lang="uk-UA" b="1" dirty="0"/>
            </a:br>
            <a:r>
              <a:rPr lang="uk-UA" b="1" dirty="0"/>
              <a:t>Національне та соціальне становище</a:t>
            </a:r>
          </a:p>
        </p:txBody>
      </p:sp>
    </p:spTree>
    <p:extLst>
      <p:ext uri="{BB962C8B-B14F-4D97-AF65-F5344CB8AC3E}">
        <p14:creationId xmlns:p14="http://schemas.microsoft.com/office/powerpoint/2010/main" val="1599679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a:extLst>
              <a:ext uri="{FF2B5EF4-FFF2-40B4-BE49-F238E27FC236}">
                <a16:creationId xmlns:a16="http://schemas.microsoft.com/office/drawing/2014/main" id="{74AFF70A-3AAA-C06E-8F2C-D06E8036F3D4}"/>
              </a:ext>
            </a:extLst>
          </p:cNvPr>
          <p:cNvSpPr txBox="1">
            <a:spLocks/>
          </p:cNvSpPr>
          <p:nvPr/>
        </p:nvSpPr>
        <p:spPr>
          <a:xfrm>
            <a:off x="3550303" y="0"/>
            <a:ext cx="6117767" cy="850106"/>
          </a:xfrm>
          <a:prstGeom prst="rect">
            <a:avLst/>
          </a:prstGeom>
          <a:effectLst/>
        </p:spPr>
        <p:txBody>
          <a:bodyPr vert="horz" lIns="91440" tIns="45720" rIns="91440" bIns="45720" rtlCol="0" anchor="t" anchorCtr="0">
            <a:noAutofit/>
          </a:bodyPr>
          <a:lstStyle>
            <a:lvl1pPr marL="640080" indent="-457200" algn="l" defTabSz="914400" rtl="0" eaLnBrk="1" latinLnBrk="0" hangingPunct="1">
              <a:spcBef>
                <a:spcPct val="0"/>
              </a:spcBef>
              <a:buClr>
                <a:schemeClr val="accent6">
                  <a:lumMod val="75000"/>
                </a:schemeClr>
              </a:buClr>
              <a:buSzPct val="128000"/>
              <a:buFont typeface="Georgia" pitchFamily="18" charset="0"/>
              <a:buChar char="*"/>
              <a:defRPr sz="54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buNone/>
            </a:pPr>
            <a:r>
              <a:rPr lang="ru-RU" sz="8800" dirty="0">
                <a:ln w="17780" cmpd="sng">
                  <a:solidFill>
                    <a:srgbClr val="FFFFFF"/>
                  </a:solidFill>
                  <a:prstDash val="solid"/>
                  <a:miter lim="800000"/>
                </a:ln>
                <a:solidFill>
                  <a:srgbClr val="C00000"/>
                </a:solidFill>
                <a:effectLst>
                  <a:outerShdw blurRad="50800" algn="tl" rotWithShape="0">
                    <a:srgbClr val="000000"/>
                  </a:outerShdw>
                </a:effectLst>
                <a:latin typeface="Gabriola" pitchFamily="82" charset="0"/>
              </a:rPr>
              <a:t>Опорні дати:</a:t>
            </a:r>
          </a:p>
        </p:txBody>
      </p:sp>
      <p:pic>
        <p:nvPicPr>
          <p:cNvPr id="5" name="Picture 2">
            <a:extLst>
              <a:ext uri="{FF2B5EF4-FFF2-40B4-BE49-F238E27FC236}">
                <a16:creationId xmlns:a16="http://schemas.microsoft.com/office/drawing/2014/main" id="{981A66CB-8F05-86C9-4B3D-16A0E8D294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9243" y="1844756"/>
            <a:ext cx="8593514" cy="4330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2440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Українські землі у складі Австрійської імперії: адміністративно-територіальний  устрій і національне та соціальне становище - Підручник з Історії України.  9 клас. Власов - Нова програма">
            <a:extLst>
              <a:ext uri="{FF2B5EF4-FFF2-40B4-BE49-F238E27FC236}">
                <a16:creationId xmlns:a16="http://schemas.microsoft.com/office/drawing/2014/main" id="{8502B6D8-0AE5-AB04-0289-521B5C4046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844" y="496956"/>
            <a:ext cx="6958842" cy="53074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A4BC927-2178-536E-ABF0-20C3D7E8D10A}"/>
              </a:ext>
            </a:extLst>
          </p:cNvPr>
          <p:cNvSpPr txBox="1"/>
          <p:nvPr/>
        </p:nvSpPr>
        <p:spPr>
          <a:xfrm>
            <a:off x="7364895" y="397566"/>
            <a:ext cx="4638261" cy="3539430"/>
          </a:xfrm>
          <a:prstGeom prst="rect">
            <a:avLst/>
          </a:prstGeom>
          <a:noFill/>
        </p:spPr>
        <p:txBody>
          <a:bodyPr wrap="square">
            <a:spAutoFit/>
          </a:bodyPr>
          <a:lstStyle/>
          <a:p>
            <a:r>
              <a:rPr lang="uk-UA" sz="2800" dirty="0">
                <a:solidFill>
                  <a:schemeClr val="tx1">
                    <a:lumMod val="85000"/>
                  </a:schemeClr>
                </a:solidFill>
                <a:latin typeface="Times New Roman" panose="02020603050405020304" pitchFamily="18" charset="0"/>
                <a:cs typeface="Times New Roman" panose="02020603050405020304" pitchFamily="18" charset="0"/>
              </a:rPr>
              <a:t>Н</a:t>
            </a:r>
            <a:r>
              <a:rPr lang="uk-UA" sz="2800" b="0" i="0" dirty="0">
                <a:solidFill>
                  <a:schemeClr val="tx1">
                    <a:lumMod val="85000"/>
                  </a:schemeClr>
                </a:solidFill>
                <a:effectLst/>
                <a:latin typeface="Times New Roman" panose="02020603050405020304" pitchFamily="18" charset="0"/>
                <a:cs typeface="Times New Roman" panose="02020603050405020304" pitchFamily="18" charset="0"/>
              </a:rPr>
              <a:t>априкінці </a:t>
            </a:r>
            <a:r>
              <a:rPr lang="en-US" sz="2800" b="0" i="0" dirty="0">
                <a:solidFill>
                  <a:schemeClr val="tx1">
                    <a:lumMod val="85000"/>
                  </a:schemeClr>
                </a:solidFill>
                <a:effectLst/>
                <a:latin typeface="Times New Roman" panose="02020603050405020304" pitchFamily="18" charset="0"/>
                <a:cs typeface="Times New Roman" panose="02020603050405020304" pitchFamily="18" charset="0"/>
              </a:rPr>
              <a:t>XVIII </a:t>
            </a:r>
            <a:r>
              <a:rPr lang="uk-UA" sz="2800" b="0" i="0" dirty="0">
                <a:solidFill>
                  <a:schemeClr val="tx1">
                    <a:lumMod val="85000"/>
                  </a:schemeClr>
                </a:solidFill>
                <a:effectLst/>
                <a:latin typeface="Times New Roman" panose="02020603050405020304" pitchFamily="18" charset="0"/>
                <a:cs typeface="Times New Roman" panose="02020603050405020304" pitchFamily="18" charset="0"/>
              </a:rPr>
              <a:t>ст. імперія Габсбургів володіла етнічними українськими землями, загальна площа яких становила понад 70 тис. км2 з населенням 3,5 млн осіб, з яких 2,4 млн були українці. </a:t>
            </a:r>
            <a:endParaRPr lang="uk-UA" sz="2800" dirty="0">
              <a:solidFill>
                <a:schemeClr val="tx1">
                  <a:lumMod val="8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1026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Адміністративно-територіальний устрій українських територій у складі  Російської імперії презентация, доклад">
            <a:extLst>
              <a:ext uri="{FF2B5EF4-FFF2-40B4-BE49-F238E27FC236}">
                <a16:creationId xmlns:a16="http://schemas.microsoft.com/office/drawing/2014/main" id="{395729D8-2583-098B-0A08-2975D3CB4B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26" t="2348" r="3087"/>
          <a:stretch/>
        </p:blipFill>
        <p:spPr bwMode="auto">
          <a:xfrm>
            <a:off x="248479" y="1942595"/>
            <a:ext cx="5998527" cy="477078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460CA1D-E04A-94EA-74F3-B4C3C99166D4}"/>
              </a:ext>
            </a:extLst>
          </p:cNvPr>
          <p:cNvSpPr txBox="1"/>
          <p:nvPr/>
        </p:nvSpPr>
        <p:spPr>
          <a:xfrm>
            <a:off x="85878" y="150782"/>
            <a:ext cx="11718234" cy="1569660"/>
          </a:xfrm>
          <a:prstGeom prst="rect">
            <a:avLst/>
          </a:prstGeom>
          <a:noFill/>
        </p:spPr>
        <p:txBody>
          <a:bodyPr wrap="square">
            <a:spAutoFit/>
          </a:bodyPr>
          <a:lstStyle/>
          <a:p>
            <a:pPr algn="just"/>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Унаслідок</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першого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(1772 p.).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поділу</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Польщі</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без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жодного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пострілу</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в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результаті</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дипломатичних</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домовленостей</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Австрія</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здобула</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dirty="0" err="1">
                <a:solidFill>
                  <a:schemeClr val="tx1">
                    <a:lumMod val="85000"/>
                  </a:schemeClr>
                </a:solidFill>
                <a:latin typeface="Times New Roman" panose="02020603050405020304" pitchFamily="18" charset="0"/>
                <a:cs typeface="Times New Roman" panose="02020603050405020304" pitchFamily="18" charset="0"/>
              </a:rPr>
              <a:t>частину</a:t>
            </a:r>
            <a:r>
              <a:rPr lang="ru-RU" sz="2400" dirty="0">
                <a:solidFill>
                  <a:schemeClr val="tx1">
                    <a:lumMod val="85000"/>
                  </a:schemeClr>
                </a:solidFill>
                <a:latin typeface="Times New Roman" panose="02020603050405020304" pitchFamily="18" charset="0"/>
                <a:cs typeface="Times New Roman" panose="02020603050405020304" pitchFamily="18" charset="0"/>
              </a:rPr>
              <a:t> </a:t>
            </a:r>
            <a:r>
              <a:rPr lang="ru-RU" sz="2400" dirty="0" err="1">
                <a:solidFill>
                  <a:schemeClr val="tx1">
                    <a:lumMod val="85000"/>
                  </a:schemeClr>
                </a:solidFill>
                <a:latin typeface="Times New Roman" panose="02020603050405020304" pitchFamily="18" charset="0"/>
                <a:cs typeface="Times New Roman" panose="02020603050405020304" pitchFamily="18" charset="0"/>
              </a:rPr>
              <a:t>Холмщини</a:t>
            </a:r>
            <a:r>
              <a:rPr lang="ru-RU" sz="2400" dirty="0">
                <a:solidFill>
                  <a:schemeClr val="tx1">
                    <a:lumMod val="85000"/>
                  </a:schemeClr>
                </a:solidFill>
                <a:latin typeface="Times New Roman" panose="02020603050405020304" pitchFamily="18" charset="0"/>
                <a:cs typeface="Times New Roman" panose="02020603050405020304" pitchFamily="18" charset="0"/>
              </a:rPr>
              <a:t> (</a:t>
            </a:r>
            <a:r>
              <a:rPr lang="ru-RU" sz="2400" dirty="0" err="1">
                <a:solidFill>
                  <a:schemeClr val="tx1">
                    <a:lumMod val="85000"/>
                  </a:schemeClr>
                </a:solidFill>
                <a:latin typeface="Times New Roman" panose="02020603050405020304" pitchFamily="18" charset="0"/>
                <a:cs typeface="Times New Roman" panose="02020603050405020304" pitchFamily="18" charset="0"/>
              </a:rPr>
              <a:t>навколо</a:t>
            </a:r>
            <a:r>
              <a:rPr lang="ru-RU" sz="2400" dirty="0">
                <a:solidFill>
                  <a:schemeClr val="tx1">
                    <a:lumMod val="85000"/>
                  </a:schemeClr>
                </a:solidFill>
                <a:latin typeface="Times New Roman" panose="02020603050405020304" pitchFamily="18" charset="0"/>
                <a:cs typeface="Times New Roman" panose="02020603050405020304" pitchFamily="18" charset="0"/>
              </a:rPr>
              <a:t> </a:t>
            </a:r>
            <a:r>
              <a:rPr lang="ru-RU" sz="2400" dirty="0" err="1">
                <a:solidFill>
                  <a:schemeClr val="tx1">
                    <a:lumMod val="85000"/>
                  </a:schemeClr>
                </a:solidFill>
                <a:latin typeface="Times New Roman" panose="02020603050405020304" pitchFamily="18" charset="0"/>
                <a:cs typeface="Times New Roman" panose="02020603050405020304" pitchFamily="18" charset="0"/>
              </a:rPr>
              <a:t>Замостя</a:t>
            </a:r>
            <a:r>
              <a:rPr lang="ru-RU" sz="2400" dirty="0">
                <a:solidFill>
                  <a:schemeClr val="tx1">
                    <a:lumMod val="85000"/>
                  </a:schemeClr>
                </a:solidFill>
                <a:latin typeface="Times New Roman" panose="02020603050405020304" pitchFamily="18" charset="0"/>
                <a:cs typeface="Times New Roman" panose="02020603050405020304" pitchFamily="18" charset="0"/>
              </a:rPr>
              <a:t>) і </a:t>
            </a:r>
            <a:r>
              <a:rPr lang="ru-RU" sz="2400" dirty="0" err="1">
                <a:solidFill>
                  <a:schemeClr val="tx1">
                    <a:lumMod val="85000"/>
                  </a:schemeClr>
                </a:solidFill>
                <a:latin typeface="Times New Roman" panose="02020603050405020304" pitchFamily="18" charset="0"/>
                <a:cs typeface="Times New Roman" panose="02020603050405020304" pitchFamily="18" charset="0"/>
              </a:rPr>
              <a:t>Подільського</a:t>
            </a:r>
            <a:r>
              <a:rPr lang="ru-RU" sz="2400" dirty="0">
                <a:solidFill>
                  <a:schemeClr val="tx1">
                    <a:lumMod val="85000"/>
                  </a:schemeClr>
                </a:solidFill>
                <a:latin typeface="Times New Roman" panose="02020603050405020304" pitchFamily="18" charset="0"/>
                <a:cs typeface="Times New Roman" panose="02020603050405020304" pitchFamily="18" charset="0"/>
              </a:rPr>
              <a:t> </a:t>
            </a:r>
            <a:r>
              <a:rPr lang="ru-RU" sz="2400" dirty="0" err="1">
                <a:solidFill>
                  <a:schemeClr val="tx1">
                    <a:lumMod val="85000"/>
                  </a:schemeClr>
                </a:solidFill>
                <a:latin typeface="Times New Roman" panose="02020603050405020304" pitchFamily="18" charset="0"/>
                <a:cs typeface="Times New Roman" panose="02020603050405020304" pitchFamily="18" charset="0"/>
              </a:rPr>
              <a:t>воєводства</a:t>
            </a:r>
            <a:r>
              <a:rPr lang="ru-RU" sz="2400" dirty="0">
                <a:solidFill>
                  <a:schemeClr val="tx1">
                    <a:lumMod val="85000"/>
                  </a:schemeClr>
                </a:solidFill>
                <a:latin typeface="Times New Roman" panose="02020603050405020304" pitchFamily="18" charset="0"/>
                <a:cs typeface="Times New Roman" panose="02020603050405020304" pitchFamily="18" charset="0"/>
              </a:rPr>
              <a:t> на </a:t>
            </a:r>
            <a:r>
              <a:rPr lang="ru-RU" sz="2400" dirty="0" err="1">
                <a:solidFill>
                  <a:schemeClr val="tx1">
                    <a:lumMod val="85000"/>
                  </a:schemeClr>
                </a:solidFill>
                <a:latin typeface="Times New Roman" panose="02020603050405020304" pitchFamily="18" charset="0"/>
                <a:cs typeface="Times New Roman" panose="02020603050405020304" pitchFamily="18" charset="0"/>
              </a:rPr>
              <a:t>захід</a:t>
            </a:r>
            <a:r>
              <a:rPr lang="ru-RU" sz="2400" dirty="0">
                <a:solidFill>
                  <a:schemeClr val="tx1">
                    <a:lumMod val="85000"/>
                  </a:schemeClr>
                </a:solidFill>
                <a:latin typeface="Times New Roman" panose="02020603050405020304" pitchFamily="18" charset="0"/>
                <a:cs typeface="Times New Roman" panose="02020603050405020304" pitchFamily="18" charset="0"/>
              </a:rPr>
              <a:t> </a:t>
            </a:r>
            <a:r>
              <a:rPr lang="ru-RU" sz="2400" dirty="0" err="1">
                <a:solidFill>
                  <a:schemeClr val="tx1">
                    <a:lumMod val="85000"/>
                  </a:schemeClr>
                </a:solidFill>
                <a:latin typeface="Times New Roman" panose="02020603050405020304" pitchFamily="18" charset="0"/>
                <a:cs typeface="Times New Roman" panose="02020603050405020304" pitchFamily="18" charset="0"/>
              </a:rPr>
              <a:t>від</a:t>
            </a:r>
            <a:r>
              <a:rPr lang="ru-RU" sz="2400" dirty="0">
                <a:solidFill>
                  <a:schemeClr val="tx1">
                    <a:lumMod val="85000"/>
                  </a:schemeClr>
                </a:solidFill>
                <a:latin typeface="Times New Roman" panose="02020603050405020304" pitchFamily="18" charset="0"/>
                <a:cs typeface="Times New Roman" panose="02020603050405020304" pitchFamily="18" charset="0"/>
              </a:rPr>
              <a:t> </a:t>
            </a:r>
            <a:r>
              <a:rPr lang="ru-RU" sz="2400" dirty="0" err="1">
                <a:solidFill>
                  <a:schemeClr val="tx1">
                    <a:lumMod val="85000"/>
                  </a:schemeClr>
                </a:solidFill>
                <a:latin typeface="Times New Roman" panose="02020603050405020304" pitchFamily="18" charset="0"/>
                <a:cs typeface="Times New Roman" panose="02020603050405020304" pitchFamily="18" charset="0"/>
              </a:rPr>
              <a:t>річки</a:t>
            </a:r>
            <a:r>
              <a:rPr lang="ru-RU" sz="2400" dirty="0">
                <a:solidFill>
                  <a:schemeClr val="tx1">
                    <a:lumMod val="85000"/>
                  </a:schemeClr>
                </a:solidFill>
                <a:latin typeface="Times New Roman" panose="02020603050405020304" pitchFamily="18" charset="0"/>
                <a:cs typeface="Times New Roman" panose="02020603050405020304" pitchFamily="18" charset="0"/>
              </a:rPr>
              <a:t> Збруч і </a:t>
            </a:r>
            <a:r>
              <a:rPr lang="ru-RU" sz="2400" dirty="0" err="1">
                <a:solidFill>
                  <a:schemeClr val="tx1">
                    <a:lumMod val="85000"/>
                  </a:schemeClr>
                </a:solidFill>
                <a:latin typeface="Times New Roman" panose="02020603050405020304" pitchFamily="18" charset="0"/>
                <a:cs typeface="Times New Roman" panose="02020603050405020304" pitchFamily="18" charset="0"/>
              </a:rPr>
              <a:t>Белзьке</a:t>
            </a:r>
            <a:r>
              <a:rPr lang="ru-RU" sz="2400" dirty="0">
                <a:solidFill>
                  <a:schemeClr val="tx1">
                    <a:lumMod val="85000"/>
                  </a:schemeClr>
                </a:solidFill>
                <a:latin typeface="Times New Roman" panose="02020603050405020304" pitchFamily="18" charset="0"/>
                <a:cs typeface="Times New Roman" panose="02020603050405020304" pitchFamily="18" charset="0"/>
              </a:rPr>
              <a:t> та </a:t>
            </a:r>
            <a:r>
              <a:rPr lang="ru-RU" sz="2400" dirty="0" err="1">
                <a:solidFill>
                  <a:schemeClr val="tx1">
                    <a:lumMod val="85000"/>
                  </a:schemeClr>
                </a:solidFill>
                <a:latin typeface="Times New Roman" panose="02020603050405020304" pitchFamily="18" charset="0"/>
                <a:cs typeface="Times New Roman" panose="02020603050405020304" pitchFamily="18" charset="0"/>
              </a:rPr>
              <a:t>Галицьке</a:t>
            </a:r>
            <a:r>
              <a:rPr lang="ru-RU" sz="2400" dirty="0">
                <a:solidFill>
                  <a:schemeClr val="tx1">
                    <a:lumMod val="85000"/>
                  </a:schemeClr>
                </a:solidFill>
                <a:latin typeface="Times New Roman" panose="02020603050405020304" pitchFamily="18" charset="0"/>
                <a:cs typeface="Times New Roman" panose="02020603050405020304" pitchFamily="18" charset="0"/>
              </a:rPr>
              <a:t> (</a:t>
            </a:r>
            <a:r>
              <a:rPr lang="ru-RU" sz="2400" dirty="0" err="1">
                <a:solidFill>
                  <a:schemeClr val="tx1">
                    <a:lumMod val="85000"/>
                  </a:schemeClr>
                </a:solidFill>
                <a:latin typeface="Times New Roman" panose="02020603050405020304" pitchFamily="18" charset="0"/>
                <a:cs typeface="Times New Roman" panose="02020603050405020304" pitchFamily="18" charset="0"/>
              </a:rPr>
              <a:t>Руське</a:t>
            </a:r>
            <a:r>
              <a:rPr lang="ru-RU" sz="2400" dirty="0">
                <a:solidFill>
                  <a:schemeClr val="tx1">
                    <a:lumMod val="85000"/>
                  </a:schemeClr>
                </a:solidFill>
                <a:latin typeface="Times New Roman" panose="02020603050405020304" pitchFamily="18" charset="0"/>
                <a:cs typeface="Times New Roman" panose="02020603050405020304" pitchFamily="18" charset="0"/>
              </a:rPr>
              <a:t>) </a:t>
            </a:r>
            <a:r>
              <a:rPr lang="ru-RU" sz="2400" dirty="0" err="1">
                <a:solidFill>
                  <a:schemeClr val="tx1">
                    <a:lumMod val="85000"/>
                  </a:schemeClr>
                </a:solidFill>
                <a:latin typeface="Times New Roman" panose="02020603050405020304" pitchFamily="18" charset="0"/>
                <a:cs typeface="Times New Roman" panose="02020603050405020304" pitchFamily="18" charset="0"/>
              </a:rPr>
              <a:t>воєводства</a:t>
            </a:r>
            <a:r>
              <a:rPr lang="ru-RU" sz="2400" dirty="0">
                <a:solidFill>
                  <a:schemeClr val="tx1">
                    <a:lumMod val="85000"/>
                  </a:schemeClr>
                </a:solidFill>
                <a:latin typeface="Times New Roman" panose="02020603050405020304" pitchFamily="18" charset="0"/>
                <a:cs typeface="Times New Roman" panose="02020603050405020304" pitchFamily="18" charset="0"/>
              </a:rPr>
              <a:t>. </a:t>
            </a:r>
            <a:endParaRPr lang="uk-UA" sz="2400" dirty="0">
              <a:solidFill>
                <a:schemeClr val="tx1">
                  <a:lumMod val="8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28003A17-4830-F7CD-54D5-C6C664173CC4}"/>
              </a:ext>
            </a:extLst>
          </p:cNvPr>
          <p:cNvSpPr txBox="1"/>
          <p:nvPr/>
        </p:nvSpPr>
        <p:spPr>
          <a:xfrm>
            <a:off x="6247006" y="1498289"/>
            <a:ext cx="5696515" cy="3416320"/>
          </a:xfrm>
          <a:prstGeom prst="rect">
            <a:avLst/>
          </a:prstGeom>
          <a:noFill/>
        </p:spPr>
        <p:txBody>
          <a:bodyPr wrap="square">
            <a:spAutoFit/>
          </a:bodyPr>
          <a:lstStyle/>
          <a:p>
            <a:pPr algn="just"/>
            <a:r>
              <a:rPr lang="uk-UA" sz="2400" b="0" i="0" dirty="0">
                <a:solidFill>
                  <a:schemeClr val="tx1">
                    <a:lumMod val="85000"/>
                  </a:schemeClr>
                </a:solidFill>
                <a:effectLst/>
                <a:latin typeface="Times New Roman" panose="02020603050405020304" pitchFamily="18" charset="0"/>
                <a:cs typeface="Times New Roman" panose="02020603050405020304" pitchFamily="18" charset="0"/>
              </a:rPr>
              <a:t>В адміністративній структурі імперії Галичину разом з частиною етнічних польських земель (так званою </a:t>
            </a:r>
            <a:r>
              <a:rPr lang="uk-UA" sz="2400" b="0" i="0" dirty="0" err="1">
                <a:solidFill>
                  <a:schemeClr val="tx1">
                    <a:lumMod val="85000"/>
                  </a:schemeClr>
                </a:solidFill>
                <a:effectLst/>
                <a:latin typeface="Times New Roman" panose="02020603050405020304" pitchFamily="18" charset="0"/>
                <a:cs typeface="Times New Roman" panose="02020603050405020304" pitchFamily="18" charset="0"/>
              </a:rPr>
              <a:t>Малопольщею</a:t>
            </a:r>
            <a:r>
              <a:rPr lang="uk-UA" sz="2400" b="0" i="0" dirty="0">
                <a:solidFill>
                  <a:schemeClr val="tx1">
                    <a:lumMod val="85000"/>
                  </a:schemeClr>
                </a:solidFill>
                <a:effectLst/>
                <a:latin typeface="Times New Roman" panose="02020603050405020304" pitchFamily="18" charset="0"/>
                <a:cs typeface="Times New Roman" panose="02020603050405020304" pitchFamily="18" charset="0"/>
              </a:rPr>
              <a:t>) було виокремлено у коронний край, який дістав офіційну назву «Королівство Галіції й Лодомерії» (латинізована назва Волині), або Галичина (німецькою «</a:t>
            </a:r>
            <a:r>
              <a:rPr lang="en-US" sz="2400" b="0" i="0" dirty="0" err="1">
                <a:solidFill>
                  <a:schemeClr val="tx1">
                    <a:lumMod val="85000"/>
                  </a:schemeClr>
                </a:solidFill>
                <a:effectLst/>
                <a:latin typeface="Times New Roman" panose="02020603050405020304" pitchFamily="18" charset="0"/>
                <a:cs typeface="Times New Roman" panose="02020603050405020304" pitchFamily="18" charset="0"/>
              </a:rPr>
              <a:t>Galizien</a:t>
            </a:r>
            <a:r>
              <a:rPr lang="en-US"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uk-UA" sz="2400" b="0" i="0" dirty="0">
                <a:solidFill>
                  <a:schemeClr val="tx1">
                    <a:lumMod val="85000"/>
                  </a:schemeClr>
                </a:solidFill>
                <a:effectLst/>
                <a:latin typeface="Times New Roman" panose="02020603050405020304" pitchFamily="18" charset="0"/>
                <a:cs typeface="Times New Roman" panose="02020603050405020304" pitchFamily="18" charset="0"/>
              </a:rPr>
              <a:t>з центром у Львові. </a:t>
            </a:r>
            <a:endParaRPr lang="uk-UA" sz="2400" dirty="0">
              <a:solidFill>
                <a:schemeClr val="tx1">
                  <a:lumMod val="85000"/>
                </a:schemeClr>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2D0BB83E-593C-A6E4-8A69-158EDD09BB72}"/>
              </a:ext>
            </a:extLst>
          </p:cNvPr>
          <p:cNvSpPr txBox="1"/>
          <p:nvPr/>
        </p:nvSpPr>
        <p:spPr>
          <a:xfrm>
            <a:off x="6247006" y="5074431"/>
            <a:ext cx="5789281" cy="1200329"/>
          </a:xfrm>
          <a:prstGeom prst="rect">
            <a:avLst/>
          </a:prstGeom>
          <a:noFill/>
        </p:spPr>
        <p:txBody>
          <a:bodyPr wrap="square">
            <a:spAutoFit/>
          </a:bodyPr>
          <a:lstStyle/>
          <a:p>
            <a:pPr algn="just"/>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Після</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укладання</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австро-</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турецької</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угоди 1775 р.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під</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владою</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австрійського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імператора</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опинилася</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Буковина.</a:t>
            </a:r>
            <a:endParaRPr lang="uk-UA" sz="2400" dirty="0">
              <a:solidFill>
                <a:schemeClr val="tx1">
                  <a:lumMod val="8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5584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ᐈ Адміністративно-територіальний устрій та регіональний поділ  західноукраїнських земель у складі Австрійської імперії | Discover.in.ua">
            <a:extLst>
              <a:ext uri="{FF2B5EF4-FFF2-40B4-BE49-F238E27FC236}">
                <a16:creationId xmlns:a16="http://schemas.microsoft.com/office/drawing/2014/main" id="{4C658559-0980-66C8-855A-0EBBAA8490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8434" y="373222"/>
            <a:ext cx="6738730" cy="522798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6E8A201-67B0-57E3-403A-6BD005E16018}"/>
              </a:ext>
            </a:extLst>
          </p:cNvPr>
          <p:cNvSpPr txBox="1"/>
          <p:nvPr/>
        </p:nvSpPr>
        <p:spPr>
          <a:xfrm>
            <a:off x="434836" y="373222"/>
            <a:ext cx="4186859" cy="1704569"/>
          </a:xfrm>
          <a:prstGeom prst="rect">
            <a:avLst/>
          </a:prstGeom>
          <a:noFill/>
        </p:spPr>
        <p:txBody>
          <a:bodyPr wrap="square">
            <a:spAutoFit/>
          </a:bodyPr>
          <a:lstStyle/>
          <a:p>
            <a:pPr>
              <a:lnSpc>
                <a:spcPct val="150000"/>
              </a:lnSpc>
            </a:pPr>
            <a:r>
              <a:rPr lang="ru-RU" b="1" i="0" dirty="0" err="1">
                <a:solidFill>
                  <a:schemeClr val="tx1">
                    <a:lumMod val="85000"/>
                  </a:schemeClr>
                </a:solidFill>
                <a:effectLst/>
                <a:latin typeface="Times New Roman" panose="02020603050405020304" pitchFamily="18" charset="0"/>
                <a:cs typeface="Times New Roman" panose="02020603050405020304" pitchFamily="18" charset="0"/>
              </a:rPr>
              <a:t>Коронний</a:t>
            </a:r>
            <a:r>
              <a:rPr lang="ru-RU" b="1" i="0" dirty="0">
                <a:solidFill>
                  <a:schemeClr val="tx1">
                    <a:lumMod val="85000"/>
                  </a:schemeClr>
                </a:solidFill>
                <a:effectLst/>
                <a:latin typeface="Times New Roman" panose="02020603050405020304" pitchFamily="18" charset="0"/>
                <a:cs typeface="Times New Roman" panose="02020603050405020304" pitchFamily="18" charset="0"/>
              </a:rPr>
              <a:t> край</a:t>
            </a:r>
            <a:r>
              <a:rPr lang="ru-RU" b="0" i="0" dirty="0">
                <a:solidFill>
                  <a:schemeClr val="tx1">
                    <a:lumMod val="85000"/>
                  </a:schemeClr>
                </a:solidFill>
                <a:effectLst/>
                <a:latin typeface="Times New Roman" panose="02020603050405020304" pitchFamily="18" charset="0"/>
                <a:cs typeface="Times New Roman" panose="02020603050405020304" pitchFamily="18" charset="0"/>
              </a:rPr>
              <a:t> — </a:t>
            </a:r>
            <a:r>
              <a:rPr lang="ru-RU" b="0" i="0" dirty="0" err="1">
                <a:solidFill>
                  <a:schemeClr val="tx1">
                    <a:lumMod val="85000"/>
                  </a:schemeClr>
                </a:solidFill>
                <a:effectLst/>
                <a:latin typeface="Times New Roman" panose="02020603050405020304" pitchFamily="18" charset="0"/>
                <a:cs typeface="Times New Roman" panose="02020603050405020304" pitchFamily="18" charset="0"/>
              </a:rPr>
              <a:t>адміністративно-територіальна</a:t>
            </a:r>
            <a:r>
              <a:rPr lang="ru-RU"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b="0" i="0" dirty="0" err="1">
                <a:solidFill>
                  <a:schemeClr val="tx1">
                    <a:lumMod val="85000"/>
                  </a:schemeClr>
                </a:solidFill>
                <a:effectLst/>
                <a:latin typeface="Times New Roman" panose="02020603050405020304" pitchFamily="18" charset="0"/>
                <a:cs typeface="Times New Roman" panose="02020603050405020304" pitchFamily="18" charset="0"/>
              </a:rPr>
              <a:t>одиниця</a:t>
            </a:r>
            <a:r>
              <a:rPr lang="ru-RU"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b="0" i="0" dirty="0" err="1">
                <a:solidFill>
                  <a:schemeClr val="tx1">
                    <a:lumMod val="85000"/>
                  </a:schemeClr>
                </a:solidFill>
                <a:effectLst/>
                <a:latin typeface="Times New Roman" panose="02020603050405020304" pitchFamily="18" charset="0"/>
                <a:cs typeface="Times New Roman" panose="02020603050405020304" pitchFamily="18" charset="0"/>
              </a:rPr>
              <a:t>Австрійської</a:t>
            </a:r>
            <a:r>
              <a:rPr lang="ru-RU"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b="0" i="0" dirty="0" err="1">
                <a:solidFill>
                  <a:schemeClr val="tx1">
                    <a:lumMod val="85000"/>
                  </a:schemeClr>
                </a:solidFill>
                <a:effectLst/>
                <a:latin typeface="Times New Roman" panose="02020603050405020304" pitchFamily="18" charset="0"/>
                <a:cs typeface="Times New Roman" panose="02020603050405020304" pitchFamily="18" charset="0"/>
              </a:rPr>
              <a:t>імперії</a:t>
            </a:r>
            <a:r>
              <a:rPr lang="ru-RU"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b="0" i="0" dirty="0" err="1">
                <a:solidFill>
                  <a:schemeClr val="tx1">
                    <a:lumMod val="85000"/>
                  </a:schemeClr>
                </a:solidFill>
                <a:effectLst/>
                <a:latin typeface="Times New Roman" panose="02020603050405020304" pitchFamily="18" charset="0"/>
                <a:cs typeface="Times New Roman" panose="02020603050405020304" pitchFamily="18" charset="0"/>
              </a:rPr>
              <a:t>із</a:t>
            </a:r>
            <a:r>
              <a:rPr lang="ru-RU" b="0" i="0" dirty="0">
                <a:solidFill>
                  <a:schemeClr val="tx1">
                    <a:lumMod val="85000"/>
                  </a:schemeClr>
                </a:solidFill>
                <a:effectLst/>
                <a:latin typeface="Times New Roman" panose="02020603050405020304" pitchFamily="18" charset="0"/>
                <a:cs typeface="Times New Roman" panose="02020603050405020304" pitchFamily="18" charset="0"/>
              </a:rPr>
              <a:t> 1867 р. — Австро-</a:t>
            </a:r>
            <a:r>
              <a:rPr lang="ru-RU" b="0" i="0" dirty="0" err="1">
                <a:solidFill>
                  <a:schemeClr val="tx1">
                    <a:lumMod val="85000"/>
                  </a:schemeClr>
                </a:solidFill>
                <a:effectLst/>
                <a:latin typeface="Times New Roman" panose="02020603050405020304" pitchFamily="18" charset="0"/>
                <a:cs typeface="Times New Roman" panose="02020603050405020304" pitchFamily="18" charset="0"/>
              </a:rPr>
              <a:t>Угорщини</a:t>
            </a:r>
            <a:r>
              <a:rPr lang="ru-RU" b="0" i="0" dirty="0">
                <a:solidFill>
                  <a:schemeClr val="tx1">
                    <a:lumMod val="85000"/>
                  </a:schemeClr>
                </a:solidFill>
                <a:effectLst/>
                <a:latin typeface="Times New Roman" panose="02020603050405020304" pitchFamily="18" charset="0"/>
                <a:cs typeface="Times New Roman" panose="02020603050405020304" pitchFamily="18" charset="0"/>
              </a:rPr>
              <a:t>) у XVIII — на початку XX ст.</a:t>
            </a:r>
            <a:endParaRPr lang="uk-UA" dirty="0">
              <a:solidFill>
                <a:schemeClr val="tx1">
                  <a:lumMod val="85000"/>
                </a:schemeClr>
              </a:solidFill>
              <a:latin typeface="Times New Roman" panose="02020603050405020304" pitchFamily="18" charset="0"/>
              <a:cs typeface="Times New Roman" panose="02020603050405020304" pitchFamily="18" charset="0"/>
            </a:endParaRPr>
          </a:p>
        </p:txBody>
      </p:sp>
      <p:pic>
        <p:nvPicPr>
          <p:cNvPr id="2052" name="Picture 4">
            <a:extLst>
              <a:ext uri="{FF2B5EF4-FFF2-40B4-BE49-F238E27FC236}">
                <a16:creationId xmlns:a16="http://schemas.microsoft.com/office/drawing/2014/main" id="{C330E4B6-F2A2-04DA-EF58-856193E642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5825" y="2922415"/>
            <a:ext cx="1857375" cy="10001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0AD87BE-8F69-7471-21BB-FBBB4E9AE5F0}"/>
              </a:ext>
            </a:extLst>
          </p:cNvPr>
          <p:cNvSpPr txBox="1"/>
          <p:nvPr/>
        </p:nvSpPr>
        <p:spPr>
          <a:xfrm>
            <a:off x="345384" y="2318698"/>
            <a:ext cx="3958259" cy="369332"/>
          </a:xfrm>
          <a:prstGeom prst="rect">
            <a:avLst/>
          </a:prstGeom>
          <a:noFill/>
        </p:spPr>
        <p:txBody>
          <a:bodyPr wrap="square">
            <a:spAutoFit/>
          </a:bodyPr>
          <a:lstStyle/>
          <a:p>
            <a:r>
              <a:rPr lang="uk-UA" b="1" i="0" dirty="0">
                <a:solidFill>
                  <a:schemeClr val="tx1">
                    <a:lumMod val="85000"/>
                  </a:schemeClr>
                </a:solidFill>
                <a:effectLst/>
                <a:latin typeface="Roboto" panose="02000000000000000000" pitchFamily="2" charset="0"/>
              </a:rPr>
              <a:t>Герби західноукраїнських земель</a:t>
            </a:r>
            <a:endParaRPr lang="uk-UA" dirty="0">
              <a:solidFill>
                <a:schemeClr val="tx1">
                  <a:lumMod val="85000"/>
                </a:schemeClr>
              </a:solidFill>
            </a:endParaRPr>
          </a:p>
        </p:txBody>
      </p:sp>
      <p:sp>
        <p:nvSpPr>
          <p:cNvPr id="7" name="TextBox 6">
            <a:extLst>
              <a:ext uri="{FF2B5EF4-FFF2-40B4-BE49-F238E27FC236}">
                <a16:creationId xmlns:a16="http://schemas.microsoft.com/office/drawing/2014/main" id="{168CDAA2-5886-701D-D9F3-BE8F399BAB58}"/>
              </a:ext>
            </a:extLst>
          </p:cNvPr>
          <p:cNvSpPr txBox="1"/>
          <p:nvPr/>
        </p:nvSpPr>
        <p:spPr>
          <a:xfrm>
            <a:off x="434836" y="4077411"/>
            <a:ext cx="4186858" cy="369332"/>
          </a:xfrm>
          <a:prstGeom prst="rect">
            <a:avLst/>
          </a:prstGeom>
          <a:noFill/>
        </p:spPr>
        <p:txBody>
          <a:bodyPr wrap="square">
            <a:spAutoFit/>
          </a:bodyPr>
          <a:lstStyle/>
          <a:p>
            <a:r>
              <a:rPr lang="uk-UA" b="1" i="0" dirty="0">
                <a:solidFill>
                  <a:schemeClr val="tx1">
                    <a:lumMod val="85000"/>
                  </a:schemeClr>
                </a:solidFill>
                <a:effectLst/>
                <a:latin typeface="Roboto" panose="02000000000000000000" pitchFamily="2" charset="0"/>
              </a:rPr>
              <a:t>Східна Галичина Північна Буковина</a:t>
            </a:r>
            <a:endParaRPr lang="uk-UA" dirty="0">
              <a:solidFill>
                <a:schemeClr val="tx1">
                  <a:lumMod val="85000"/>
                </a:schemeClr>
              </a:solidFill>
            </a:endParaRPr>
          </a:p>
        </p:txBody>
      </p:sp>
      <p:pic>
        <p:nvPicPr>
          <p:cNvPr id="2054" name="Picture 6">
            <a:extLst>
              <a:ext uri="{FF2B5EF4-FFF2-40B4-BE49-F238E27FC236}">
                <a16:creationId xmlns:a16="http://schemas.microsoft.com/office/drawing/2014/main" id="{5B6193BE-FCAE-E7E1-81C2-C006171933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0174" y="4601614"/>
            <a:ext cx="828675" cy="10287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22A086A-9427-2EC7-7D52-0CF3614FA4BF}"/>
              </a:ext>
            </a:extLst>
          </p:cNvPr>
          <p:cNvSpPr txBox="1"/>
          <p:nvPr/>
        </p:nvSpPr>
        <p:spPr>
          <a:xfrm>
            <a:off x="1590880" y="5922160"/>
            <a:ext cx="1662320" cy="369332"/>
          </a:xfrm>
          <a:prstGeom prst="rect">
            <a:avLst/>
          </a:prstGeom>
          <a:noFill/>
        </p:spPr>
        <p:txBody>
          <a:bodyPr wrap="square">
            <a:spAutoFit/>
          </a:bodyPr>
          <a:lstStyle/>
          <a:p>
            <a:r>
              <a:rPr lang="uk-UA" b="1" i="0" dirty="0">
                <a:solidFill>
                  <a:schemeClr val="tx1">
                    <a:lumMod val="85000"/>
                  </a:schemeClr>
                </a:solidFill>
                <a:effectLst/>
                <a:latin typeface="Roboto" panose="02000000000000000000" pitchFamily="2" charset="0"/>
              </a:rPr>
              <a:t>Закарпаття</a:t>
            </a:r>
            <a:endParaRPr lang="uk-UA" dirty="0">
              <a:solidFill>
                <a:schemeClr val="tx1">
                  <a:lumMod val="85000"/>
                </a:schemeClr>
              </a:solidFill>
            </a:endParaRPr>
          </a:p>
        </p:txBody>
      </p:sp>
    </p:spTree>
    <p:extLst>
      <p:ext uri="{BB962C8B-B14F-4D97-AF65-F5344CB8AC3E}">
        <p14:creationId xmlns:p14="http://schemas.microsoft.com/office/powerpoint/2010/main" val="1592243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8D10F8-9BBA-9332-AA98-5562CC01B55C}"/>
              </a:ext>
            </a:extLst>
          </p:cNvPr>
          <p:cNvSpPr txBox="1"/>
          <p:nvPr/>
        </p:nvSpPr>
        <p:spPr>
          <a:xfrm>
            <a:off x="256761" y="327991"/>
            <a:ext cx="11678478" cy="6119945"/>
          </a:xfrm>
          <a:prstGeom prst="rect">
            <a:avLst/>
          </a:prstGeom>
          <a:noFill/>
        </p:spPr>
        <p:txBody>
          <a:bodyPr wrap="square">
            <a:spAutoFit/>
          </a:bodyPr>
          <a:lstStyle/>
          <a:p>
            <a:pPr algn="just">
              <a:lnSpc>
                <a:spcPct val="150000"/>
              </a:lnSpc>
            </a:pP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Стару</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польську</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адміністративну</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систему в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Галичині</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було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реорганізовано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Її</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територію</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поділено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на 18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округів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циркулів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Австрійський</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уряд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скасував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інститут</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польських</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місцевих</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сеймиків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і патентом (указом)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від</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1775 р. створив у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Львові</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Галицький</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становий сейм.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Він</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діяв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до 1848 р. і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складався</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з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представників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трьох</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станів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магнатів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князі</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графи й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барони</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а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також</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рицарства</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тобто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іншого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дворянства); духовенства;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міських</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депутатів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 по два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представники</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від</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найбільших</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міст</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фактично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цим</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правом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користувався</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лише</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Львів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Сейм обирав на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шість</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років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свій</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виконавчий</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орган — Становий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комітет</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із</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семи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членів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 по два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від</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магнатського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рицарського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й духовного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станів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і один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представник</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від</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міського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Компетенція</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сейму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була</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надто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обмеженою</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Він</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міг</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лише</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подавати</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імператору</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прохання</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однак</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1782 р.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його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було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реорганізовано</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в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дорадчий</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орган при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губернаторі</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без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реальних</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повноважень</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a:t>
            </a:r>
            <a:endParaRPr lang="uk-UA" sz="2400" dirty="0">
              <a:solidFill>
                <a:schemeClr val="tx1">
                  <a:lumMod val="8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0819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Західно-українські землі в складі Австрійської імперії - презентація з  всесвітнії історії">
            <a:extLst>
              <a:ext uri="{FF2B5EF4-FFF2-40B4-BE49-F238E27FC236}">
                <a16:creationId xmlns:a16="http://schemas.microsoft.com/office/drawing/2014/main" id="{42A13E95-4CAB-547D-9AC9-00F2A034DE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388" y="531951"/>
            <a:ext cx="6655490" cy="54959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32AB2BC-5A3D-F049-5C2F-9B0DA8F4368E}"/>
              </a:ext>
            </a:extLst>
          </p:cNvPr>
          <p:cNvSpPr txBox="1"/>
          <p:nvPr/>
        </p:nvSpPr>
        <p:spPr>
          <a:xfrm>
            <a:off x="7117246" y="144325"/>
            <a:ext cx="4852366" cy="6247864"/>
          </a:xfrm>
          <a:prstGeom prst="rect">
            <a:avLst/>
          </a:prstGeom>
          <a:noFill/>
        </p:spPr>
        <p:txBody>
          <a:bodyPr wrap="square">
            <a:spAutoFit/>
          </a:bodyPr>
          <a:lstStyle/>
          <a:p>
            <a:r>
              <a:rPr lang="uk-UA" sz="2000" b="0" i="0" dirty="0">
                <a:solidFill>
                  <a:schemeClr val="tx1">
                    <a:lumMod val="85000"/>
                  </a:schemeClr>
                </a:solidFill>
                <a:effectLst/>
                <a:latin typeface="Times New Roman" panose="02020603050405020304" pitchFamily="18" charset="0"/>
                <a:cs typeface="Times New Roman" panose="02020603050405020304" pitchFamily="18" charset="0"/>
              </a:rPr>
              <a:t>Населення західноукраїнських земель. Національне й соціальне становище українців. З епохи Середньовіччя склад місцевого населення відзначався </a:t>
            </a:r>
            <a:r>
              <a:rPr lang="uk-UA" sz="2000" b="0" i="0" dirty="0" err="1">
                <a:solidFill>
                  <a:schemeClr val="tx1">
                    <a:lumMod val="85000"/>
                  </a:schemeClr>
                </a:solidFill>
                <a:effectLst/>
                <a:latin typeface="Times New Roman" panose="02020603050405020304" pitchFamily="18" charset="0"/>
                <a:cs typeface="Times New Roman" panose="02020603050405020304" pitchFamily="18" charset="0"/>
              </a:rPr>
              <a:t>поліетнічністю</a:t>
            </a:r>
            <a:r>
              <a:rPr lang="uk-UA" sz="2000" b="0" i="0" dirty="0">
                <a:solidFill>
                  <a:schemeClr val="tx1">
                    <a:lumMod val="85000"/>
                  </a:schemeClr>
                </a:solidFill>
                <a:effectLst/>
                <a:latin typeface="Times New Roman" panose="02020603050405020304" pitchFamily="18" charset="0"/>
                <a:cs typeface="Times New Roman" panose="02020603050405020304" pitchFamily="18" charset="0"/>
              </a:rPr>
              <a:t>. У Східній Галичині здавна селилися німці, поляки, євреї, вірмени. Проте </a:t>
            </a:r>
            <a:r>
              <a:rPr lang="uk-UA" sz="2000" b="0" i="0" u="sng" dirty="0">
                <a:solidFill>
                  <a:schemeClr val="tx1">
                    <a:lumMod val="85000"/>
                  </a:schemeClr>
                </a:solidFill>
                <a:effectLst/>
                <a:latin typeface="Times New Roman" panose="02020603050405020304" pitchFamily="18" charset="0"/>
                <a:cs typeface="Times New Roman" panose="02020603050405020304" pitchFamily="18" charset="0"/>
              </a:rPr>
              <a:t>українці (русини) </a:t>
            </a:r>
            <a:r>
              <a:rPr lang="uk-UA" sz="2000" b="0" i="0" dirty="0">
                <a:solidFill>
                  <a:schemeClr val="tx1">
                    <a:lumMod val="85000"/>
                  </a:schemeClr>
                </a:solidFill>
                <a:effectLst/>
                <a:latin typeface="Times New Roman" panose="02020603050405020304" pitchFamily="18" charset="0"/>
                <a:cs typeface="Times New Roman" panose="02020603050405020304" pitchFamily="18" charset="0"/>
              </a:rPr>
              <a:t>завжди були етнічною більшістю. У середині </a:t>
            </a:r>
            <a:r>
              <a:rPr lang="en-US" sz="2000" b="0" i="0" dirty="0">
                <a:solidFill>
                  <a:schemeClr val="tx1">
                    <a:lumMod val="85000"/>
                  </a:schemeClr>
                </a:solidFill>
                <a:effectLst/>
                <a:latin typeface="Times New Roman" panose="02020603050405020304" pitchFamily="18" charset="0"/>
                <a:cs typeface="Times New Roman" panose="02020603050405020304" pitchFamily="18" charset="0"/>
              </a:rPr>
              <a:t>XIX </a:t>
            </a:r>
            <a:r>
              <a:rPr lang="uk-UA" sz="2000" b="0" i="0" dirty="0">
                <a:solidFill>
                  <a:schemeClr val="tx1">
                    <a:lumMod val="85000"/>
                  </a:schemeClr>
                </a:solidFill>
                <a:effectLst/>
                <a:latin typeface="Times New Roman" panose="02020603050405020304" pitchFamily="18" charset="0"/>
                <a:cs typeface="Times New Roman" panose="02020603050405020304" pitchFamily="18" charset="0"/>
              </a:rPr>
              <a:t>ст. у Східній Галичині вони становили 71 % населення. Другою за чисельністю національністю були </a:t>
            </a:r>
            <a:r>
              <a:rPr lang="uk-UA" sz="2000" b="0" i="0" u="sng" dirty="0">
                <a:solidFill>
                  <a:schemeClr val="tx1">
                    <a:lumMod val="85000"/>
                  </a:schemeClr>
                </a:solidFill>
                <a:effectLst/>
                <a:latin typeface="Times New Roman" panose="02020603050405020304" pitchFamily="18" charset="0"/>
                <a:cs typeface="Times New Roman" panose="02020603050405020304" pitchFamily="18" charset="0"/>
              </a:rPr>
              <a:t>поляки</a:t>
            </a:r>
            <a:r>
              <a:rPr lang="uk-UA" sz="2000" b="0" i="0" dirty="0">
                <a:solidFill>
                  <a:schemeClr val="tx1">
                    <a:lumMod val="85000"/>
                  </a:schemeClr>
                </a:solidFill>
                <a:effectLst/>
                <a:latin typeface="Times New Roman" panose="02020603050405020304" pitchFamily="18" charset="0"/>
                <a:cs typeface="Times New Roman" panose="02020603050405020304" pitchFamily="18" charset="0"/>
              </a:rPr>
              <a:t> — 20 % населення. Відносини між цими двома народами, особливо їхньою інтелектуальною й політичною елітою, визначали всю атмосферу господарського та культурно-національного життя в краї. Австрійська статистика національність своїх підданих встановлювала за віровизнанням, у переписних анкетах була також графа про розмовну мову.</a:t>
            </a:r>
            <a:endParaRPr lang="uk-UA" sz="2000" dirty="0">
              <a:solidFill>
                <a:schemeClr val="tx1">
                  <a:lumMod val="8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4805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Адміністративно-територіальний устрій українських територій у складі  Російської імперії - презентация онлайн">
            <a:extLst>
              <a:ext uri="{FF2B5EF4-FFF2-40B4-BE49-F238E27FC236}">
                <a16:creationId xmlns:a16="http://schemas.microsoft.com/office/drawing/2014/main" id="{7771CF8F-F571-0DE9-7022-C900189A7C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218661"/>
            <a:ext cx="9156700" cy="6420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0971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D51C28-A13B-A44A-D69B-1240E728FEC7}"/>
              </a:ext>
            </a:extLst>
          </p:cNvPr>
          <p:cNvSpPr txBox="1"/>
          <p:nvPr/>
        </p:nvSpPr>
        <p:spPr>
          <a:xfrm>
            <a:off x="258417" y="468509"/>
            <a:ext cx="6023113" cy="5632311"/>
          </a:xfrm>
          <a:prstGeom prst="rect">
            <a:avLst/>
          </a:prstGeom>
          <a:noFill/>
        </p:spPr>
        <p:txBody>
          <a:bodyPr wrap="square">
            <a:spAutoFit/>
          </a:bodyPr>
          <a:lstStyle/>
          <a:p>
            <a:pPr algn="just"/>
            <a:r>
              <a:rPr lang="uk-UA" sz="2400" b="0" i="0" dirty="0">
                <a:solidFill>
                  <a:schemeClr val="tx1">
                    <a:lumMod val="85000"/>
                  </a:schemeClr>
                </a:solidFill>
                <a:effectLst/>
                <a:latin typeface="Times New Roman" panose="02020603050405020304" pitchFamily="18" charset="0"/>
                <a:cs typeface="Times New Roman" panose="02020603050405020304" pitchFamily="18" charset="0"/>
              </a:rPr>
              <a:t>Специфічною рисою західноукраїнського суспільства була неповнота його соціальної структури. За відсутності власної економічної та політичної еліти воно складалося із селянства та духовенства. Українським землям Австрійської імперії був притаманний високий відсоток кріпаків. У Східній Галичині поміщицькі селяни становили 70 %. Майже половина їх належала кільком польським магнатам — князям </a:t>
            </a:r>
            <a:r>
              <a:rPr lang="uk-UA" sz="2400" b="0" i="0" dirty="0" err="1">
                <a:solidFill>
                  <a:schemeClr val="tx1">
                    <a:lumMod val="85000"/>
                  </a:schemeClr>
                </a:solidFill>
                <a:effectLst/>
                <a:latin typeface="Times New Roman" panose="02020603050405020304" pitchFamily="18" charset="0"/>
                <a:cs typeface="Times New Roman" panose="02020603050405020304" pitchFamily="18" charset="0"/>
              </a:rPr>
              <a:t>Яблоновським</a:t>
            </a:r>
            <a:r>
              <a:rPr lang="uk-UA" sz="2400" b="0" i="0" dirty="0">
                <a:solidFill>
                  <a:schemeClr val="tx1">
                    <a:lumMod val="85000"/>
                  </a:schemeClr>
                </a:solidFill>
                <a:effectLst/>
                <a:latin typeface="Times New Roman" panose="02020603050405020304" pitchFamily="18" charset="0"/>
                <a:cs typeface="Times New Roman" panose="02020603050405020304" pitchFamily="18" charset="0"/>
              </a:rPr>
              <a:t>, Понятовським, Любомирським, Радзівілам, графам Потоцьким, Лянцкоронським та ін. Друга половина перебувала у володінні середньої та дрібної шляхти.</a:t>
            </a:r>
            <a:endParaRPr lang="uk-UA" sz="2400" dirty="0">
              <a:solidFill>
                <a:schemeClr val="tx1">
                  <a:lumMod val="85000"/>
                </a:schemeClr>
              </a:solidFill>
              <a:latin typeface="Times New Roman" panose="02020603050405020304" pitchFamily="18" charset="0"/>
              <a:cs typeface="Times New Roman" panose="02020603050405020304" pitchFamily="18" charset="0"/>
            </a:endParaRPr>
          </a:p>
        </p:txBody>
      </p:sp>
      <p:pic>
        <p:nvPicPr>
          <p:cNvPr id="6146" name="Picture 2" descr="2. Включення українських земель до складу Російської імперії | Історія  України (друга половина XVIII - початок XX століття), 9 клас">
            <a:extLst>
              <a:ext uri="{FF2B5EF4-FFF2-40B4-BE49-F238E27FC236}">
                <a16:creationId xmlns:a16="http://schemas.microsoft.com/office/drawing/2014/main" id="{84ED5349-6D12-5D3C-86CD-E5898ACA42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5505" y="630490"/>
            <a:ext cx="4025347" cy="5596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000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97FDB9-7195-2F74-EE67-40938C49EA08}"/>
              </a:ext>
            </a:extLst>
          </p:cNvPr>
          <p:cNvSpPr txBox="1"/>
          <p:nvPr/>
        </p:nvSpPr>
        <p:spPr>
          <a:xfrm>
            <a:off x="347870" y="263892"/>
            <a:ext cx="3756991" cy="3903954"/>
          </a:xfrm>
          <a:prstGeom prst="rect">
            <a:avLst/>
          </a:prstGeom>
          <a:noFill/>
        </p:spPr>
        <p:txBody>
          <a:bodyPr wrap="square">
            <a:spAutoFit/>
          </a:bodyPr>
          <a:lstStyle/>
          <a:p>
            <a:pPr>
              <a:lnSpc>
                <a:spcPct val="150000"/>
              </a:lnSpc>
            </a:pP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На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соціально-економічне</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й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культурне</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становище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західних</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українців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позитивно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вплинули</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реформи</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імператорів</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Марії</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400" b="0" i="0" dirty="0" err="1">
                <a:solidFill>
                  <a:schemeClr val="tx1">
                    <a:lumMod val="85000"/>
                  </a:schemeClr>
                </a:solidFill>
                <a:effectLst/>
                <a:latin typeface="Times New Roman" panose="02020603050405020304" pitchFamily="18" charset="0"/>
                <a:cs typeface="Times New Roman" panose="02020603050405020304" pitchFamily="18" charset="0"/>
              </a:rPr>
              <a:t>Терези</a:t>
            </a: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 та Йосифа II </a:t>
            </a:r>
          </a:p>
          <a:p>
            <a:pPr>
              <a:lnSpc>
                <a:spcPct val="150000"/>
              </a:lnSpc>
            </a:pPr>
            <a:r>
              <a:rPr lang="ru-RU" sz="2400" b="0" i="0" dirty="0">
                <a:solidFill>
                  <a:schemeClr val="tx1">
                    <a:lumMod val="85000"/>
                  </a:schemeClr>
                </a:solidFill>
                <a:effectLst/>
                <a:latin typeface="Times New Roman" panose="02020603050405020304" pitchFamily="18" charset="0"/>
                <a:cs typeface="Times New Roman" panose="02020603050405020304" pitchFamily="18" charset="0"/>
              </a:rPr>
              <a:t>(1780 — 1790).</a:t>
            </a:r>
            <a:endParaRPr lang="uk-UA" sz="2400" dirty="0">
              <a:solidFill>
                <a:schemeClr val="tx1">
                  <a:lumMod val="85000"/>
                </a:schemeClr>
              </a:solidFill>
              <a:latin typeface="Times New Roman" panose="02020603050405020304" pitchFamily="18" charset="0"/>
              <a:cs typeface="Times New Roman" panose="02020603050405020304" pitchFamily="18" charset="0"/>
            </a:endParaRPr>
          </a:p>
        </p:txBody>
      </p:sp>
      <p:pic>
        <p:nvPicPr>
          <p:cNvPr id="7170" name="Picture 2" descr="Володіння австрійських Габсбургів. Королівство Пруссія - Всесвітня історія.  8 клас. Щупак">
            <a:extLst>
              <a:ext uri="{FF2B5EF4-FFF2-40B4-BE49-F238E27FC236}">
                <a16:creationId xmlns:a16="http://schemas.microsoft.com/office/drawing/2014/main" id="{8ABE5886-CB76-8883-61BE-1A84B3ECEE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5361" y="263892"/>
            <a:ext cx="7548769" cy="6300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293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AD192F-92F0-C506-DC68-40A84A6623A3}"/>
              </a:ext>
            </a:extLst>
          </p:cNvPr>
          <p:cNvSpPr txBox="1"/>
          <p:nvPr/>
        </p:nvSpPr>
        <p:spPr>
          <a:xfrm>
            <a:off x="228600" y="153052"/>
            <a:ext cx="11817626" cy="2031325"/>
          </a:xfrm>
          <a:prstGeom prst="rect">
            <a:avLst/>
          </a:prstGeom>
          <a:noFill/>
        </p:spPr>
        <p:txBody>
          <a:bodyPr wrap="square">
            <a:spAutoFit/>
          </a:bodyPr>
          <a:lstStyle/>
          <a:p>
            <a:r>
              <a:rPr lang="uk-UA" b="0" i="0" dirty="0">
                <a:solidFill>
                  <a:schemeClr val="tx1">
                    <a:lumMod val="85000"/>
                  </a:schemeClr>
                </a:solidFill>
                <a:effectLst/>
                <a:latin typeface="Times New Roman" panose="02020603050405020304" pitchFamily="18" charset="0"/>
                <a:cs typeface="Times New Roman" panose="02020603050405020304" pitchFamily="18" charset="0"/>
              </a:rPr>
              <a:t>Отже, прихильник ідеології Просвітництва імператор Йосиф </a:t>
            </a:r>
            <a:r>
              <a:rPr lang="en-US" b="0" i="0" dirty="0">
                <a:solidFill>
                  <a:schemeClr val="tx1">
                    <a:lumMod val="85000"/>
                  </a:schemeClr>
                </a:solidFill>
                <a:effectLst/>
                <a:latin typeface="Times New Roman" panose="02020603050405020304" pitchFamily="18" charset="0"/>
                <a:cs typeface="Times New Roman" panose="02020603050405020304" pitchFamily="18" charset="0"/>
              </a:rPr>
              <a:t>II </a:t>
            </a:r>
            <a:r>
              <a:rPr lang="uk-UA" b="0" i="0" dirty="0">
                <a:solidFill>
                  <a:schemeClr val="tx1">
                    <a:lumMod val="85000"/>
                  </a:schemeClr>
                </a:solidFill>
                <a:effectLst/>
                <a:latin typeface="Times New Roman" panose="02020603050405020304" pitchFamily="18" charset="0"/>
                <a:cs typeface="Times New Roman" panose="02020603050405020304" pitchFamily="18" charset="0"/>
              </a:rPr>
              <a:t>бажав покінчити зі становими привілеями, кріпосним правом, релігійною нетерпимістю та масовою безграмотністю. Однак необхідні й розумні, з погляду державної централізації, заходи, як, приміром, запровадження єдиної офіційної мови (німецької), уніфікація адміністративно-територіального управління, здійснювалися без урахування регіональних особливостей і супроводжувалися руйнуванням віками установлених політичних інститутів, що викликало негативну реакцію шляхти та призупиняло дію деяких законів. Загалом у результаті реформ суспільство стало більш відкритим для нових віянь у галузі освіти й культури, у національних окраїнах з’явилися перші паростки світського життя.</a:t>
            </a:r>
            <a:endParaRPr lang="uk-UA" dirty="0">
              <a:solidFill>
                <a:schemeClr val="tx1">
                  <a:lumMod val="85000"/>
                </a:schemeClr>
              </a:solidFill>
              <a:latin typeface="Times New Roman" panose="02020603050405020304" pitchFamily="18" charset="0"/>
              <a:cs typeface="Times New Roman" panose="02020603050405020304" pitchFamily="18" charset="0"/>
            </a:endParaRPr>
          </a:p>
        </p:txBody>
      </p:sp>
      <p:pic>
        <p:nvPicPr>
          <p:cNvPr id="8194" name="Picture 2" descr="ᐈ Реформи Йосифа II | Discover.in.ua">
            <a:extLst>
              <a:ext uri="{FF2B5EF4-FFF2-40B4-BE49-F238E27FC236}">
                <a16:creationId xmlns:a16="http://schemas.microsoft.com/office/drawing/2014/main" id="{3C1B7D1E-EF98-C27E-E7C0-5EA3187D43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7532" y="2406567"/>
            <a:ext cx="3752850" cy="41148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ᐈ Реформи Марії Терезії | Discover.in.ua">
            <a:extLst>
              <a:ext uri="{FF2B5EF4-FFF2-40B4-BE49-F238E27FC236}">
                <a16:creationId xmlns:a16="http://schemas.microsoft.com/office/drawing/2014/main" id="{82FAD306-EE7E-C0A7-6223-AE29D0AE4C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5830" y="2406567"/>
            <a:ext cx="35560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524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Історія Львова: коротка інформація про історію, легенди старого міста,  цікаві факти, фото">
            <a:extLst>
              <a:ext uri="{FF2B5EF4-FFF2-40B4-BE49-F238E27FC236}">
                <a16:creationId xmlns:a16="http://schemas.microsoft.com/office/drawing/2014/main" id="{B3B18FA9-B5F7-CC1A-9B2B-88AEA9525B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360" y="2008326"/>
            <a:ext cx="7143750" cy="43719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13D5679-7D16-F637-D5B1-C0C5776ED0FB}"/>
              </a:ext>
            </a:extLst>
          </p:cNvPr>
          <p:cNvSpPr txBox="1"/>
          <p:nvPr/>
        </p:nvSpPr>
        <p:spPr>
          <a:xfrm>
            <a:off x="178903" y="300193"/>
            <a:ext cx="11887201" cy="1754326"/>
          </a:xfrm>
          <a:prstGeom prst="rect">
            <a:avLst/>
          </a:prstGeom>
          <a:noFill/>
        </p:spPr>
        <p:txBody>
          <a:bodyPr wrap="square">
            <a:spAutoFit/>
          </a:bodyPr>
          <a:lstStyle/>
          <a:p>
            <a:r>
              <a:rPr lang="uk-UA" b="0" i="0" dirty="0">
                <a:solidFill>
                  <a:schemeClr val="tx1">
                    <a:lumMod val="85000"/>
                  </a:schemeClr>
                </a:solidFill>
                <a:effectLst/>
                <a:latin typeface="Roboto" panose="02000000000000000000" pitchFamily="2" charset="0"/>
              </a:rPr>
              <a:t>Більшість міст західноукраїнських земель були слаборозвинені промислово й мали аграрно-ремісничий характер. У Східній Галичині серед міст виділявся лише Львів, у якому на </a:t>
            </a:r>
            <a:r>
              <a:rPr lang="uk-UA" dirty="0">
                <a:solidFill>
                  <a:schemeClr val="tx1">
                    <a:lumMod val="85000"/>
                  </a:schemeClr>
                </a:solidFill>
                <a:latin typeface="Roboto" panose="02000000000000000000" pitchFamily="2" charset="0"/>
              </a:rPr>
              <a:t>початок</a:t>
            </a:r>
            <a:r>
              <a:rPr lang="uk-UA" b="0" i="0" dirty="0">
                <a:solidFill>
                  <a:schemeClr val="tx1">
                    <a:lumMod val="85000"/>
                  </a:schemeClr>
                </a:solidFill>
                <a:effectLst/>
                <a:latin typeface="Roboto" panose="02000000000000000000" pitchFamily="2" charset="0"/>
              </a:rPr>
              <a:t> </a:t>
            </a:r>
            <a:r>
              <a:rPr lang="en-US" b="0" i="0" dirty="0">
                <a:solidFill>
                  <a:schemeClr val="tx1">
                    <a:lumMod val="85000"/>
                  </a:schemeClr>
                </a:solidFill>
                <a:effectLst/>
                <a:latin typeface="Roboto" panose="02000000000000000000" pitchFamily="2" charset="0"/>
              </a:rPr>
              <a:t>XIX </a:t>
            </a:r>
            <a:r>
              <a:rPr lang="uk-UA" b="0" i="0" dirty="0">
                <a:solidFill>
                  <a:schemeClr val="tx1">
                    <a:lumMod val="85000"/>
                  </a:schemeClr>
                </a:solidFill>
                <a:effectLst/>
                <a:latin typeface="Roboto" panose="02000000000000000000" pitchFamily="2" charset="0"/>
              </a:rPr>
              <a:t>ст. проживало 70 тис. осіб. Він був порівняно великим адміністративним, промисловим і торговельним центром, до якого економічно тяжіли всі райони краю. Українці у складі населення Львова становили меншість, близько 65 % налічували поляки. Численною була єврейська громада. У містах і містечках краю в цей період з’явилося багато австрійських чиновників, відбувалося їх онімечування.</a:t>
            </a:r>
            <a:endParaRPr lang="uk-UA" dirty="0">
              <a:solidFill>
                <a:schemeClr val="tx1">
                  <a:lumMod val="85000"/>
                </a:schemeClr>
              </a:solidFill>
            </a:endParaRPr>
          </a:p>
        </p:txBody>
      </p:sp>
    </p:spTree>
    <p:extLst>
      <p:ext uri="{BB962C8B-B14F-4D97-AF65-F5344CB8AC3E}">
        <p14:creationId xmlns:p14="http://schemas.microsoft.com/office/powerpoint/2010/main" val="1726614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AAE49C-5C31-5A34-8DAF-DAFC83FF4138}"/>
              </a:ext>
            </a:extLst>
          </p:cNvPr>
          <p:cNvSpPr txBox="1"/>
          <p:nvPr/>
        </p:nvSpPr>
        <p:spPr>
          <a:xfrm>
            <a:off x="4887567" y="232777"/>
            <a:ext cx="2169215" cy="523220"/>
          </a:xfrm>
          <a:prstGeom prst="rect">
            <a:avLst/>
          </a:prstGeom>
          <a:noFill/>
        </p:spPr>
        <p:txBody>
          <a:bodyPr wrap="square">
            <a:spAutoFit/>
          </a:bodyPr>
          <a:lstStyle/>
          <a:p>
            <a:r>
              <a:rPr lang="uk-UA" sz="2800" b="1" i="0" dirty="0">
                <a:solidFill>
                  <a:schemeClr val="tx1">
                    <a:lumMod val="85000"/>
                  </a:schemeClr>
                </a:solidFill>
                <a:effectLst/>
                <a:latin typeface="Times New Roman" panose="02020603050405020304" pitchFamily="18" charset="0"/>
                <a:cs typeface="Times New Roman" panose="02020603050405020304" pitchFamily="18" charset="0"/>
              </a:rPr>
              <a:t>Висновки</a:t>
            </a:r>
            <a:endParaRPr lang="uk-UA" sz="2800" dirty="0">
              <a:solidFill>
                <a:schemeClr val="tx1">
                  <a:lumMod val="8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CD1059FF-5F65-6CD9-EA8C-BB691FC55F35}"/>
              </a:ext>
            </a:extLst>
          </p:cNvPr>
          <p:cNvSpPr txBox="1"/>
          <p:nvPr/>
        </p:nvSpPr>
        <p:spPr>
          <a:xfrm>
            <a:off x="536713" y="755997"/>
            <a:ext cx="11280914" cy="5028556"/>
          </a:xfrm>
          <a:prstGeom prst="rect">
            <a:avLst/>
          </a:prstGeom>
          <a:noFill/>
        </p:spPr>
        <p:txBody>
          <a:bodyPr wrap="square">
            <a:spAutoFit/>
          </a:bodyPr>
          <a:lstStyle/>
          <a:p>
            <a:pPr marL="285750" indent="-285750" algn="l">
              <a:lnSpc>
                <a:spcPct val="150000"/>
              </a:lnSpc>
              <a:buFont typeface="Wingdings" panose="05000000000000000000" pitchFamily="2" charset="2"/>
              <a:buChar char="ü"/>
            </a:pPr>
            <a:r>
              <a:rPr lang="uk-UA" b="0" i="0" dirty="0">
                <a:solidFill>
                  <a:schemeClr val="tx1">
                    <a:lumMod val="85000"/>
                  </a:schemeClr>
                </a:solidFill>
                <a:effectLst/>
                <a:latin typeface="Times New Roman" panose="02020603050405020304" pitchFamily="18" charset="0"/>
                <a:cs typeface="Times New Roman" panose="02020603050405020304" pitchFamily="18" charset="0"/>
              </a:rPr>
              <a:t> Адміністративно-територіальний устрій, запроваджений австрійською владою, мав на меті привести західноукраїнські землі у відповідність до інших імперських провінцій, уникаючи при цьому рішучих змін, які могли викликати незадоволення місцевої еліти.</a:t>
            </a:r>
          </a:p>
          <a:p>
            <a:pPr marL="285750" indent="-285750" algn="l">
              <a:lnSpc>
                <a:spcPct val="150000"/>
              </a:lnSpc>
              <a:buFont typeface="Wingdings" panose="05000000000000000000" pitchFamily="2" charset="2"/>
              <a:buChar char="ü"/>
            </a:pPr>
            <a:r>
              <a:rPr lang="uk-UA" b="0" i="0" dirty="0">
                <a:solidFill>
                  <a:schemeClr val="tx1">
                    <a:lumMod val="85000"/>
                  </a:schemeClr>
                </a:solidFill>
                <a:effectLst/>
                <a:latin typeface="Times New Roman" panose="02020603050405020304" pitchFamily="18" charset="0"/>
                <a:cs typeface="Times New Roman" panose="02020603050405020304" pitchFamily="18" charset="0"/>
              </a:rPr>
              <a:t>Західні українці перебували в досить тяжкому національному й соціальному становищі, що проявлялося в загрозі денаціоналізації та соціальному гнобленні.</a:t>
            </a:r>
          </a:p>
          <a:p>
            <a:pPr marL="285750" indent="-285750" algn="l">
              <a:lnSpc>
                <a:spcPct val="150000"/>
              </a:lnSpc>
              <a:buFont typeface="Wingdings" panose="05000000000000000000" pitchFamily="2" charset="2"/>
              <a:buChar char="ü"/>
            </a:pPr>
            <a:r>
              <a:rPr lang="uk-UA" b="0" i="0" dirty="0">
                <a:solidFill>
                  <a:schemeClr val="tx1">
                    <a:lumMod val="85000"/>
                  </a:schemeClr>
                </a:solidFill>
                <a:effectLst/>
                <a:latin typeface="Times New Roman" panose="02020603050405020304" pitchFamily="18" charset="0"/>
                <a:cs typeface="Times New Roman" panose="02020603050405020304" pitchFamily="18" charset="0"/>
              </a:rPr>
              <a:t> Реформи Марії Терезії та Йосифа </a:t>
            </a:r>
            <a:r>
              <a:rPr lang="en-US" b="0" i="0" dirty="0">
                <a:solidFill>
                  <a:schemeClr val="tx1">
                    <a:lumMod val="85000"/>
                  </a:schemeClr>
                </a:solidFill>
                <a:effectLst/>
                <a:latin typeface="Times New Roman" panose="02020603050405020304" pitchFamily="18" charset="0"/>
                <a:cs typeface="Times New Roman" panose="02020603050405020304" pitchFamily="18" charset="0"/>
              </a:rPr>
              <a:t>II, </a:t>
            </a:r>
            <a:r>
              <a:rPr lang="uk-UA" b="0" i="0" dirty="0">
                <a:solidFill>
                  <a:schemeClr val="tx1">
                    <a:lumMod val="85000"/>
                  </a:schemeClr>
                </a:solidFill>
                <a:effectLst/>
                <a:latin typeface="Times New Roman" panose="02020603050405020304" pitchFamily="18" charset="0"/>
                <a:cs typeface="Times New Roman" panose="02020603050405020304" pitchFamily="18" charset="0"/>
              </a:rPr>
              <a:t>здійснені на західноукраїнських землях, у цілому позитивно вплинули на розвиток краю, сприяли поширенню серед русинів прихильного ставлення до Габсбургів.</a:t>
            </a:r>
          </a:p>
          <a:p>
            <a:pPr marL="285750" indent="-285750" algn="l">
              <a:lnSpc>
                <a:spcPct val="150000"/>
              </a:lnSpc>
              <a:buFont typeface="Wingdings" panose="05000000000000000000" pitchFamily="2" charset="2"/>
              <a:buChar char="ü"/>
            </a:pPr>
            <a:r>
              <a:rPr lang="uk-UA" b="0" i="0" dirty="0">
                <a:solidFill>
                  <a:schemeClr val="tx1">
                    <a:lumMod val="85000"/>
                  </a:schemeClr>
                </a:solidFill>
                <a:effectLst/>
                <a:latin typeface="Times New Roman" panose="02020603050405020304" pitchFamily="18" charset="0"/>
                <a:cs typeface="Times New Roman" panose="02020603050405020304" pitchFamily="18" charset="0"/>
              </a:rPr>
              <a:t>Господарство західноукраїнських земель розвивалося дуже повільно. В економіці краю переважало сільське господарство, що базувалося на залишках кріпосницьких відносин. Місцева промисловість перебувала на мануфактурному рівні й не могла конкурувати із центральними провінціями імперії.</a:t>
            </a:r>
          </a:p>
          <a:p>
            <a:pPr marL="285750" indent="-285750" algn="l">
              <a:lnSpc>
                <a:spcPct val="150000"/>
              </a:lnSpc>
              <a:buFont typeface="Wingdings" panose="05000000000000000000" pitchFamily="2" charset="2"/>
              <a:buChar char="ü"/>
            </a:pPr>
            <a:r>
              <a:rPr lang="uk-UA" b="0" i="0" dirty="0">
                <a:solidFill>
                  <a:schemeClr val="tx1">
                    <a:lumMod val="85000"/>
                  </a:schemeClr>
                </a:solidFill>
                <a:effectLst/>
                <a:latin typeface="Times New Roman" panose="02020603050405020304" pitchFamily="18" charset="0"/>
                <a:cs typeface="Times New Roman" panose="02020603050405020304" pitchFamily="18" charset="0"/>
              </a:rPr>
              <a:t>Західноукраїнські міста й містечка зберігали традиційну роль ремісничих, торговельних і мануфактурних центрів.</a:t>
            </a:r>
          </a:p>
        </p:txBody>
      </p:sp>
    </p:spTree>
    <p:extLst>
      <p:ext uri="{BB962C8B-B14F-4D97-AF65-F5344CB8AC3E}">
        <p14:creationId xmlns:p14="http://schemas.microsoft.com/office/powerpoint/2010/main" val="2916293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74A48A-10D0-744B-4096-C5DB144382F5}"/>
              </a:ext>
            </a:extLst>
          </p:cNvPr>
          <p:cNvSpPr>
            <a:spLocks noGrp="1"/>
          </p:cNvSpPr>
          <p:nvPr>
            <p:ph type="title"/>
          </p:nvPr>
        </p:nvSpPr>
        <p:spPr/>
        <p:txBody>
          <a:bodyPr/>
          <a:lstStyle/>
          <a:p>
            <a:r>
              <a:rPr lang="uk-UA" dirty="0"/>
              <a:t>Домашнє завдання</a:t>
            </a:r>
          </a:p>
        </p:txBody>
      </p:sp>
      <p:sp>
        <p:nvSpPr>
          <p:cNvPr id="4" name="TextBox 3">
            <a:extLst>
              <a:ext uri="{FF2B5EF4-FFF2-40B4-BE49-F238E27FC236}">
                <a16:creationId xmlns:a16="http://schemas.microsoft.com/office/drawing/2014/main" id="{96323B54-8E2C-4DF2-36D4-794BFBCBA278}"/>
              </a:ext>
            </a:extLst>
          </p:cNvPr>
          <p:cNvSpPr txBox="1"/>
          <p:nvPr/>
        </p:nvSpPr>
        <p:spPr>
          <a:xfrm>
            <a:off x="367748" y="1751255"/>
            <a:ext cx="10654748" cy="188365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ru-RU" sz="2000" b="0" i="0" dirty="0" err="1">
                <a:solidFill>
                  <a:schemeClr val="tx1">
                    <a:lumMod val="85000"/>
                  </a:schemeClr>
                </a:solidFill>
                <a:effectLst/>
                <a:latin typeface="Times New Roman" panose="02020603050405020304" pitchFamily="18" charset="0"/>
                <a:cs typeface="Times New Roman" panose="02020603050405020304" pitchFamily="18" charset="0"/>
              </a:rPr>
              <a:t>Прочитати</a:t>
            </a:r>
            <a:r>
              <a:rPr lang="ru-RU" sz="2000" b="0" i="0" dirty="0">
                <a:solidFill>
                  <a:schemeClr val="tx1">
                    <a:lumMod val="85000"/>
                  </a:schemeClr>
                </a:solidFill>
                <a:effectLst/>
                <a:latin typeface="Times New Roman" panose="02020603050405020304" pitchFamily="18" charset="0"/>
                <a:cs typeface="Times New Roman" panose="02020603050405020304" pitchFamily="18" charset="0"/>
              </a:rPr>
              <a:t> § 2. </a:t>
            </a:r>
            <a:r>
              <a:rPr lang="ru-RU" sz="2000" b="0" i="0" dirty="0" err="1">
                <a:solidFill>
                  <a:schemeClr val="tx1">
                    <a:lumMod val="85000"/>
                  </a:schemeClr>
                </a:solidFill>
                <a:effectLst/>
                <a:latin typeface="Times New Roman" panose="02020603050405020304" pitchFamily="18" charset="0"/>
                <a:cs typeface="Times New Roman" panose="02020603050405020304" pitchFamily="18" charset="0"/>
              </a:rPr>
              <a:t>Відповісти</a:t>
            </a:r>
            <a:r>
              <a:rPr lang="ru-RU" sz="2000" b="0" i="0" dirty="0">
                <a:solidFill>
                  <a:schemeClr val="tx1">
                    <a:lumMod val="85000"/>
                  </a:schemeClr>
                </a:solidFill>
                <a:effectLst/>
                <a:latin typeface="Times New Roman" panose="02020603050405020304" pitchFamily="18" charset="0"/>
                <a:cs typeface="Times New Roman" panose="02020603050405020304" pitchFamily="18" charset="0"/>
              </a:rPr>
              <a:t> на </a:t>
            </a:r>
            <a:r>
              <a:rPr lang="ru-RU" sz="2000" b="0" i="0" dirty="0" err="1">
                <a:solidFill>
                  <a:schemeClr val="tx1">
                    <a:lumMod val="85000"/>
                  </a:schemeClr>
                </a:solidFill>
                <a:effectLst/>
                <a:latin typeface="Times New Roman" panose="02020603050405020304" pitchFamily="18" charset="0"/>
                <a:cs typeface="Times New Roman" panose="02020603050405020304" pitchFamily="18" charset="0"/>
              </a:rPr>
              <a:t>питанн</a:t>
            </a:r>
            <a:r>
              <a:rPr lang="ru-RU" sz="2000" dirty="0" err="1">
                <a:solidFill>
                  <a:schemeClr val="tx1">
                    <a:lumMod val="85000"/>
                  </a:schemeClr>
                </a:solidFill>
                <a:latin typeface="Times New Roman" panose="02020603050405020304" pitchFamily="18" charset="0"/>
                <a:cs typeface="Times New Roman" panose="02020603050405020304" pitchFamily="18" charset="0"/>
              </a:rPr>
              <a:t>я</a:t>
            </a:r>
            <a:r>
              <a:rPr lang="ru-RU" sz="2000" dirty="0">
                <a:solidFill>
                  <a:schemeClr val="tx1">
                    <a:lumMod val="85000"/>
                  </a:schemeClr>
                </a:solidFill>
                <a:latin typeface="Times New Roman" panose="02020603050405020304" pitchFamily="18" charset="0"/>
                <a:cs typeface="Times New Roman" panose="02020603050405020304" pitchFamily="18" charset="0"/>
              </a:rPr>
              <a:t>.</a:t>
            </a:r>
          </a:p>
          <a:p>
            <a:pPr marL="285750" indent="-285750">
              <a:lnSpc>
                <a:spcPct val="150000"/>
              </a:lnSpc>
              <a:buFont typeface="Arial" panose="020B0604020202020204" pitchFamily="34" charset="0"/>
              <a:buChar char="•"/>
            </a:pPr>
            <a:r>
              <a:rPr lang="ru-RU" sz="2000" dirty="0" err="1">
                <a:solidFill>
                  <a:schemeClr val="tx1">
                    <a:lumMod val="85000"/>
                  </a:schemeClr>
                </a:solidFill>
                <a:latin typeface="Times New Roman" panose="02020603050405020304" pitchFamily="18" charset="0"/>
                <a:cs typeface="Times New Roman" panose="02020603050405020304" pitchFamily="18" charset="0"/>
              </a:rPr>
              <a:t>Виписати</a:t>
            </a:r>
            <a:r>
              <a:rPr lang="ru-RU" sz="2000" dirty="0">
                <a:solidFill>
                  <a:schemeClr val="tx1">
                    <a:lumMod val="85000"/>
                  </a:schemeClr>
                </a:solidFill>
                <a:latin typeface="Times New Roman" panose="02020603050405020304" pitchFamily="18" charset="0"/>
                <a:cs typeface="Times New Roman" panose="02020603050405020304" pitchFamily="18" charset="0"/>
              </a:rPr>
              <a:t> </a:t>
            </a:r>
            <a:r>
              <a:rPr lang="ru-RU" sz="2000" dirty="0" err="1">
                <a:solidFill>
                  <a:schemeClr val="tx1">
                    <a:lumMod val="85000"/>
                  </a:schemeClr>
                </a:solidFill>
                <a:latin typeface="Times New Roman" panose="02020603050405020304" pitchFamily="18" charset="0"/>
                <a:cs typeface="Times New Roman" panose="02020603050405020304" pitchFamily="18" charset="0"/>
              </a:rPr>
              <a:t>основні</a:t>
            </a:r>
            <a:r>
              <a:rPr lang="ru-RU" sz="2000" dirty="0">
                <a:solidFill>
                  <a:schemeClr val="tx1">
                    <a:lumMod val="85000"/>
                  </a:schemeClr>
                </a:solidFill>
                <a:latin typeface="Times New Roman" panose="02020603050405020304" pitchFamily="18" charset="0"/>
                <a:cs typeface="Times New Roman" panose="02020603050405020304" pitchFamily="18" charset="0"/>
              </a:rPr>
              <a:t> </a:t>
            </a:r>
            <a:r>
              <a:rPr lang="ru-RU" sz="2000" dirty="0" err="1">
                <a:solidFill>
                  <a:schemeClr val="tx1">
                    <a:lumMod val="85000"/>
                  </a:schemeClr>
                </a:solidFill>
                <a:latin typeface="Times New Roman" panose="02020603050405020304" pitchFamily="18" charset="0"/>
                <a:cs typeface="Times New Roman" panose="02020603050405020304" pitchFamily="18" charset="0"/>
              </a:rPr>
              <a:t>дати</a:t>
            </a:r>
            <a:endParaRPr lang="ru-RU" sz="2000" dirty="0">
              <a:solidFill>
                <a:schemeClr val="tx1">
                  <a:lumMod val="85000"/>
                </a:schemeClr>
              </a:solidFill>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ru-RU" sz="2000" b="0" i="0" dirty="0" err="1">
                <a:solidFill>
                  <a:schemeClr val="tx1">
                    <a:lumMod val="85000"/>
                  </a:schemeClr>
                </a:solidFill>
                <a:effectLst/>
                <a:latin typeface="Times New Roman" panose="02020603050405020304" pitchFamily="18" charset="0"/>
                <a:cs typeface="Times New Roman" panose="02020603050405020304" pitchFamily="18" charset="0"/>
              </a:rPr>
              <a:t>Дати</a:t>
            </a:r>
            <a:r>
              <a:rPr lang="ru-RU" sz="20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000" b="0" i="0" dirty="0" err="1">
                <a:solidFill>
                  <a:schemeClr val="tx1">
                    <a:lumMod val="85000"/>
                  </a:schemeClr>
                </a:solidFill>
                <a:effectLst/>
                <a:latin typeface="Times New Roman" panose="02020603050405020304" pitchFamily="18" charset="0"/>
                <a:cs typeface="Times New Roman" panose="02020603050405020304" pitchFamily="18" charset="0"/>
              </a:rPr>
              <a:t>письмову</a:t>
            </a:r>
            <a:r>
              <a:rPr lang="ru-RU" sz="2000" b="0" i="0" dirty="0">
                <a:solidFill>
                  <a:schemeClr val="tx1">
                    <a:lumMod val="85000"/>
                  </a:schemeClr>
                </a:solidFill>
                <a:effectLst/>
                <a:latin typeface="Times New Roman" panose="02020603050405020304" pitchFamily="18" charset="0"/>
                <a:cs typeface="Times New Roman" panose="02020603050405020304" pitchFamily="18" charset="0"/>
              </a:rPr>
              <a:t> </a:t>
            </a:r>
            <a:r>
              <a:rPr lang="ru-RU" sz="2000" b="0" i="0" dirty="0" err="1">
                <a:solidFill>
                  <a:schemeClr val="tx1">
                    <a:lumMod val="85000"/>
                  </a:schemeClr>
                </a:solidFill>
                <a:effectLst/>
                <a:latin typeface="Times New Roman" panose="02020603050405020304" pitchFamily="18" charset="0"/>
                <a:cs typeface="Times New Roman" panose="02020603050405020304" pitchFamily="18" charset="0"/>
              </a:rPr>
              <a:t>відповідь</a:t>
            </a:r>
            <a:r>
              <a:rPr lang="ru-RU" sz="2000" b="0" i="0" dirty="0">
                <a:solidFill>
                  <a:schemeClr val="tx1">
                    <a:lumMod val="85000"/>
                  </a:schemeClr>
                </a:solidFill>
                <a:effectLst/>
                <a:latin typeface="Times New Roman" panose="02020603050405020304" pitchFamily="18" charset="0"/>
                <a:cs typeface="Times New Roman" panose="02020603050405020304" pitchFamily="18" charset="0"/>
              </a:rPr>
              <a:t> на </a:t>
            </a:r>
            <a:r>
              <a:rPr lang="ru-RU" sz="2000" b="0" i="0" dirty="0" err="1">
                <a:solidFill>
                  <a:schemeClr val="tx1">
                    <a:lumMod val="85000"/>
                  </a:schemeClr>
                </a:solidFill>
                <a:effectLst/>
                <a:latin typeface="Times New Roman" panose="02020603050405020304" pitchFamily="18" charset="0"/>
                <a:cs typeface="Times New Roman" panose="02020603050405020304" pitchFamily="18" charset="0"/>
              </a:rPr>
              <a:t>питання</a:t>
            </a:r>
            <a:r>
              <a:rPr lang="ru-RU" sz="2000" b="0" i="0" dirty="0">
                <a:solidFill>
                  <a:schemeClr val="tx1">
                    <a:lumMod val="85000"/>
                  </a:schemeClr>
                </a:solidFill>
                <a:effectLst/>
                <a:latin typeface="Times New Roman" panose="02020603050405020304" pitchFamily="18" charset="0"/>
                <a:cs typeface="Times New Roman" panose="02020603050405020304" pitchFamily="18" charset="0"/>
              </a:rPr>
              <a:t> 6</a:t>
            </a:r>
          </a:p>
          <a:p>
            <a:pPr marL="285750" indent="-285750">
              <a:lnSpc>
                <a:spcPct val="150000"/>
              </a:lnSpc>
              <a:buFont typeface="Arial" panose="020B0604020202020204" pitchFamily="34" charset="0"/>
              <a:buChar char="•"/>
            </a:pPr>
            <a:r>
              <a:rPr lang="ru-RU" sz="2000" dirty="0" err="1">
                <a:solidFill>
                  <a:schemeClr val="tx1">
                    <a:lumMod val="85000"/>
                  </a:schemeClr>
                </a:solidFill>
                <a:latin typeface="Times New Roman" panose="02020603050405020304" pitchFamily="18" charset="0"/>
                <a:cs typeface="Times New Roman" panose="02020603050405020304" pitchFamily="18" charset="0"/>
              </a:rPr>
              <a:t>Дати</a:t>
            </a:r>
            <a:r>
              <a:rPr lang="ru-RU" sz="2000" dirty="0">
                <a:solidFill>
                  <a:schemeClr val="tx1">
                    <a:lumMod val="85000"/>
                  </a:schemeClr>
                </a:solidFill>
                <a:latin typeface="Times New Roman" panose="02020603050405020304" pitchFamily="18" charset="0"/>
                <a:cs typeface="Times New Roman" panose="02020603050405020304" pitchFamily="18" charset="0"/>
              </a:rPr>
              <a:t> </a:t>
            </a:r>
            <a:r>
              <a:rPr lang="ru-RU" sz="2000" dirty="0" err="1">
                <a:solidFill>
                  <a:schemeClr val="tx1">
                    <a:lumMod val="85000"/>
                  </a:schemeClr>
                </a:solidFill>
                <a:latin typeface="Times New Roman" panose="02020603050405020304" pitchFamily="18" charset="0"/>
                <a:cs typeface="Times New Roman" panose="02020603050405020304" pitchFamily="18" charset="0"/>
              </a:rPr>
              <a:t>пояснення</a:t>
            </a:r>
            <a:r>
              <a:rPr lang="ru-RU" sz="2000" dirty="0">
                <a:solidFill>
                  <a:schemeClr val="tx1">
                    <a:lumMod val="85000"/>
                  </a:schemeClr>
                </a:solidFill>
                <a:latin typeface="Times New Roman" panose="02020603050405020304" pitchFamily="18" charset="0"/>
                <a:cs typeface="Times New Roman" panose="02020603050405020304" pitchFamily="18" charset="0"/>
              </a:rPr>
              <a:t> </a:t>
            </a:r>
            <a:r>
              <a:rPr lang="ru-RU" sz="2000" dirty="0" err="1">
                <a:solidFill>
                  <a:schemeClr val="tx1">
                    <a:lumMod val="85000"/>
                  </a:schemeClr>
                </a:solidFill>
                <a:latin typeface="Times New Roman" panose="02020603050405020304" pitchFamily="18" charset="0"/>
                <a:cs typeface="Times New Roman" panose="02020603050405020304" pitchFamily="18" charset="0"/>
              </a:rPr>
              <a:t>термінам</a:t>
            </a:r>
            <a:r>
              <a:rPr lang="ru-RU" sz="2000" dirty="0">
                <a:solidFill>
                  <a:schemeClr val="tx1">
                    <a:lumMod val="85000"/>
                  </a:schemeClr>
                </a:solidFill>
                <a:latin typeface="Times New Roman" panose="02020603050405020304" pitchFamily="18" charset="0"/>
                <a:cs typeface="Times New Roman" panose="02020603050405020304" pitchFamily="18" charset="0"/>
              </a:rPr>
              <a:t> «</a:t>
            </a:r>
            <a:r>
              <a:rPr lang="ru-RU" sz="2000" dirty="0" err="1">
                <a:solidFill>
                  <a:schemeClr val="tx1">
                    <a:lumMod val="85000"/>
                  </a:schemeClr>
                </a:solidFill>
                <a:latin typeface="Times New Roman" panose="02020603050405020304" pitchFamily="18" charset="0"/>
                <a:cs typeface="Times New Roman" panose="02020603050405020304" pitchFamily="18" charset="0"/>
              </a:rPr>
              <a:t>Денаціоналізація</a:t>
            </a:r>
            <a:r>
              <a:rPr lang="ru-RU" sz="2000" dirty="0">
                <a:solidFill>
                  <a:schemeClr val="tx1">
                    <a:lumMod val="85000"/>
                  </a:schemeClr>
                </a:solidFill>
                <a:latin typeface="Times New Roman" panose="02020603050405020304" pitchFamily="18" charset="0"/>
                <a:cs typeface="Times New Roman" panose="02020603050405020304" pitchFamily="18" charset="0"/>
              </a:rPr>
              <a:t>», «</a:t>
            </a:r>
            <a:r>
              <a:rPr lang="ru-RU" sz="2000" dirty="0" err="1">
                <a:solidFill>
                  <a:schemeClr val="tx1">
                    <a:lumMod val="85000"/>
                  </a:schemeClr>
                </a:solidFill>
                <a:latin typeface="Times New Roman" panose="02020603050405020304" pitchFamily="18" charset="0"/>
                <a:cs typeface="Times New Roman" panose="02020603050405020304" pitchFamily="18" charset="0"/>
              </a:rPr>
              <a:t>Асиміляція</a:t>
            </a:r>
            <a:r>
              <a:rPr lang="ru-RU" sz="2000" dirty="0">
                <a:solidFill>
                  <a:schemeClr val="tx1">
                    <a:lumMod val="85000"/>
                  </a:schemeClr>
                </a:solidFill>
                <a:latin typeface="Times New Roman" panose="02020603050405020304" pitchFamily="18" charset="0"/>
                <a:cs typeface="Times New Roman" panose="02020603050405020304" pitchFamily="18" charset="0"/>
              </a:rPr>
              <a:t>»</a:t>
            </a:r>
            <a:endParaRPr lang="ru-RU" sz="2000" b="0" i="0" dirty="0">
              <a:solidFill>
                <a:schemeClr val="tx1">
                  <a:lumMod val="85000"/>
                </a:schemeClr>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87110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TM04033921[[fn=Дамаск]]</Template>
  <TotalTime>77</TotalTime>
  <Words>893</Words>
  <Application>Microsoft Office PowerPoint</Application>
  <PresentationFormat>Широкоэкранный</PresentationFormat>
  <Paragraphs>28</Paragraphs>
  <Slides>14</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14</vt:i4>
      </vt:variant>
    </vt:vector>
  </HeadingPairs>
  <TitlesOfParts>
    <vt:vector size="23" baseType="lpstr">
      <vt:lpstr>Arial</vt:lpstr>
      <vt:lpstr>Bookman Old Style</vt:lpstr>
      <vt:lpstr>Gabriola</vt:lpstr>
      <vt:lpstr>Georgia</vt:lpstr>
      <vt:lpstr>Roboto</vt:lpstr>
      <vt:lpstr>Rockwell</vt:lpstr>
      <vt:lpstr>Times New Roman</vt:lpstr>
      <vt:lpstr>Wingdings</vt:lpstr>
      <vt:lpstr>Damask</vt:lpstr>
      <vt:lpstr>Українські землі у складі  Австрійської імперії:  адміністративно-територіальний устрій.  Національне та соціальне становище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Домашнє завдання</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Українські землі у складі  Австрійської імперії:  адміністративно-територіальний устрій.  Національне та соціальне становище</dc:title>
  <dc:creator>8</dc:creator>
  <cp:lastModifiedBy>8</cp:lastModifiedBy>
  <cp:revision>2</cp:revision>
  <dcterms:created xsi:type="dcterms:W3CDTF">2022-09-08T18:07:16Z</dcterms:created>
  <dcterms:modified xsi:type="dcterms:W3CDTF">2022-09-08T19:25:03Z</dcterms:modified>
</cp:coreProperties>
</file>