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26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336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1788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226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6091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3551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404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577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8094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039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6283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3383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6160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9350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530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852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9D917-8868-4F36-8BE7-641BF25113A2}" type="datetimeFigureOut">
              <a:rPr lang="uk-UA" smtClean="0"/>
              <a:t>09.01.2023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FF6FB0-7D32-4291-A0DB-D8B3036069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795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0890" y="747251"/>
            <a:ext cx="7973961" cy="559455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П’єр</a:t>
            </a:r>
            <a:r>
              <a:rPr lang="ru-RU" b="1" dirty="0" smtClean="0"/>
              <a:t> </a:t>
            </a:r>
            <a:r>
              <a:rPr lang="ru-RU" b="1" dirty="0" err="1"/>
              <a:t>Ронсар</a:t>
            </a:r>
            <a:r>
              <a:rPr lang="ru-RU" b="1" dirty="0"/>
              <a:t> (1524-1585). «До того, як </a:t>
            </a:r>
            <a:r>
              <a:rPr lang="ru-RU" b="1" dirty="0" err="1"/>
              <a:t>любов</a:t>
            </a:r>
            <a:r>
              <a:rPr lang="ru-RU" b="1" dirty="0"/>
              <a:t> у </a:t>
            </a:r>
            <a:r>
              <a:rPr lang="ru-RU" b="1" dirty="0" err="1"/>
              <a:t>світ</a:t>
            </a:r>
            <a:r>
              <a:rPr lang="ru-RU" b="1" dirty="0"/>
              <a:t> </a:t>
            </a:r>
            <a:r>
              <a:rPr lang="ru-RU" b="1" dirty="0" err="1"/>
              <a:t>прийшла</a:t>
            </a:r>
            <a:r>
              <a:rPr lang="ru-RU" b="1" dirty="0"/>
              <a:t>…». </a:t>
            </a:r>
            <a:r>
              <a:rPr lang="ru-RU" b="1" dirty="0" err="1"/>
              <a:t>Вірші</a:t>
            </a:r>
            <a:r>
              <a:rPr lang="ru-RU" b="1" dirty="0"/>
              <a:t> </a:t>
            </a:r>
            <a:r>
              <a:rPr lang="ru-RU" b="1" dirty="0" err="1"/>
              <a:t>зарубіжних</a:t>
            </a:r>
            <a:r>
              <a:rPr lang="ru-RU" b="1" dirty="0"/>
              <a:t> </a:t>
            </a:r>
            <a:r>
              <a:rPr lang="ru-RU" b="1" dirty="0" err="1"/>
              <a:t>поетів</a:t>
            </a:r>
            <a:r>
              <a:rPr lang="ru-RU" b="1" dirty="0"/>
              <a:t> про дружбу і </a:t>
            </a:r>
            <a:r>
              <a:rPr lang="ru-RU" b="1" dirty="0" err="1"/>
              <a:t>кохання</a:t>
            </a:r>
            <a:r>
              <a:rPr lang="ru-RU" b="1" dirty="0"/>
              <a:t>.  ТЛ : </a:t>
            </a:r>
            <a:r>
              <a:rPr lang="ru-RU" b="1" dirty="0" err="1"/>
              <a:t>поглиблення</a:t>
            </a:r>
            <a:r>
              <a:rPr lang="ru-RU" b="1" dirty="0"/>
              <a:t> понять про </a:t>
            </a:r>
            <a:r>
              <a:rPr lang="ru-RU" b="1" dirty="0" err="1" smtClean="0"/>
              <a:t>вірш</a:t>
            </a:r>
            <a:r>
              <a:rPr lang="ru-RU" b="1" dirty="0"/>
              <a:t> </a:t>
            </a:r>
            <a:r>
              <a:rPr lang="ru-RU" b="1" dirty="0" smtClean="0"/>
              <a:t>, </a:t>
            </a:r>
            <a:r>
              <a:rPr lang="ru-RU" b="1" dirty="0"/>
              <a:t>образ </a:t>
            </a:r>
            <a:r>
              <a:rPr lang="ru-RU" b="1" dirty="0" smtClean="0"/>
              <a:t>автора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212080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-4483512" y="7183118"/>
            <a:ext cx="5586567" cy="609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60" y="747250"/>
            <a:ext cx="3362960" cy="559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15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9922" y="454054"/>
            <a:ext cx="6518788" cy="2308811"/>
          </a:xfrm>
        </p:spPr>
        <p:txBody>
          <a:bodyPr>
            <a:normAutofit/>
          </a:bodyPr>
          <a:lstStyle/>
          <a:p>
            <a:pPr algn="r"/>
            <a:r>
              <a:rPr lang="uk-UA" dirty="0" smtClean="0"/>
              <a:t>  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endParaRPr lang="uk-UA" dirty="0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1442" y="513048"/>
            <a:ext cx="4194687" cy="58796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94787" y="454054"/>
            <a:ext cx="6803923" cy="7535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prstClr val="black"/>
                </a:solidFill>
              </a:rPr>
              <a:t>П’єр </a:t>
            </a:r>
            <a:r>
              <a:rPr lang="uk-UA" sz="2400" dirty="0">
                <a:solidFill>
                  <a:prstClr val="black"/>
                </a:solidFill>
              </a:rPr>
              <a:t>де </a:t>
            </a:r>
            <a:r>
              <a:rPr lang="uk-UA" sz="2400" dirty="0" err="1">
                <a:solidFill>
                  <a:prstClr val="black"/>
                </a:solidFill>
              </a:rPr>
              <a:t>Ронсар</a:t>
            </a:r>
            <a:r>
              <a:rPr lang="uk-UA" sz="2400" dirty="0">
                <a:solidFill>
                  <a:prstClr val="black"/>
                </a:solidFill>
              </a:rPr>
              <a:t> народився в сім'ї небагатого </a:t>
            </a:r>
            <a:r>
              <a:rPr lang="uk-UA" sz="2400" dirty="0" smtClean="0">
                <a:solidFill>
                  <a:prstClr val="black"/>
                </a:solidFill>
              </a:rPr>
              <a:t>дворянина при дворі , </a:t>
            </a:r>
            <a:r>
              <a:rPr lang="uk-UA" sz="2400" dirty="0">
                <a:solidFill>
                  <a:prstClr val="black"/>
                </a:solidFill>
              </a:rPr>
              <a:t>чиї предки були </a:t>
            </a:r>
            <a:r>
              <a:rPr lang="uk-UA" sz="2400" dirty="0" err="1">
                <a:solidFill>
                  <a:prstClr val="black"/>
                </a:solidFill>
              </a:rPr>
              <a:t>виходцями</a:t>
            </a:r>
            <a:r>
              <a:rPr lang="uk-UA" sz="2400" dirty="0">
                <a:solidFill>
                  <a:prstClr val="black"/>
                </a:solidFill>
              </a:rPr>
              <a:t> з Угорщини. </a:t>
            </a:r>
            <a:endParaRPr lang="uk-UA" sz="2400" dirty="0" smtClean="0">
              <a:solidFill>
                <a:prstClr val="black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prstClr val="black"/>
                </a:solidFill>
              </a:rPr>
              <a:t> Батько влаштував хлопця </a:t>
            </a:r>
            <a:r>
              <a:rPr lang="uk-UA" sz="2400" dirty="0" err="1" smtClean="0">
                <a:solidFill>
                  <a:prstClr val="black"/>
                </a:solidFill>
              </a:rPr>
              <a:t>пажом</a:t>
            </a:r>
            <a:r>
              <a:rPr lang="uk-UA" sz="2400" dirty="0" smtClean="0">
                <a:solidFill>
                  <a:prstClr val="black"/>
                </a:solidFill>
              </a:rPr>
              <a:t>  до короля Франциска І , при дворі якого служив </a:t>
            </a:r>
            <a:r>
              <a:rPr lang="uk-UA" sz="2400" dirty="0" err="1" smtClean="0">
                <a:solidFill>
                  <a:prstClr val="black"/>
                </a:solidFill>
              </a:rPr>
              <a:t>сам.У</a:t>
            </a:r>
            <a:r>
              <a:rPr lang="uk-UA" sz="2400" dirty="0" smtClean="0">
                <a:solidFill>
                  <a:prstClr val="black"/>
                </a:solidFill>
              </a:rPr>
              <a:t> </a:t>
            </a:r>
            <a:r>
              <a:rPr lang="uk-UA" sz="2400" dirty="0">
                <a:solidFill>
                  <a:prstClr val="black"/>
                </a:solidFill>
              </a:rPr>
              <a:t>молодості майбутній поет побував в Англії, Шотландії, Фландрії, </a:t>
            </a:r>
            <a:r>
              <a:rPr lang="uk-UA" sz="2400" dirty="0" smtClean="0">
                <a:solidFill>
                  <a:prstClr val="black"/>
                </a:solidFill>
              </a:rPr>
              <a:t>Німеччині , вивчив  </a:t>
            </a:r>
            <a:r>
              <a:rPr lang="uk-UA" sz="2400" dirty="0">
                <a:solidFill>
                  <a:prstClr val="black"/>
                </a:solidFill>
              </a:rPr>
              <a:t>мови й античну </a:t>
            </a:r>
            <a:r>
              <a:rPr lang="uk-UA" sz="2400" dirty="0" smtClean="0">
                <a:solidFill>
                  <a:prstClr val="black"/>
                </a:solidFill>
              </a:rPr>
              <a:t>літературу в Жана Дора 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prstClr val="black"/>
                </a:solidFill>
              </a:rPr>
              <a:t>Перший вірш був надрукований у 1547 році. На той час він був придворним поетом короля Генріха ІІ.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2400" dirty="0" smtClean="0"/>
              <a:t>П’єр </a:t>
            </a:r>
            <a:r>
              <a:rPr lang="uk-UA" sz="2400" dirty="0" err="1" smtClean="0"/>
              <a:t>Ронсар</a:t>
            </a:r>
            <a:r>
              <a:rPr lang="uk-UA" sz="2400" dirty="0" smtClean="0"/>
              <a:t> почав нову епоху в історії французької поезії, він і його друзі-поети, що утворили гурток «Плеяда»(</a:t>
            </a:r>
            <a:r>
              <a:rPr lang="ru-RU" sz="2400" dirty="0" smtClean="0"/>
              <a:t> Плеяда - </a:t>
            </a:r>
            <a:r>
              <a:rPr lang="ru-RU" sz="2400" dirty="0" err="1" smtClean="0"/>
              <a:t>французька</a:t>
            </a:r>
            <a:r>
              <a:rPr lang="ru-RU" sz="2400" dirty="0" smtClean="0"/>
              <a:t> </a:t>
            </a:r>
            <a:r>
              <a:rPr lang="ru-RU" sz="2400" dirty="0" err="1" smtClean="0"/>
              <a:t>літературна</a:t>
            </a:r>
            <a:r>
              <a:rPr lang="ru-RU" sz="2400" dirty="0" smtClean="0"/>
              <a:t> школа XVI в.), почали </a:t>
            </a:r>
            <a:r>
              <a:rPr lang="ru-RU" sz="2400" dirty="0" err="1" smtClean="0"/>
              <a:t>боротися</a:t>
            </a:r>
            <a:r>
              <a:rPr lang="ru-RU" sz="2400" dirty="0" smtClean="0"/>
              <a:t> за </a:t>
            </a:r>
            <a:r>
              <a:rPr lang="ru-RU" sz="2400" dirty="0" err="1" smtClean="0"/>
              <a:t>нову</a:t>
            </a:r>
            <a:r>
              <a:rPr lang="ru-RU" sz="2400" dirty="0" smtClean="0"/>
              <a:t> </a:t>
            </a:r>
            <a:r>
              <a:rPr lang="ru-RU" sz="2400" dirty="0" err="1" smtClean="0"/>
              <a:t>французьку</a:t>
            </a:r>
            <a:r>
              <a:rPr lang="ru-RU" sz="2400" dirty="0" smtClean="0"/>
              <a:t> </a:t>
            </a:r>
            <a:r>
              <a:rPr lang="ru-RU" sz="2400" dirty="0" err="1" smtClean="0"/>
              <a:t>поезію</a:t>
            </a:r>
            <a:r>
              <a:rPr lang="ru-RU" sz="2400" dirty="0" smtClean="0"/>
              <a:t> </a:t>
            </a:r>
            <a:r>
              <a:rPr lang="ru-RU" sz="2400" dirty="0" err="1" smtClean="0"/>
              <a:t>французькою</a:t>
            </a:r>
            <a:r>
              <a:rPr lang="ru-RU" sz="2400" dirty="0" smtClean="0"/>
              <a:t> </a:t>
            </a:r>
            <a:r>
              <a:rPr lang="ru-RU" sz="2400" dirty="0" err="1" smtClean="0"/>
              <a:t>мовою</a:t>
            </a:r>
            <a:r>
              <a:rPr lang="ru-RU" sz="2400" dirty="0" smtClean="0"/>
              <a:t> 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uk-UA" sz="2800" dirty="0" smtClean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uk-UA" sz="2800" dirty="0">
              <a:solidFill>
                <a:prstClr val="black"/>
              </a:solidFill>
            </a:endParaRPr>
          </a:p>
          <a:p>
            <a:endParaRPr lang="uk-UA" sz="2800" dirty="0" smtClean="0">
              <a:solidFill>
                <a:prstClr val="black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6683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5264" y="365125"/>
            <a:ext cx="4628535" cy="1325563"/>
          </a:xfrm>
        </p:spPr>
        <p:txBody>
          <a:bodyPr/>
          <a:lstStyle/>
          <a:p>
            <a:r>
              <a:rPr lang="uk-UA" dirty="0" smtClean="0"/>
              <a:t>       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3726" y="286200"/>
            <a:ext cx="4707194" cy="61943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 </a:t>
            </a:r>
            <a:r>
              <a:rPr lang="ru-RU" dirty="0" err="1" smtClean="0"/>
              <a:t>Ронсар</a:t>
            </a:r>
            <a:r>
              <a:rPr lang="ru-RU" dirty="0" smtClean="0"/>
              <a:t> </a:t>
            </a:r>
            <a:r>
              <a:rPr lang="ru-RU" dirty="0"/>
              <a:t>є </a:t>
            </a:r>
            <a:r>
              <a:rPr lang="ru-RU" dirty="0" err="1"/>
              <a:t>творцем</a:t>
            </a:r>
            <a:r>
              <a:rPr lang="ru-RU" dirty="0"/>
              <a:t> </a:t>
            </a:r>
            <a:r>
              <a:rPr lang="ru-RU" dirty="0" err="1"/>
              <a:t>французького</a:t>
            </a:r>
            <a:r>
              <a:rPr lang="ru-RU" dirty="0"/>
              <a:t> </a:t>
            </a:r>
            <a:r>
              <a:rPr lang="ru-RU" dirty="0" smtClean="0"/>
              <a:t>сонета. ЗА </a:t>
            </a:r>
            <a:r>
              <a:rPr lang="ru-RU" dirty="0" err="1" smtClean="0"/>
              <a:t>своєю</a:t>
            </a:r>
            <a:r>
              <a:rPr lang="ru-RU" dirty="0" smtClean="0"/>
              <a:t> силою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сонети</a:t>
            </a:r>
            <a:r>
              <a:rPr lang="ru-RU" dirty="0"/>
              <a:t> не </a:t>
            </a:r>
            <a:r>
              <a:rPr lang="ru-RU" dirty="0" err="1"/>
              <a:t>поступаються</a:t>
            </a:r>
            <a:r>
              <a:rPr lang="ru-RU" dirty="0"/>
              <a:t> сонетам Петрарки і </a:t>
            </a:r>
            <a:r>
              <a:rPr lang="ru-RU" dirty="0" err="1"/>
              <a:t>Шекспіра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uk-UA" dirty="0" smtClean="0"/>
              <a:t>Справжню славу </a:t>
            </a:r>
            <a:r>
              <a:rPr lang="uk-UA" dirty="0" err="1" smtClean="0"/>
              <a:t>Ронсару</a:t>
            </a:r>
            <a:r>
              <a:rPr lang="uk-UA" dirty="0" smtClean="0"/>
              <a:t> принесла лірика - збірки «Любовні вірші» (</a:t>
            </a:r>
            <a:r>
              <a:rPr lang="en-US" dirty="0" smtClean="0"/>
              <a:t>Amours, 1552), «</a:t>
            </a:r>
            <a:r>
              <a:rPr lang="uk-UA" dirty="0" smtClean="0"/>
              <a:t>Продовження любовних віршів» (</a:t>
            </a:r>
            <a:r>
              <a:rPr lang="en-US" dirty="0" smtClean="0"/>
              <a:t>Continuations des Amours, 1555) </a:t>
            </a:r>
            <a:r>
              <a:rPr lang="uk-UA" dirty="0" smtClean="0"/>
              <a:t>і «Сонети до Олени» (</a:t>
            </a:r>
            <a:r>
              <a:rPr lang="en-US" dirty="0" smtClean="0"/>
              <a:t>Sonnets pour H</a:t>
            </a:r>
            <a:r>
              <a:rPr lang="uk-UA" dirty="0" smtClean="0"/>
              <a:t>й</a:t>
            </a:r>
            <a:r>
              <a:rPr lang="en-US" dirty="0" smtClean="0"/>
              <a:t>l</a:t>
            </a:r>
            <a:r>
              <a:rPr lang="uk-UA" dirty="0" smtClean="0"/>
              <a:t>и</a:t>
            </a:r>
            <a:r>
              <a:rPr lang="en-US" dirty="0" smtClean="0"/>
              <a:t>ne, 1578).</a:t>
            </a:r>
            <a:endParaRPr lang="uk-UA" dirty="0" smtClean="0"/>
          </a:p>
          <a:p>
            <a:pPr marL="0" indent="0">
              <a:buNone/>
            </a:pPr>
            <a:r>
              <a:rPr lang="ru-RU" dirty="0"/>
              <a:t> </a:t>
            </a:r>
            <a:endParaRPr lang="ru-RU" dirty="0" smtClean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5008880" y="5965390"/>
            <a:ext cx="289396" cy="10302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40" y="581332"/>
            <a:ext cx="42291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15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</a:t>
            </a:r>
            <a:r>
              <a:rPr lang="ru-RU" dirty="0" err="1" smtClean="0">
                <a:solidFill>
                  <a:srgbClr val="7030A0"/>
                </a:solidFill>
              </a:rPr>
              <a:t>Екскурс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>
                <a:solidFill>
                  <a:srgbClr val="7030A0"/>
                </a:solidFill>
              </a:rPr>
              <a:t>в </a:t>
            </a:r>
            <a:r>
              <a:rPr lang="ru-RU" dirty="0" err="1">
                <a:solidFill>
                  <a:srgbClr val="7030A0"/>
                </a:solidFill>
              </a:rPr>
              <a:t>любовну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поезію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Ронсара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1664" y="1533832"/>
            <a:ext cx="6762135" cy="493579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 smtClean="0"/>
          </a:p>
          <a:p>
            <a:r>
              <a:rPr lang="uk-UA" dirty="0"/>
              <a:t>У любовній поезії </a:t>
            </a:r>
            <a:r>
              <a:rPr lang="uk-UA" dirty="0" err="1"/>
              <a:t>Ронсара</a:t>
            </a:r>
            <a:r>
              <a:rPr lang="uk-UA" dirty="0"/>
              <a:t> домінують теми часу, що стрімко біжить, </a:t>
            </a:r>
            <a:r>
              <a:rPr lang="uk-UA" dirty="0" err="1" smtClean="0"/>
              <a:t>зітління</a:t>
            </a:r>
            <a:r>
              <a:rPr lang="uk-UA" dirty="0" smtClean="0"/>
              <a:t> </a:t>
            </a:r>
            <a:r>
              <a:rPr lang="uk-UA" dirty="0"/>
              <a:t>кольорів і прощання з </a:t>
            </a:r>
            <a:r>
              <a:rPr lang="uk-UA" dirty="0" smtClean="0"/>
              <a:t>юністю.</a:t>
            </a:r>
          </a:p>
          <a:p>
            <a:r>
              <a:rPr lang="uk-UA" dirty="0" smtClean="0"/>
              <a:t> Отримує </a:t>
            </a:r>
            <a:r>
              <a:rPr lang="uk-UA" dirty="0"/>
              <a:t>подальший розвиток </a:t>
            </a:r>
            <a:r>
              <a:rPr lang="uk-UA" dirty="0" err="1" smtClean="0"/>
              <a:t>гораціївський</a:t>
            </a:r>
            <a:r>
              <a:rPr lang="uk-UA" dirty="0" smtClean="0"/>
              <a:t> </a:t>
            </a:r>
            <a:r>
              <a:rPr lang="uk-UA" dirty="0"/>
              <a:t>мотив «</a:t>
            </a:r>
            <a:r>
              <a:rPr lang="en-US" dirty="0"/>
              <a:t>carpe diem» Carpe diem - </a:t>
            </a:r>
            <a:r>
              <a:rPr lang="uk-UA" dirty="0"/>
              <a:t>латинське вираження, що означає «насолоджуйся моментом» або «будь щасливий </a:t>
            </a:r>
            <a:r>
              <a:rPr lang="uk-UA" dirty="0" smtClean="0"/>
              <a:t>в </a:t>
            </a:r>
            <a:r>
              <a:rPr lang="uk-UA" dirty="0"/>
              <a:t>цю секунду» (дослівно «лови день»), часто переводиться як «лови момент</a:t>
            </a:r>
            <a:r>
              <a:rPr lang="uk-UA" dirty="0" smtClean="0"/>
              <a:t>».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крилате</a:t>
            </a:r>
            <a:r>
              <a:rPr lang="ru-RU" dirty="0"/>
              <a:t> </a:t>
            </a:r>
            <a:r>
              <a:rPr lang="ru-RU" dirty="0" err="1"/>
              <a:t>вираження</a:t>
            </a:r>
            <a:r>
              <a:rPr lang="ru-RU" dirty="0"/>
              <a:t> є </a:t>
            </a:r>
            <a:r>
              <a:rPr lang="ru-RU" dirty="0" err="1"/>
              <a:t>закликом</a:t>
            </a:r>
            <a:r>
              <a:rPr lang="ru-RU" dirty="0"/>
              <a:t> </a:t>
            </a:r>
            <a:r>
              <a:rPr lang="ru-RU" dirty="0" err="1" smtClean="0"/>
              <a:t>Горація</a:t>
            </a:r>
            <a:r>
              <a:rPr lang="ru-RU" dirty="0" smtClean="0"/>
              <a:t> </a:t>
            </a:r>
            <a:r>
              <a:rPr lang="ru-RU" dirty="0" err="1"/>
              <a:t>жити</a:t>
            </a:r>
            <a:r>
              <a:rPr lang="ru-RU" dirty="0"/>
              <a:t> </a:t>
            </a:r>
            <a:r>
              <a:rPr lang="ru-RU" dirty="0" err="1"/>
              <a:t>кожний</a:t>
            </a:r>
            <a:r>
              <a:rPr lang="ru-RU" dirty="0"/>
              <a:t> день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задоволенням</a:t>
            </a:r>
            <a:r>
              <a:rPr lang="ru-RU" dirty="0"/>
              <a:t>, </a:t>
            </a:r>
            <a:r>
              <a:rPr lang="ru-RU" dirty="0" err="1"/>
              <a:t>шукаючи</a:t>
            </a:r>
            <a:r>
              <a:rPr lang="ru-RU" dirty="0"/>
              <a:t> </a:t>
            </a:r>
            <a:r>
              <a:rPr lang="ru-RU" dirty="0" err="1"/>
              <a:t>позитивні</a:t>
            </a:r>
            <a:r>
              <a:rPr lang="ru-RU" dirty="0"/>
              <a:t> </a:t>
            </a:r>
            <a:r>
              <a:rPr lang="ru-RU" dirty="0" err="1"/>
              <a:t>емоції</a:t>
            </a:r>
            <a:r>
              <a:rPr lang="ru-RU" dirty="0"/>
              <a:t> у </a:t>
            </a:r>
            <a:r>
              <a:rPr lang="ru-RU" dirty="0" err="1"/>
              <a:t>всьому</a:t>
            </a:r>
            <a:r>
              <a:rPr lang="ru-RU" dirty="0"/>
              <a:t> </a:t>
            </a:r>
            <a:r>
              <a:rPr lang="ru-RU" dirty="0" smtClean="0"/>
              <a:t>й </a:t>
            </a:r>
            <a:r>
              <a:rPr lang="ru-RU" dirty="0"/>
              <a:t>не </a:t>
            </a:r>
            <a:r>
              <a:rPr lang="ru-RU" dirty="0" err="1"/>
              <a:t>відкладати</a:t>
            </a:r>
            <a:r>
              <a:rPr lang="ru-RU" dirty="0"/>
              <a:t> </a:t>
            </a:r>
            <a:r>
              <a:rPr lang="ru-RU" dirty="0" err="1"/>
              <a:t>повнокровне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на </a:t>
            </a:r>
            <a:r>
              <a:rPr lang="ru-RU" dirty="0" err="1"/>
              <a:t>невизначене</a:t>
            </a:r>
            <a:r>
              <a:rPr lang="ru-RU" dirty="0"/>
              <a:t>, </a:t>
            </a:r>
            <a:r>
              <a:rPr lang="ru-RU" dirty="0" err="1"/>
              <a:t>невідоме</a:t>
            </a:r>
            <a:r>
              <a:rPr lang="ru-RU" dirty="0"/>
              <a:t> </a:t>
            </a:r>
            <a:r>
              <a:rPr lang="ru-RU" dirty="0" err="1" smtClean="0"/>
              <a:t>майбутнє</a:t>
            </a:r>
            <a:r>
              <a:rPr lang="ru-RU" dirty="0" smtClean="0"/>
              <a:t>(«</a:t>
            </a:r>
            <a:r>
              <a:rPr lang="ru-RU" dirty="0"/>
              <a:t>лови </a:t>
            </a:r>
            <a:r>
              <a:rPr lang="ru-RU" dirty="0" err="1"/>
              <a:t>мить</a:t>
            </a:r>
            <a:r>
              <a:rPr lang="ru-RU" dirty="0"/>
              <a:t>»).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94" y="1386349"/>
            <a:ext cx="4049969" cy="475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9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1175" y="365123"/>
            <a:ext cx="5810865" cy="5676901"/>
          </a:xfrm>
        </p:spPr>
        <p:txBody>
          <a:bodyPr>
            <a:normAutofit/>
          </a:bodyPr>
          <a:lstStyle/>
          <a:p>
            <a:r>
              <a:rPr lang="uk-UA" dirty="0"/>
              <a:t>У своїх віршах </a:t>
            </a:r>
            <a:r>
              <a:rPr lang="uk-UA" dirty="0" err="1"/>
              <a:t>Ронсар</a:t>
            </a:r>
            <a:r>
              <a:rPr lang="uk-UA" dirty="0"/>
              <a:t> оспівав багатьох жінок. Імена трьох з них завоювали найбільшу популярність - Кассандра, Марія і Олена. «Образ коханої у </a:t>
            </a:r>
            <a:r>
              <a:rPr lang="uk-UA" dirty="0" err="1"/>
              <a:t>Ронсара</a:t>
            </a:r>
            <a:r>
              <a:rPr lang="uk-UA" dirty="0"/>
              <a:t>, - відмічав </a:t>
            </a:r>
            <a:r>
              <a:rPr lang="uk-UA" dirty="0" smtClean="0"/>
              <a:t>        Ю</a:t>
            </a:r>
            <a:r>
              <a:rPr lang="uk-UA" dirty="0"/>
              <a:t>. </a:t>
            </a:r>
            <a:r>
              <a:rPr lang="uk-UA" dirty="0" err="1"/>
              <a:t>Віппер</a:t>
            </a:r>
            <a:r>
              <a:rPr lang="uk-UA" dirty="0"/>
              <a:t>, - передусім втілення ідеалу поета, його уявлень про красу і досконалість. Звісно, в основі віршованих циклів, присвячених трьом оспіваним </a:t>
            </a:r>
            <a:r>
              <a:rPr lang="uk-UA" dirty="0" err="1"/>
              <a:t>Ронсаром</a:t>
            </a:r>
            <a:r>
              <a:rPr lang="uk-UA" dirty="0"/>
              <a:t> жінкам, лежить кожний раз реальне почуття до </a:t>
            </a:r>
            <a:r>
              <a:rPr lang="uk-UA" dirty="0" smtClean="0"/>
              <a:t>реальної, </a:t>
            </a:r>
            <a:r>
              <a:rPr lang="uk-UA" dirty="0"/>
              <a:t>а не </a:t>
            </a:r>
            <a:r>
              <a:rPr lang="uk-UA" dirty="0" smtClean="0"/>
              <a:t>уявної особи. </a:t>
            </a:r>
            <a:r>
              <a:rPr lang="uk-UA" dirty="0"/>
              <a:t>Інтенсивність цього почуття недооцінювати не треба</a:t>
            </a:r>
            <a:r>
              <a:rPr lang="uk-UA" dirty="0" smtClean="0"/>
              <a:t>»</a:t>
            </a:r>
            <a:r>
              <a:rPr lang="en-US" dirty="0" smtClean="0"/>
              <a:t>.</a:t>
            </a:r>
            <a:endParaRPr lang="en-US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61" y="609599"/>
            <a:ext cx="4243234" cy="560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89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            </a:t>
            </a:r>
            <a:br>
              <a:rPr lang="uk-UA" dirty="0" smtClean="0"/>
            </a:br>
            <a:r>
              <a:rPr lang="uk-UA" dirty="0"/>
              <a:t> </a:t>
            </a:r>
            <a:r>
              <a:rPr lang="uk-UA" dirty="0" smtClean="0"/>
              <a:t>                 </a:t>
            </a:r>
            <a:r>
              <a:rPr lang="uk-UA" sz="6000" b="1" dirty="0" smtClean="0">
                <a:ln w="22225">
                  <a:solidFill>
                    <a:schemeClr val="accent2"/>
                  </a:solidFill>
                  <a:prstDash val="solid"/>
                </a:ln>
              </a:rPr>
              <a:t>Три </a:t>
            </a:r>
            <a:r>
              <a:rPr lang="uk-UA" sz="6000" b="1" dirty="0">
                <a:ln w="22225">
                  <a:solidFill>
                    <a:schemeClr val="accent2"/>
                  </a:solidFill>
                  <a:prstDash val="solid"/>
                </a:ln>
              </a:rPr>
              <a:t>сонетних цикли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Три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любові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    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</a:rPr>
              <a:t>Три </a:t>
            </a:r>
            <a:r>
              <a:rPr lang="ru-RU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</a:rPr>
              <a:t>героїні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</a:rPr>
              <a:t>   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Тр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и </a:t>
            </a:r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життєві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епохи</a:t>
            </a:r>
            <a:endParaRPr lang="uk-UA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8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3177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9316" y="365126"/>
            <a:ext cx="7344697" cy="6492874"/>
          </a:xfrm>
        </p:spPr>
        <p:txBody>
          <a:bodyPr>
            <a:normAutofit/>
          </a:bodyPr>
          <a:lstStyle/>
          <a:p>
            <a:pPr marL="3657600" lvl="8" indent="0">
              <a:buNone/>
            </a:pPr>
            <a:endParaRPr lang="ru-RU" dirty="0" smtClean="0"/>
          </a:p>
          <a:p>
            <a:r>
              <a:rPr lang="uk-UA" dirty="0" smtClean="0"/>
              <a:t>Перший пов’язаний з ім’ям </a:t>
            </a:r>
            <a:r>
              <a:rPr lang="uk-UA" dirty="0" err="1" smtClean="0"/>
              <a:t>Кассандри</a:t>
            </a:r>
            <a:r>
              <a:rPr lang="uk-UA" dirty="0" smtClean="0"/>
              <a:t>- героїні «Любовних віршів».</a:t>
            </a:r>
          </a:p>
          <a:p>
            <a:r>
              <a:rPr lang="uk-UA" dirty="0" smtClean="0"/>
              <a:t>Кассандра </a:t>
            </a:r>
            <a:r>
              <a:rPr lang="uk-UA" dirty="0" err="1"/>
              <a:t>Сильвіаті</a:t>
            </a:r>
            <a:r>
              <a:rPr lang="uk-UA" dirty="0"/>
              <a:t> </a:t>
            </a:r>
            <a:r>
              <a:rPr lang="uk-UA" dirty="0" smtClean="0"/>
              <a:t> належала до багатої </a:t>
            </a:r>
            <a:r>
              <a:rPr lang="uk-UA" dirty="0"/>
              <a:t>італійської сім'ї. Їй було п'ятнадцять, коли в королівській резиденції в </a:t>
            </a:r>
            <a:r>
              <a:rPr lang="uk-UA" dirty="0" err="1"/>
              <a:t>Блуа</a:t>
            </a:r>
            <a:r>
              <a:rPr lang="uk-UA" dirty="0"/>
              <a:t> сталася перша зустріч її з юним поетом. Закоханість </a:t>
            </a:r>
            <a:r>
              <a:rPr lang="uk-UA" dirty="0" smtClean="0"/>
              <a:t>у </a:t>
            </a:r>
            <a:r>
              <a:rPr lang="uk-UA" dirty="0"/>
              <a:t>цю дівчину, на якій він не міг </a:t>
            </a:r>
            <a:r>
              <a:rPr lang="uk-UA" dirty="0" smtClean="0"/>
              <a:t>одружитися</a:t>
            </a:r>
            <a:r>
              <a:rPr lang="uk-UA" dirty="0"/>
              <a:t>, стала для </a:t>
            </a:r>
            <a:r>
              <a:rPr lang="uk-UA" dirty="0" err="1"/>
              <a:t>Ронсара</a:t>
            </a:r>
            <a:r>
              <a:rPr lang="uk-UA" dirty="0"/>
              <a:t> джерелом створення поетичного образу піднесеної і недоступної коханої, подібної </a:t>
            </a:r>
            <a:r>
              <a:rPr lang="uk-UA" dirty="0" smtClean="0"/>
              <a:t>Лаури Петрарки.</a:t>
            </a:r>
          </a:p>
          <a:p>
            <a:r>
              <a:rPr lang="uk-UA" dirty="0" smtClean="0"/>
              <a:t>Нерозділене </a:t>
            </a:r>
            <a:r>
              <a:rPr lang="uk-UA" dirty="0"/>
              <a:t>кохання крає серце поета. Він блідне і замовкає в присутності гордої красуні </a:t>
            </a:r>
            <a:r>
              <a:rPr lang="uk-UA" dirty="0" smtClean="0"/>
              <a:t>.</a:t>
            </a:r>
            <a:r>
              <a:rPr lang="ru-RU" dirty="0"/>
              <a:t> </a:t>
            </a:r>
            <a:endParaRPr lang="uk-UA" dirty="0" smtClean="0"/>
          </a:p>
          <a:p>
            <a:r>
              <a:rPr lang="ru-RU" dirty="0" smtClean="0"/>
              <a:t> </a:t>
            </a:r>
            <a:r>
              <a:rPr lang="ru-RU" dirty="0" err="1"/>
              <a:t>Ронсар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закоханий</a:t>
            </a:r>
            <a:r>
              <a:rPr lang="ru-RU" dirty="0"/>
              <a:t> в </a:t>
            </a:r>
            <a:r>
              <a:rPr lang="ru-RU" dirty="0" err="1"/>
              <a:t>мальовничу</a:t>
            </a:r>
            <a:r>
              <a:rPr lang="ru-RU" dirty="0"/>
              <a:t> </a:t>
            </a:r>
            <a:r>
              <a:rPr lang="ru-RU" dirty="0" err="1"/>
              <a:t>чарівність</a:t>
            </a:r>
            <a:r>
              <a:rPr lang="ru-RU" dirty="0"/>
              <a:t> </a:t>
            </a:r>
            <a:r>
              <a:rPr lang="ru-RU" dirty="0" err="1"/>
              <a:t>класичних</a:t>
            </a:r>
            <a:r>
              <a:rPr lang="ru-RU" dirty="0"/>
              <a:t> </a:t>
            </a:r>
            <a:r>
              <a:rPr lang="ru-RU" dirty="0" err="1"/>
              <a:t>міфів</a:t>
            </a:r>
            <a:r>
              <a:rPr lang="ru-RU" dirty="0"/>
              <a:t>, в красу </a:t>
            </a:r>
            <a:r>
              <a:rPr lang="ru-RU" dirty="0" err="1"/>
              <a:t>природи</a:t>
            </a:r>
            <a:r>
              <a:rPr lang="ru-RU" dirty="0"/>
              <a:t>, в </a:t>
            </a:r>
            <a:r>
              <a:rPr lang="ru-RU" dirty="0" err="1"/>
              <a:t>земну</a:t>
            </a:r>
            <a:r>
              <a:rPr lang="ru-RU" dirty="0"/>
              <a:t> </a:t>
            </a:r>
            <a:r>
              <a:rPr lang="ru-RU" dirty="0" err="1"/>
              <a:t>любов</a:t>
            </a:r>
            <a:r>
              <a:rPr lang="ru-RU" dirty="0"/>
              <a:t> і </a:t>
            </a:r>
            <a:r>
              <a:rPr lang="ru-RU" dirty="0" err="1"/>
              <a:t>поезію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закоханість</a:t>
            </a:r>
            <a:r>
              <a:rPr lang="ru-RU" dirty="0"/>
              <a:t> в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проступає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в </a:t>
            </a:r>
            <a:r>
              <a:rPr lang="ru-RU" dirty="0" err="1"/>
              <a:t>першому</a:t>
            </a:r>
            <a:r>
              <a:rPr lang="ru-RU" dirty="0"/>
              <a:t> </a:t>
            </a:r>
            <a:r>
              <a:rPr lang="ru-RU" dirty="0" smtClean="0"/>
              <a:t>сонетному </a:t>
            </a:r>
            <a:r>
              <a:rPr lang="ru-RU" dirty="0" err="1" smtClean="0"/>
              <a:t>циклі</a:t>
            </a:r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err="1"/>
              <a:t>Любов</a:t>
            </a:r>
            <a:r>
              <a:rPr lang="ru-RU" dirty="0"/>
              <a:t> до </a:t>
            </a:r>
            <a:r>
              <a:rPr lang="ru-RU" dirty="0" err="1" smtClean="0"/>
              <a:t>Кассандри</a:t>
            </a:r>
            <a:r>
              <a:rPr lang="ru-RU" dirty="0" smtClean="0"/>
              <a:t>» </a:t>
            </a:r>
            <a:r>
              <a:rPr lang="ru-RU" dirty="0"/>
              <a:t>(1552-1553), </a:t>
            </a:r>
            <a:r>
              <a:rPr lang="ru-RU" dirty="0" err="1"/>
              <a:t>написаному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великим </a:t>
            </a:r>
            <a:r>
              <a:rPr lang="ru-RU" dirty="0" err="1"/>
              <a:t>впливом</a:t>
            </a:r>
            <a:r>
              <a:rPr lang="ru-RU" dirty="0"/>
              <a:t> Петрарки.</a:t>
            </a:r>
          </a:p>
          <a:p>
            <a:endParaRPr lang="ru-RU" dirty="0" smtClean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71" y="658302"/>
            <a:ext cx="4100051" cy="585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4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4052" y="648929"/>
            <a:ext cx="5729748" cy="5528034"/>
          </a:xfrm>
        </p:spPr>
        <p:txBody>
          <a:bodyPr>
            <a:normAutofit/>
          </a:bodyPr>
          <a:lstStyle/>
          <a:p>
            <a:r>
              <a:rPr lang="ru-RU" dirty="0" smtClean="0"/>
              <a:t>Образ </a:t>
            </a:r>
            <a:r>
              <a:rPr lang="ru-RU" dirty="0" err="1" smtClean="0"/>
              <a:t>Кассандри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на </a:t>
            </a:r>
            <a:r>
              <a:rPr lang="ru-RU" dirty="0" err="1" smtClean="0"/>
              <a:t>сторінках</a:t>
            </a:r>
            <a:r>
              <a:rPr lang="ru-RU" dirty="0" smtClean="0"/>
              <a:t> «</a:t>
            </a:r>
            <a:r>
              <a:rPr lang="ru-RU" dirty="0" err="1" smtClean="0"/>
              <a:t>Першої</a:t>
            </a:r>
            <a:r>
              <a:rPr lang="ru-RU" dirty="0" smtClean="0"/>
              <a:t> книги </a:t>
            </a:r>
            <a:r>
              <a:rPr lang="ru-RU" dirty="0" err="1" smtClean="0"/>
              <a:t>любові</a:t>
            </a:r>
            <a:r>
              <a:rPr lang="ru-RU" dirty="0" smtClean="0"/>
              <a:t>» </a:t>
            </a:r>
            <a:r>
              <a:rPr lang="ru-RU" dirty="0" err="1" smtClean="0"/>
              <a:t>крізь</a:t>
            </a:r>
            <a:r>
              <a:rPr lang="ru-RU" dirty="0" smtClean="0"/>
              <a:t> </a:t>
            </a:r>
            <a:r>
              <a:rPr lang="ru-RU" dirty="0" err="1" smtClean="0"/>
              <a:t>серпанок</a:t>
            </a:r>
            <a:r>
              <a:rPr lang="ru-RU" dirty="0" smtClean="0"/>
              <a:t> </a:t>
            </a:r>
            <a:r>
              <a:rPr lang="ru-RU" dirty="0" err="1" smtClean="0"/>
              <a:t>спогадів</a:t>
            </a:r>
            <a:r>
              <a:rPr lang="ru-RU" dirty="0" smtClean="0"/>
              <a:t>, в </a:t>
            </a:r>
            <a:r>
              <a:rPr lang="ru-RU" dirty="0" err="1" smtClean="0"/>
              <a:t>ореолі</a:t>
            </a:r>
            <a:r>
              <a:rPr lang="ru-RU" dirty="0" smtClean="0"/>
              <a:t> </a:t>
            </a:r>
            <a:r>
              <a:rPr lang="ru-RU" dirty="0" err="1" smtClean="0"/>
              <a:t>емоцій</a:t>
            </a:r>
            <a:r>
              <a:rPr lang="ru-RU" dirty="0" smtClean="0"/>
              <a:t>, </a:t>
            </a:r>
            <a:r>
              <a:rPr lang="ru-RU" dirty="0" err="1" smtClean="0"/>
              <a:t>пробуджених</a:t>
            </a:r>
            <a:r>
              <a:rPr lang="ru-RU" dirty="0" smtClean="0"/>
              <a:t> </a:t>
            </a:r>
            <a:r>
              <a:rPr lang="ru-RU" dirty="0" err="1" smtClean="0"/>
              <a:t>мріями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відноситься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до </a:t>
            </a:r>
            <a:r>
              <a:rPr lang="ru-RU" dirty="0" err="1" smtClean="0"/>
              <a:t>еротичних</a:t>
            </a:r>
            <a:r>
              <a:rPr lang="ru-RU" dirty="0" smtClean="0"/>
              <a:t> </a:t>
            </a:r>
            <a:r>
              <a:rPr lang="ru-RU" dirty="0" err="1" smtClean="0"/>
              <a:t>мотивів</a:t>
            </a:r>
            <a:r>
              <a:rPr lang="ru-RU" dirty="0" smtClean="0"/>
              <a:t>,  </a:t>
            </a:r>
            <a:r>
              <a:rPr lang="ru-RU" dirty="0" err="1" smtClean="0"/>
              <a:t>що</a:t>
            </a:r>
            <a:r>
              <a:rPr lang="ru-RU" dirty="0" smtClean="0"/>
              <a:t>  часом </a:t>
            </a:r>
            <a:r>
              <a:rPr lang="ru-RU" dirty="0" err="1" smtClean="0"/>
              <a:t>бурхливо</a:t>
            </a:r>
            <a:r>
              <a:rPr lang="ru-RU" dirty="0" smtClean="0"/>
              <a:t> </a:t>
            </a:r>
            <a:r>
              <a:rPr lang="ru-RU" dirty="0" err="1" smtClean="0"/>
              <a:t>прориваються</a:t>
            </a:r>
            <a:r>
              <a:rPr lang="ru-RU" dirty="0" smtClean="0"/>
              <a:t> в </a:t>
            </a:r>
            <a:r>
              <a:rPr lang="ru-RU" dirty="0" err="1" smtClean="0"/>
              <a:t>змісті</a:t>
            </a:r>
            <a:r>
              <a:rPr lang="ru-RU" dirty="0" smtClean="0"/>
              <a:t> </a:t>
            </a:r>
            <a:r>
              <a:rPr lang="ru-RU" dirty="0" err="1" smtClean="0"/>
              <a:t>збірки</a:t>
            </a:r>
            <a:r>
              <a:rPr lang="ru-RU" dirty="0" smtClean="0"/>
              <a:t>. </a:t>
            </a:r>
            <a:r>
              <a:rPr lang="ru-RU" dirty="0" err="1" smtClean="0"/>
              <a:t>Почуттєві</a:t>
            </a:r>
            <a:r>
              <a:rPr lang="ru-RU" dirty="0" smtClean="0"/>
              <a:t> насолоди, </a:t>
            </a:r>
            <a:r>
              <a:rPr lang="ru-RU" dirty="0" err="1" smtClean="0"/>
              <a:t>зображені</a:t>
            </a:r>
            <a:r>
              <a:rPr lang="ru-RU" dirty="0" smtClean="0"/>
              <a:t> </a:t>
            </a:r>
            <a:r>
              <a:rPr lang="ru-RU" dirty="0" err="1" smtClean="0"/>
              <a:t>Ронсаром</a:t>
            </a:r>
            <a:r>
              <a:rPr lang="ru-RU" dirty="0" smtClean="0"/>
              <a:t>, не могли бути </a:t>
            </a:r>
            <a:r>
              <a:rPr lang="ru-RU" dirty="0" err="1" smtClean="0"/>
              <a:t>подаровані</a:t>
            </a:r>
            <a:r>
              <a:rPr lang="ru-RU" dirty="0" smtClean="0"/>
              <a:t> </a:t>
            </a:r>
            <a:r>
              <a:rPr lang="ru-RU" dirty="0" err="1" smtClean="0"/>
              <a:t>йому</a:t>
            </a:r>
            <a:r>
              <a:rPr lang="ru-RU" dirty="0" smtClean="0"/>
              <a:t> </a:t>
            </a:r>
            <a:r>
              <a:rPr lang="ru-RU" dirty="0" err="1" smtClean="0"/>
              <a:t>Кассандрою</a:t>
            </a:r>
            <a:r>
              <a:rPr lang="ru-RU" dirty="0" smtClean="0"/>
              <a:t> </a:t>
            </a:r>
            <a:r>
              <a:rPr lang="ru-RU" dirty="0" err="1" smtClean="0"/>
              <a:t>бо</a:t>
            </a:r>
            <a:r>
              <a:rPr lang="ru-RU" dirty="0" smtClean="0"/>
              <a:t> </a:t>
            </a:r>
            <a:r>
              <a:rPr lang="ru-RU" dirty="0" err="1" smtClean="0"/>
              <a:t>вже</a:t>
            </a:r>
            <a:r>
              <a:rPr lang="ru-RU" dirty="0" smtClean="0"/>
              <a:t> </a:t>
            </a:r>
            <a:r>
              <a:rPr lang="ru-RU" dirty="0" err="1" smtClean="0"/>
              <a:t>приблизно</a:t>
            </a:r>
            <a:r>
              <a:rPr lang="ru-RU" dirty="0" smtClean="0"/>
              <a:t> через </a:t>
            </a:r>
            <a:r>
              <a:rPr lang="ru-RU" dirty="0" err="1" smtClean="0"/>
              <a:t>рік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знайомства</a:t>
            </a:r>
            <a:r>
              <a:rPr lang="ru-RU" dirty="0" smtClean="0"/>
              <a:t> вона </a:t>
            </a:r>
            <a:r>
              <a:rPr lang="ru-RU" dirty="0" err="1" smtClean="0"/>
              <a:t>вийшла</a:t>
            </a:r>
            <a:r>
              <a:rPr lang="ru-RU" dirty="0" smtClean="0"/>
              <a:t> </a:t>
            </a:r>
            <a:r>
              <a:rPr lang="ru-RU" dirty="0" err="1" smtClean="0"/>
              <a:t>заміж</a:t>
            </a:r>
            <a:r>
              <a:rPr lang="ru-RU" dirty="0" smtClean="0"/>
              <a:t> .</a:t>
            </a:r>
          </a:p>
          <a:p>
            <a:r>
              <a:rPr lang="ru-RU" dirty="0"/>
              <a:t>«</a:t>
            </a:r>
            <a:r>
              <a:rPr lang="ru-RU" dirty="0" err="1"/>
              <a:t>Літературну</a:t>
            </a:r>
            <a:r>
              <a:rPr lang="ru-RU" dirty="0"/>
              <a:t> </a:t>
            </a:r>
            <a:r>
              <a:rPr lang="ru-RU" dirty="0" err="1"/>
              <a:t>вірність</a:t>
            </a:r>
            <a:r>
              <a:rPr lang="ru-RU" dirty="0"/>
              <a:t>» </a:t>
            </a:r>
            <a:r>
              <a:rPr lang="ru-RU" dirty="0" err="1" smtClean="0"/>
              <a:t>Кассандрі</a:t>
            </a:r>
            <a:r>
              <a:rPr lang="ru-RU" dirty="0" smtClean="0"/>
              <a:t> </a:t>
            </a:r>
            <a:r>
              <a:rPr lang="ru-RU" dirty="0" err="1"/>
              <a:t>Ронсар</a:t>
            </a:r>
            <a:r>
              <a:rPr lang="ru-RU" dirty="0"/>
              <a:t> </a:t>
            </a:r>
            <a:r>
              <a:rPr lang="ru-RU" dirty="0" err="1"/>
              <a:t>зберігав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десять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smtClean="0"/>
              <a:t>…</a:t>
            </a:r>
            <a:endParaRPr lang="ru-RU" dirty="0" smtClean="0"/>
          </a:p>
          <a:p>
            <a:endParaRPr lang="ru-RU" dirty="0" smtClean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511278"/>
            <a:ext cx="3451121" cy="549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8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4578"/>
          </a:xfrm>
        </p:spPr>
        <p:txBody>
          <a:bodyPr/>
          <a:lstStyle/>
          <a:p>
            <a:r>
              <a:rPr lang="uk-UA" dirty="0" smtClean="0"/>
              <a:t>             </a:t>
            </a:r>
            <a:r>
              <a:rPr lang="uk-UA" dirty="0" smtClean="0">
                <a:solidFill>
                  <a:srgbClr val="7030A0"/>
                </a:solidFill>
              </a:rPr>
              <a:t>Скарбничка з теорії літератури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574" y="143233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555555"/>
                </a:solidFill>
                <a:effectLst/>
                <a:latin typeface="roboto"/>
              </a:rPr>
              <a:t>Вірш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 – </a:t>
            </a:r>
            <a:r>
              <a:rPr lang="ru-RU" b="0" i="0" dirty="0" err="1" smtClean="0">
                <a:solidFill>
                  <a:srgbClr val="555555"/>
                </a:solidFill>
                <a:effectLst/>
                <a:latin typeface="roboto"/>
              </a:rPr>
              <a:t>це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 невеликий </a:t>
            </a:r>
            <a:r>
              <a:rPr lang="ru-RU" b="0" i="0" dirty="0" err="1" smtClean="0">
                <a:solidFill>
                  <a:srgbClr val="555555"/>
                </a:solidFill>
                <a:effectLst/>
                <a:latin typeface="roboto"/>
              </a:rPr>
              <a:t>поетичний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 </a:t>
            </a:r>
            <a:r>
              <a:rPr lang="ru-RU" b="0" i="0" dirty="0" err="1" smtClean="0">
                <a:solidFill>
                  <a:srgbClr val="555555"/>
                </a:solidFill>
                <a:effectLst/>
                <a:latin typeface="roboto"/>
              </a:rPr>
              <a:t>твір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, написаний </a:t>
            </a:r>
            <a:r>
              <a:rPr lang="ru-RU" b="0" i="0" dirty="0" err="1" smtClean="0">
                <a:solidFill>
                  <a:srgbClr val="555555"/>
                </a:solidFill>
                <a:effectLst/>
                <a:latin typeface="roboto"/>
              </a:rPr>
              <a:t>ритмізованою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         </a:t>
            </a:r>
            <a:r>
              <a:rPr lang="ru-RU" b="0" i="0" dirty="0" err="1" smtClean="0">
                <a:solidFill>
                  <a:srgbClr val="555555"/>
                </a:solidFill>
                <a:effectLst/>
                <a:latin typeface="roboto"/>
              </a:rPr>
              <a:t>мовою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, </a:t>
            </a:r>
            <a:r>
              <a:rPr lang="ru-RU" b="0" i="0" dirty="0" err="1" smtClean="0">
                <a:solidFill>
                  <a:srgbClr val="555555"/>
                </a:solidFill>
                <a:effectLst/>
                <a:latin typeface="roboto"/>
              </a:rPr>
              <a:t>найчастіше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 з </a:t>
            </a:r>
            <a:r>
              <a:rPr lang="ru-RU" b="0" i="0" dirty="0" err="1" smtClean="0">
                <a:solidFill>
                  <a:srgbClr val="555555"/>
                </a:solidFill>
                <a:effectLst/>
                <a:latin typeface="roboto"/>
              </a:rPr>
              <a:t>римуванням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roboto"/>
              </a:rPr>
              <a:t> 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b="1" dirty="0" err="1" smtClean="0"/>
              <a:t>В</a:t>
            </a:r>
            <a:r>
              <a:rPr lang="ru-RU" b="1" dirty="0" err="1" smtClean="0"/>
              <a:t>ірш</a:t>
            </a:r>
            <a:r>
              <a:rPr lang="ru-RU" b="1" dirty="0" smtClean="0"/>
              <a:t>(</a:t>
            </a:r>
            <a:r>
              <a:rPr lang="ru-RU" b="1" dirty="0" err="1" smtClean="0"/>
              <a:t>поезія</a:t>
            </a:r>
            <a:r>
              <a:rPr lang="ru-RU" b="1" dirty="0" smtClean="0"/>
              <a:t>)</a:t>
            </a:r>
            <a:r>
              <a:rPr lang="ru-RU" dirty="0" smtClean="0"/>
              <a:t>:</a:t>
            </a:r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b="1" dirty="0" smtClean="0"/>
              <a:t>-</a:t>
            </a:r>
            <a:r>
              <a:rPr lang="ru-RU" dirty="0" smtClean="0"/>
              <a:t> </a:t>
            </a:r>
            <a:r>
              <a:rPr lang="ru-RU" b="1" dirty="0" smtClean="0"/>
              <a:t>поема</a:t>
            </a:r>
            <a:r>
              <a:rPr lang="ru-RU" dirty="0" smtClean="0"/>
              <a:t> (з </a:t>
            </a:r>
            <a:r>
              <a:rPr lang="ru-RU" dirty="0" err="1" smtClean="0"/>
              <a:t>кількох</a:t>
            </a:r>
            <a:r>
              <a:rPr lang="ru-RU" dirty="0" smtClean="0"/>
              <a:t> </a:t>
            </a:r>
            <a:r>
              <a:rPr lang="ru-RU" dirty="0" err="1" smtClean="0"/>
              <a:t>частин</a:t>
            </a:r>
            <a:r>
              <a:rPr lang="ru-RU" dirty="0" smtClean="0"/>
              <a:t>)</a:t>
            </a:r>
            <a:r>
              <a:rPr lang="ru-RU" dirty="0" smtClean="0"/>
              <a:t>; </a:t>
            </a:r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b="1" dirty="0" smtClean="0"/>
              <a:t>-</a:t>
            </a:r>
            <a:r>
              <a:rPr lang="ru-RU" dirty="0" smtClean="0"/>
              <a:t> </a:t>
            </a:r>
            <a:r>
              <a:rPr lang="ru-RU" b="1" dirty="0" smtClean="0"/>
              <a:t>ода</a:t>
            </a:r>
            <a:r>
              <a:rPr lang="ru-RU" dirty="0" smtClean="0"/>
              <a:t> (</a:t>
            </a:r>
            <a:r>
              <a:rPr lang="ru-RU" dirty="0" err="1" smtClean="0"/>
              <a:t>похвалібний</a:t>
            </a:r>
            <a:r>
              <a:rPr lang="ru-RU" dirty="0" smtClean="0"/>
              <a:t>)</a:t>
            </a:r>
            <a:r>
              <a:rPr lang="ru-RU" dirty="0" smtClean="0"/>
              <a:t>; </a:t>
            </a:r>
          </a:p>
          <a:p>
            <a:pPr marL="0" indent="0" algn="just">
              <a:buNone/>
            </a:pPr>
            <a:r>
              <a:rPr lang="ru-RU" b="1" dirty="0" smtClean="0"/>
              <a:t> - </a:t>
            </a:r>
            <a:r>
              <a:rPr lang="ru-RU" b="1" dirty="0" err="1" smtClean="0"/>
              <a:t>епіграма</a:t>
            </a:r>
            <a:r>
              <a:rPr lang="ru-RU" dirty="0" smtClean="0"/>
              <a:t> (</a:t>
            </a:r>
            <a:r>
              <a:rPr lang="ru-RU" dirty="0" err="1" smtClean="0"/>
              <a:t>ущипливий</a:t>
            </a:r>
            <a:r>
              <a:rPr lang="ru-RU" dirty="0" smtClean="0"/>
              <a:t>, на кого)</a:t>
            </a:r>
            <a:r>
              <a:rPr lang="ru-RU" dirty="0" smtClean="0"/>
              <a:t>; </a:t>
            </a:r>
          </a:p>
          <a:p>
            <a:pPr marL="0" indent="0" algn="just">
              <a:buNone/>
            </a:pPr>
            <a:r>
              <a:rPr lang="ru-RU" b="1" dirty="0" smtClean="0"/>
              <a:t> - </a:t>
            </a:r>
            <a:r>
              <a:rPr lang="ru-RU" b="1" dirty="0" err="1" smtClean="0"/>
              <a:t>коломийка</a:t>
            </a:r>
            <a:r>
              <a:rPr lang="ru-RU" b="1" dirty="0"/>
              <a:t>, </a:t>
            </a:r>
            <a:r>
              <a:rPr lang="ru-RU" b="1" dirty="0" err="1" smtClean="0"/>
              <a:t>співомовка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жартівливий</a:t>
            </a:r>
            <a:r>
              <a:rPr lang="ru-RU" dirty="0" smtClean="0"/>
              <a:t>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238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</a:t>
            </a:r>
            <a:r>
              <a:rPr lang="uk-UA" dirty="0" smtClean="0">
                <a:solidFill>
                  <a:srgbClr val="7030A0"/>
                </a:solidFill>
              </a:rPr>
              <a:t>Скарбничка з теорії літератури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Слово «автор» у </a:t>
            </a:r>
            <a:r>
              <a:rPr lang="ru-RU" dirty="0" err="1" smtClean="0"/>
              <a:t>перекладі</a:t>
            </a:r>
            <a:r>
              <a:rPr lang="ru-RU" dirty="0" smtClean="0"/>
              <a:t> з </a:t>
            </a:r>
            <a:r>
              <a:rPr lang="ru-RU" dirty="0" err="1" smtClean="0"/>
              <a:t>латинської</a:t>
            </a:r>
            <a:r>
              <a:rPr lang="ru-RU" dirty="0" smtClean="0"/>
              <a:t> </a:t>
            </a:r>
            <a:r>
              <a:rPr lang="ru-RU" dirty="0" err="1" smtClean="0"/>
              <a:t>означає</a:t>
            </a:r>
            <a:r>
              <a:rPr lang="ru-RU" dirty="0" smtClean="0"/>
              <a:t> </a:t>
            </a:r>
            <a:r>
              <a:rPr lang="ru-RU" dirty="0" err="1" smtClean="0"/>
              <a:t>засновник</a:t>
            </a:r>
            <a:r>
              <a:rPr lang="ru-RU" dirty="0" smtClean="0"/>
              <a:t> , </a:t>
            </a:r>
            <a:r>
              <a:rPr lang="ru-RU" dirty="0" err="1" smtClean="0"/>
              <a:t>творець</a:t>
            </a:r>
            <a:r>
              <a:rPr lang="ru-RU" dirty="0" smtClean="0"/>
              <a:t>.</a:t>
            </a:r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Образ автора у </a:t>
            </a:r>
            <a:r>
              <a:rPr lang="ru-RU" b="1" dirty="0" err="1" smtClean="0"/>
              <a:t>літературному</a:t>
            </a:r>
            <a:r>
              <a:rPr lang="ru-RU" b="1" dirty="0" smtClean="0"/>
              <a:t> </a:t>
            </a:r>
            <a:r>
              <a:rPr lang="ru-RU" b="1" dirty="0" err="1" smtClean="0"/>
              <a:t>творі</a:t>
            </a:r>
            <a:r>
              <a:rPr lang="ru-RU" b="1" dirty="0" smtClean="0"/>
              <a:t> </a:t>
            </a:r>
            <a:r>
              <a:rPr lang="ru-RU" dirty="0" smtClean="0"/>
              <a:t>— </a:t>
            </a:r>
            <a:r>
              <a:rPr lang="ru-RU" dirty="0" err="1" smtClean="0"/>
              <a:t>художній</a:t>
            </a:r>
            <a:r>
              <a:rPr lang="ru-RU" dirty="0" smtClean="0"/>
              <a:t> </a:t>
            </a:r>
            <a:r>
              <a:rPr lang="ru-RU" dirty="0" err="1" smtClean="0"/>
              <a:t>двійник</a:t>
            </a:r>
            <a:r>
              <a:rPr lang="ru-RU" dirty="0" smtClean="0"/>
              <a:t> </a:t>
            </a:r>
            <a:r>
              <a:rPr lang="ru-RU" dirty="0" err="1" smtClean="0"/>
              <a:t>реальної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 </a:t>
            </a:r>
            <a:r>
              <a:rPr lang="ru-RU" dirty="0" err="1" smtClean="0"/>
              <a:t>письменника</a:t>
            </a:r>
            <a:r>
              <a:rPr lang="ru-RU" dirty="0" smtClean="0"/>
              <a:t>, </a:t>
            </a:r>
            <a:r>
              <a:rPr lang="ru-RU" dirty="0" err="1" smtClean="0"/>
              <a:t>змодельоване</a:t>
            </a:r>
            <a:r>
              <a:rPr lang="ru-RU" dirty="0" smtClean="0"/>
              <a:t> ним </a:t>
            </a:r>
            <a:r>
              <a:rPr lang="ru-RU" dirty="0" err="1" smtClean="0"/>
              <a:t>уявлення</a:t>
            </a:r>
            <a:r>
              <a:rPr lang="ru-RU" dirty="0" smtClean="0"/>
              <a:t> про себе і </a:t>
            </a:r>
            <a:r>
              <a:rPr lang="ru-RU" dirty="0" err="1" smtClean="0"/>
              <a:t>відтворене</a:t>
            </a:r>
            <a:r>
              <a:rPr lang="ru-RU" dirty="0" smtClean="0"/>
              <a:t> у </a:t>
            </a:r>
            <a:r>
              <a:rPr lang="ru-RU" dirty="0" err="1" smtClean="0"/>
              <a:t>свідомості</a:t>
            </a:r>
            <a:r>
              <a:rPr lang="ru-RU" dirty="0" smtClean="0"/>
              <a:t> </a:t>
            </a:r>
            <a:r>
              <a:rPr lang="ru-RU" dirty="0" err="1" smtClean="0"/>
              <a:t>читача</a:t>
            </a:r>
            <a:r>
              <a:rPr lang="ru-RU" dirty="0" smtClean="0"/>
              <a:t>.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546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До того ,як любов у світ прийшла…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831690" y="676662"/>
            <a:ext cx="6066504" cy="5882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952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rgbClr val="1A1A1A"/>
              </a:solidFill>
              <a:effectLst/>
              <a:latin typeface="Roboto Slab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200" b="1" i="0" u="none" strike="noStrike" cap="none" normalizeH="0" baseline="0" dirty="0" smtClean="0">
              <a:ln>
                <a:noFill/>
              </a:ln>
              <a:solidFill>
                <a:srgbClr val="1A1A1A"/>
              </a:solidFill>
              <a:effectLst/>
              <a:latin typeface="Roboto Slab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200" b="1" i="0" u="none" strike="noStrike" cap="none" normalizeH="0" baseline="0" dirty="0" smtClean="0">
              <a:ln>
                <a:noFill/>
              </a:ln>
              <a:solidFill>
                <a:srgbClr val="1A1A1A"/>
              </a:solidFill>
              <a:effectLst/>
              <a:latin typeface="Roboto Slab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 того, як любов у світ прийшла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 теплим сяйвом хаос освітила,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 нім плавала планет незмірна сила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Без ладу, і без форми, й без числа.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Так і душа несміливо жила,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Без ладу й форми у мені бродила,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Поки любов її не озорила,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Коли з очей ти сяйво розлила.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І, скорений любові верховенством,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Дух у мені наповнився блаженством,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 думках моїх вогонь </a:t>
            </a:r>
            <a:r>
              <a:rPr kumimoji="0" lang="uk-UA" alt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запломенів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Любов дала життя, і рух, і силу,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 душу відродила осмутнілу –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Її любовний пломінь відігрів.</a:t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П'єр де </a:t>
            </a:r>
            <a:r>
              <a:rPr kumimoji="0" lang="uk-UA" alt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Ронсар</a:t>
            </a:r>
            <a:r>
              <a:rPr kumimoji="0" lang="uk-UA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переклад: Ф. Скляра; </a:t>
            </a:r>
          </a:p>
        </p:txBody>
      </p:sp>
    </p:spTree>
    <p:extLst>
      <p:ext uri="{BB962C8B-B14F-4D97-AF65-F5344CB8AC3E}">
        <p14:creationId xmlns:p14="http://schemas.microsoft.com/office/powerpoint/2010/main" val="70033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       </a:t>
            </a:r>
            <a:r>
              <a:rPr lang="uk-UA" dirty="0" smtClean="0">
                <a:solidFill>
                  <a:srgbClr val="7030A0"/>
                </a:solidFill>
              </a:rPr>
              <a:t>Аналіз вірша</a:t>
            </a:r>
            <a:endParaRPr lang="uk-UA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Тема</a:t>
            </a:r>
            <a:r>
              <a:rPr lang="uk-UA" dirty="0" smtClean="0"/>
              <a:t> :  високе почуття кохання до жінки .</a:t>
            </a:r>
          </a:p>
          <a:p>
            <a:endParaRPr lang="uk-UA" b="1" dirty="0"/>
          </a:p>
          <a:p>
            <a:r>
              <a:rPr lang="uk-UA" b="1" dirty="0" smtClean="0"/>
              <a:t>Головна думка</a:t>
            </a:r>
            <a:r>
              <a:rPr lang="uk-UA" dirty="0" smtClean="0"/>
              <a:t> : </a:t>
            </a:r>
            <a:r>
              <a:rPr lang="uk-UA" dirty="0"/>
              <a:t>к</a:t>
            </a:r>
            <a:r>
              <a:rPr lang="uk-UA" dirty="0" smtClean="0"/>
              <a:t>охання возвеличує людину , наповнює її іншим змістом.</a:t>
            </a:r>
          </a:p>
          <a:p>
            <a:pPr marL="0" indent="0">
              <a:buNone/>
            </a:pPr>
            <a:endParaRPr lang="uk-UA" dirty="0" smtClean="0"/>
          </a:p>
          <a:p>
            <a:r>
              <a:rPr lang="uk-UA" dirty="0" smtClean="0"/>
              <a:t>Ліричний герой - …</a:t>
            </a:r>
          </a:p>
          <a:p>
            <a:pPr marL="0" indent="0">
              <a:buNone/>
            </a:pPr>
            <a:endParaRPr lang="uk-UA" dirty="0" smtClean="0"/>
          </a:p>
          <a:p>
            <a:r>
              <a:rPr lang="uk-UA" dirty="0" smtClean="0"/>
              <a:t>Образи-символи :…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60014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Домашнє завдання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/>
              <a:t> </a:t>
            </a:r>
            <a:r>
              <a:rPr lang="uk-UA" smtClean="0"/>
              <a:t>     </a:t>
            </a:r>
            <a:endParaRPr lang="uk-UA" dirty="0" smtClean="0"/>
          </a:p>
          <a:p>
            <a:r>
              <a:rPr lang="uk-UA" dirty="0" smtClean="0"/>
              <a:t>Вивчити поняття з теорії літератури .</a:t>
            </a:r>
          </a:p>
          <a:p>
            <a:r>
              <a:rPr lang="uk-UA" dirty="0" smtClean="0"/>
              <a:t>Виразно читати вірш «</a:t>
            </a:r>
            <a:r>
              <a:rPr lang="ru-RU" dirty="0" smtClean="0"/>
              <a:t>До </a:t>
            </a:r>
            <a:r>
              <a:rPr lang="ru-RU" dirty="0"/>
              <a:t>того , як </a:t>
            </a:r>
            <a:r>
              <a:rPr lang="ru-RU" dirty="0" err="1"/>
              <a:t>любов</a:t>
            </a:r>
            <a:r>
              <a:rPr lang="ru-RU" dirty="0"/>
              <a:t> у </a:t>
            </a:r>
            <a:r>
              <a:rPr lang="ru-RU" dirty="0" err="1"/>
              <a:t>світ</a:t>
            </a:r>
            <a:r>
              <a:rPr lang="ru-RU" dirty="0"/>
              <a:t> </a:t>
            </a:r>
            <a:r>
              <a:rPr lang="ru-RU" dirty="0" err="1"/>
              <a:t>прийшла</a:t>
            </a:r>
            <a:r>
              <a:rPr lang="ru-RU" dirty="0" smtClean="0"/>
              <a:t>...».</a:t>
            </a:r>
          </a:p>
          <a:p>
            <a:r>
              <a:rPr lang="ru-RU" dirty="0" err="1" smtClean="0"/>
              <a:t>Закінчити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r>
              <a:rPr lang="ru-RU" dirty="0" smtClean="0"/>
              <a:t> </a:t>
            </a:r>
            <a:r>
              <a:rPr lang="ru-RU" dirty="0" err="1" smtClean="0"/>
              <a:t>поезії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 </a:t>
            </a:r>
            <a:r>
              <a:rPr lang="ru-RU" dirty="0" err="1" smtClean="0"/>
              <a:t>бажанням</a:t>
            </a:r>
            <a:r>
              <a:rPr lang="ru-RU" dirty="0" smtClean="0"/>
              <a:t> : </a:t>
            </a:r>
            <a:r>
              <a:rPr lang="ru-RU" dirty="0" err="1" smtClean="0"/>
              <a:t>скласти</a:t>
            </a:r>
            <a:r>
              <a:rPr lang="ru-RU" dirty="0" smtClean="0"/>
              <a:t> тест за </a:t>
            </a:r>
            <a:r>
              <a:rPr lang="ru-RU" dirty="0" err="1" smtClean="0"/>
              <a:t>змістом</a:t>
            </a:r>
            <a:r>
              <a:rPr lang="ru-RU" dirty="0" smtClean="0"/>
              <a:t> уроку.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10380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                          </a:t>
            </a:r>
            <a:r>
              <a:rPr lang="uk-UA" sz="6000" dirty="0" smtClean="0">
                <a:solidFill>
                  <a:srgbClr val="7030A0"/>
                </a:solidFill>
              </a:rPr>
              <a:t>Дякую за перегляд!</a:t>
            </a:r>
            <a:endParaRPr lang="uk-UA" sz="6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27826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276</TotalTime>
  <Words>616</Words>
  <Application>Microsoft Office PowerPoint</Application>
  <PresentationFormat>Широкоэкранный</PresentationFormat>
  <Paragraphs>64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roboto</vt:lpstr>
      <vt:lpstr>Roboto Slab</vt:lpstr>
      <vt:lpstr>Trebuchet MS</vt:lpstr>
      <vt:lpstr>Wingdings 3</vt:lpstr>
      <vt:lpstr>Грань</vt:lpstr>
      <vt:lpstr> П’єр Ронсар (1524-1585). «До того, як любов у світ прийшла…». Вірші зарубіжних поетів про дружбу і кохання.  ТЛ : поглиблення понять про вірш , образ автора</vt:lpstr>
      <vt:lpstr>    </vt:lpstr>
      <vt:lpstr>         </vt:lpstr>
      <vt:lpstr>       Екскурс  в любовну поезію Ронсара</vt:lpstr>
      <vt:lpstr>Презентация PowerPoint</vt:lpstr>
      <vt:lpstr>                               Три сонетних цикли</vt:lpstr>
      <vt:lpstr>Презентация PowerPoint</vt:lpstr>
      <vt:lpstr>Презентация PowerPoint</vt:lpstr>
      <vt:lpstr>             Скарбничка з теорії літератури</vt:lpstr>
      <vt:lpstr>          Скарбничка з теорії літератури</vt:lpstr>
      <vt:lpstr>До того ,як любов у світ прийшла…</vt:lpstr>
      <vt:lpstr>                           Аналіз вірша</vt:lpstr>
      <vt:lpstr>                Домашнє завдання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П’єр Ронсар (1524-1585). «До того, як любов у світ прийшла…». Вірші зарубіжних поетів про дружбу і кохання.  ТЛ : поглиблення понять про вірш, повість, образ автора</dc:title>
  <dc:creator>User</dc:creator>
  <cp:lastModifiedBy>User</cp:lastModifiedBy>
  <cp:revision>26</cp:revision>
  <dcterms:created xsi:type="dcterms:W3CDTF">2023-01-09T16:49:08Z</dcterms:created>
  <dcterms:modified xsi:type="dcterms:W3CDTF">2023-01-09T21:25:12Z</dcterms:modified>
</cp:coreProperties>
</file>