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9" r:id="rId5"/>
    <p:sldId id="285" r:id="rId6"/>
    <p:sldId id="268" r:id="rId7"/>
    <p:sldId id="261" r:id="rId8"/>
    <p:sldId id="267" r:id="rId9"/>
    <p:sldId id="265" r:id="rId10"/>
    <p:sldId id="270" r:id="rId11"/>
    <p:sldId id="272" r:id="rId12"/>
    <p:sldId id="273" r:id="rId13"/>
    <p:sldId id="274" r:id="rId14"/>
    <p:sldId id="280" r:id="rId15"/>
    <p:sldId id="283" r:id="rId16"/>
    <p:sldId id="275" r:id="rId17"/>
    <p:sldId id="276" r:id="rId18"/>
    <p:sldId id="282" r:id="rId19"/>
    <p:sldId id="277" r:id="rId20"/>
    <p:sldId id="281" r:id="rId21"/>
    <p:sldId id="279" r:id="rId22"/>
    <p:sldId id="287" r:id="rId23"/>
    <p:sldId id="289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33"/>
    <a:srgbClr val="5E3016"/>
    <a:srgbClr val="EAD5C0"/>
    <a:srgbClr val="DDBA97"/>
    <a:srgbClr val="E1A27F"/>
    <a:srgbClr val="FFFF99"/>
    <a:srgbClr val="08730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569" autoAdjust="0"/>
  </p:normalViewPr>
  <p:slideViewPr>
    <p:cSldViewPr>
      <p:cViewPr varScale="1">
        <p:scale>
          <a:sx n="76" d="100"/>
          <a:sy n="76" d="100"/>
        </p:scale>
        <p:origin x="-64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F5BAB-077D-4FF1-AAEA-2BDA582A4B5C}" type="datetimeFigureOut">
              <a:rPr lang="ru-RU" smtClean="0"/>
              <a:pPr/>
              <a:t>03.03.2013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DB088-FFB2-4F9D-A49E-88DFD84873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F5BAB-077D-4FF1-AAEA-2BDA582A4B5C}" type="datetimeFigureOut">
              <a:rPr lang="ru-RU" smtClean="0"/>
              <a:pPr/>
              <a:t>03.03.2013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DB088-FFB2-4F9D-A49E-88DFD84873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F5BAB-077D-4FF1-AAEA-2BDA582A4B5C}" type="datetimeFigureOut">
              <a:rPr lang="ru-RU" smtClean="0"/>
              <a:pPr/>
              <a:t>03.03.2013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DB088-FFB2-4F9D-A49E-88DFD84873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F5BAB-077D-4FF1-AAEA-2BDA582A4B5C}" type="datetimeFigureOut">
              <a:rPr lang="ru-RU" smtClean="0"/>
              <a:pPr/>
              <a:t>03.03.2013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DB088-FFB2-4F9D-A49E-88DFD84873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F5BAB-077D-4FF1-AAEA-2BDA582A4B5C}" type="datetimeFigureOut">
              <a:rPr lang="ru-RU" smtClean="0"/>
              <a:pPr/>
              <a:t>03.03.2013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DB088-FFB2-4F9D-A49E-88DFD84873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F5BAB-077D-4FF1-AAEA-2BDA582A4B5C}" type="datetimeFigureOut">
              <a:rPr lang="ru-RU" smtClean="0"/>
              <a:pPr/>
              <a:t>03.03.2013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DB088-FFB2-4F9D-A49E-88DFD84873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F5BAB-077D-4FF1-AAEA-2BDA582A4B5C}" type="datetimeFigureOut">
              <a:rPr lang="ru-RU" smtClean="0"/>
              <a:pPr/>
              <a:t>03.03.2013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DB088-FFB2-4F9D-A49E-88DFD84873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F5BAB-077D-4FF1-AAEA-2BDA582A4B5C}" type="datetimeFigureOut">
              <a:rPr lang="ru-RU" smtClean="0"/>
              <a:pPr/>
              <a:t>03.03.2013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DB088-FFB2-4F9D-A49E-88DFD84873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F5BAB-077D-4FF1-AAEA-2BDA582A4B5C}" type="datetimeFigureOut">
              <a:rPr lang="ru-RU" smtClean="0"/>
              <a:pPr/>
              <a:t>03.03.2013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DB088-FFB2-4F9D-A49E-88DFD84873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F5BAB-077D-4FF1-AAEA-2BDA582A4B5C}" type="datetimeFigureOut">
              <a:rPr lang="ru-RU" smtClean="0"/>
              <a:pPr/>
              <a:t>03.03.2013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DB088-FFB2-4F9D-A49E-88DFD84873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F5BAB-077D-4FF1-AAEA-2BDA582A4B5C}" type="datetimeFigureOut">
              <a:rPr lang="ru-RU" smtClean="0"/>
              <a:pPr/>
              <a:t>03.03.2013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DB088-FFB2-4F9D-A49E-88DFD84873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1F5BAB-077D-4FF1-AAEA-2BDA582A4B5C}" type="datetimeFigureOut">
              <a:rPr lang="ru-RU" smtClean="0"/>
              <a:pPr/>
              <a:t>03.03.2013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2DB088-FFB2-4F9D-A49E-88DFD84873F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gif"/><Relationship Id="rId5" Type="http://schemas.openxmlformats.org/officeDocument/2006/relationships/image" Target="../media/image11.png"/><Relationship Id="rId4" Type="http://schemas.openxmlformats.org/officeDocument/2006/relationships/image" Target="../media/image3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3.gif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gif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Relationship Id="rId9" Type="http://schemas.openxmlformats.org/officeDocument/2006/relationships/image" Target="../media/image4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3.gif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gif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23928" y="764704"/>
            <a:ext cx="4680520" cy="3960440"/>
          </a:xfrm>
          <a:noFill/>
          <a:ln>
            <a:noFill/>
          </a:ln>
        </p:spPr>
        <p:txBody>
          <a:bodyPr>
            <a:normAutofit/>
          </a:bodyPr>
          <a:lstStyle/>
          <a:p>
            <a:r>
              <a:rPr lang="uk-UA" sz="2800" b="1" cap="all" dirty="0" smtClean="0">
                <a:ln w="9000" cmpd="sng">
                  <a:solidFill>
                    <a:srgbClr val="5E3016"/>
                  </a:solidFill>
                  <a:prstDash val="solid"/>
                </a:ln>
                <a:solidFill>
                  <a:srgbClr val="5E3016"/>
                </a:soli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Джозеф</a:t>
            </a:r>
            <a:r>
              <a:rPr lang="en-US" sz="2800" b="1" cap="all" dirty="0" smtClean="0">
                <a:ln w="9000" cmpd="sng">
                  <a:solidFill>
                    <a:srgbClr val="5E3016"/>
                  </a:solidFill>
                  <a:prstDash val="solid"/>
                </a:ln>
                <a:solidFill>
                  <a:srgbClr val="5E3016"/>
                </a:soli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 </a:t>
            </a:r>
            <a:r>
              <a:rPr lang="uk-UA" sz="2800" b="1" cap="all" dirty="0" smtClean="0">
                <a:ln w="9000" cmpd="sng">
                  <a:solidFill>
                    <a:srgbClr val="5E3016"/>
                  </a:solidFill>
                  <a:prstDash val="solid"/>
                </a:ln>
                <a:solidFill>
                  <a:srgbClr val="5E3016"/>
                </a:soli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Редьярд </a:t>
            </a:r>
            <a:br>
              <a:rPr lang="uk-UA" sz="2800" b="1" cap="all" dirty="0" smtClean="0">
                <a:ln w="9000" cmpd="sng">
                  <a:solidFill>
                    <a:srgbClr val="5E3016"/>
                  </a:solidFill>
                  <a:prstDash val="solid"/>
                </a:ln>
                <a:solidFill>
                  <a:srgbClr val="5E3016"/>
                </a:soli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</a:br>
            <a:r>
              <a:rPr lang="uk-UA" sz="6600" b="1" cap="all" dirty="0" smtClean="0">
                <a:ln w="9000" cmpd="sng">
                  <a:solidFill>
                    <a:srgbClr val="5E3016"/>
                  </a:solidFill>
                  <a:prstDash val="solid"/>
                </a:ln>
                <a:solidFill>
                  <a:srgbClr val="5E3016"/>
                </a:soli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Кіплінг</a:t>
            </a:r>
            <a:r>
              <a:rPr lang="en-US" sz="2800" b="1" cap="all" dirty="0" smtClean="0">
                <a:ln w="9000" cmpd="sng">
                  <a:solidFill>
                    <a:srgbClr val="5E3016"/>
                  </a:solidFill>
                  <a:prstDash val="solid"/>
                </a:ln>
                <a:solidFill>
                  <a:srgbClr val="5E3016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en-US" sz="2800" b="1" cap="all" dirty="0" smtClean="0">
                <a:ln w="9000" cmpd="sng">
                  <a:solidFill>
                    <a:srgbClr val="5E3016"/>
                  </a:solidFill>
                  <a:prstDash val="solid"/>
                </a:ln>
                <a:solidFill>
                  <a:srgbClr val="5E3016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uk-UA" sz="2800" b="1" cap="all" dirty="0" smtClean="0">
                <a:ln w="9000" cmpd="sng">
                  <a:solidFill>
                    <a:srgbClr val="5E3016"/>
                  </a:solidFill>
                  <a:prstDash val="solid"/>
                </a:ln>
                <a:solidFill>
                  <a:srgbClr val="5E3016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uk-UA" sz="2800" b="1" cap="all" dirty="0" smtClean="0">
                <a:ln w="9000" cmpd="sng">
                  <a:solidFill>
                    <a:srgbClr val="5E3016"/>
                  </a:solidFill>
                  <a:prstDash val="solid"/>
                </a:ln>
                <a:solidFill>
                  <a:srgbClr val="5E3016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2400" b="1" cap="all" dirty="0" smtClean="0">
                <a:ln w="9000" cmpd="sng">
                  <a:solidFill>
                    <a:srgbClr val="5E3016"/>
                  </a:solidFill>
                  <a:prstDash val="solid"/>
                </a:ln>
                <a:solidFill>
                  <a:srgbClr val="5E3016"/>
                </a:soli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(30.12.1865 - 18.01.1936)</a:t>
            </a:r>
            <a:endParaRPr lang="ru-RU" sz="2400" b="1" cap="all" dirty="0">
              <a:ln w="9000" cmpd="sng">
                <a:solidFill>
                  <a:srgbClr val="5E3016"/>
                </a:solidFill>
                <a:prstDash val="solid"/>
              </a:ln>
              <a:solidFill>
                <a:srgbClr val="5E3016"/>
              </a:solidFill>
              <a:effectLst>
                <a:reflection blurRad="12700" stA="28000" endPos="45000" dist="1000" dir="5400000" sy="-100000" algn="bl" rotWithShape="0"/>
              </a:effectLst>
              <a:latin typeface="Arial Black" pitchFamily="34" charset="0"/>
            </a:endParaRPr>
          </a:p>
        </p:txBody>
      </p:sp>
      <p:pic>
        <p:nvPicPr>
          <p:cNvPr id="1026" name="Picture 2" descr="D:\ШКОЛА\3_ЛІТЕРАТУРА\ПИСЬМЕННИКИ\Кіплінг_ Мауглі\KIPLING_foto\Collier_1891_rudyard-kipling_kipling.jpg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395536" y="620688"/>
            <a:ext cx="3528392" cy="4302917"/>
          </a:xfrm>
          <a:prstGeom prst="ellipse">
            <a:avLst/>
          </a:prstGeom>
          <a:ln w="63500" cap="rnd">
            <a:solidFill>
              <a:srgbClr val="5E3016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52" name="Picture 28" descr="D:\Desktop\уголки_декорація\0_7ad0b_e1162d9b_M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095500" cy="2095500"/>
          </a:xfrm>
          <a:prstGeom prst="rect">
            <a:avLst/>
          </a:prstGeom>
          <a:noFill/>
        </p:spPr>
      </p:pic>
      <p:pic>
        <p:nvPicPr>
          <p:cNvPr id="32" name="Picture 28" descr="D:\Desktop\уголки_декорація\0_7ad0b_e1162d9b_M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7048500" y="4762500"/>
            <a:ext cx="2095500" cy="2095500"/>
          </a:xfrm>
          <a:prstGeom prst="rect">
            <a:avLst/>
          </a:prstGeom>
          <a:noFill/>
        </p:spPr>
      </p:pic>
      <p:pic>
        <p:nvPicPr>
          <p:cNvPr id="4" name="Picture 2" descr="D:\Desktop\уголки_декорація\0_58814_33a64c64_L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4293096"/>
            <a:ext cx="2276475" cy="771525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915816" y="5085184"/>
            <a:ext cx="62281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i="1" dirty="0" smtClean="0">
                <a:solidFill>
                  <a:srgbClr val="996633"/>
                </a:solidFill>
              </a:rPr>
              <a:t>Презентацію підготувала </a:t>
            </a:r>
            <a:r>
              <a:rPr lang="uk-UA" b="1" i="1" dirty="0" smtClean="0">
                <a:solidFill>
                  <a:srgbClr val="996633"/>
                </a:solidFill>
              </a:rPr>
              <a:t>М. П. Короленко, </a:t>
            </a:r>
          </a:p>
          <a:p>
            <a:pPr algn="ctr"/>
            <a:r>
              <a:rPr lang="uk-UA" b="1" i="1" dirty="0" smtClean="0">
                <a:solidFill>
                  <a:srgbClr val="996633"/>
                </a:solidFill>
              </a:rPr>
              <a:t>вчитель світової літератури Бучацької ЗОШ І-ІІІ ст. №2. </a:t>
            </a:r>
          </a:p>
          <a:p>
            <a:pPr algn="ctr"/>
            <a:r>
              <a:rPr lang="uk-UA" b="1" i="1" dirty="0" smtClean="0">
                <a:solidFill>
                  <a:srgbClr val="996633"/>
                </a:solidFill>
              </a:rPr>
              <a:t>2012-2013 </a:t>
            </a:r>
            <a:r>
              <a:rPr lang="uk-UA" b="1" i="1" dirty="0" err="1" smtClean="0">
                <a:solidFill>
                  <a:srgbClr val="996633"/>
                </a:solidFill>
              </a:rPr>
              <a:t>н.р</a:t>
            </a:r>
            <a:r>
              <a:rPr lang="uk-UA" b="1" i="1" dirty="0" smtClean="0">
                <a:solidFill>
                  <a:srgbClr val="996633"/>
                </a:solidFill>
              </a:rPr>
              <a:t>.</a:t>
            </a:r>
            <a:endParaRPr lang="ru-RU" b="1" i="1" dirty="0">
              <a:solidFill>
                <a:srgbClr val="9966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51920" y="692696"/>
            <a:ext cx="4680520" cy="2160240"/>
          </a:xfrm>
        </p:spPr>
        <p:txBody>
          <a:bodyPr>
            <a:normAutofit fontScale="62500" lnSpcReduction="20000"/>
          </a:bodyPr>
          <a:lstStyle/>
          <a:p>
            <a:pPr marL="182563" indent="0" algn="just">
              <a:buNone/>
            </a:pPr>
            <a:r>
              <a:rPr lang="uk-UA" b="1" dirty="0" smtClean="0"/>
              <a:t>     Джозеф Редьярд Кіплінг, англійський поет, прозаїк і новеліст, народився в Бомбеї 1865 року в родині англійця, який служив у Індії Джона </a:t>
            </a:r>
            <a:r>
              <a:rPr lang="uk-UA" b="1" dirty="0" err="1" smtClean="0"/>
              <a:t>Локвуда</a:t>
            </a:r>
            <a:r>
              <a:rPr lang="uk-UA" b="1" dirty="0" smtClean="0"/>
              <a:t> Кіплінга, ректора та професора Бомбейської школи мистецтв, і Аліси (</a:t>
            </a:r>
            <a:r>
              <a:rPr lang="uk-UA" b="1" dirty="0" err="1" smtClean="0"/>
              <a:t>Макдональд</a:t>
            </a:r>
            <a:r>
              <a:rPr lang="uk-UA" b="1" dirty="0" smtClean="0"/>
              <a:t>) Кіплінг. </a:t>
            </a:r>
            <a:endParaRPr lang="ru-RU" b="1" dirty="0"/>
          </a:p>
        </p:txBody>
      </p:sp>
      <p:pic>
        <p:nvPicPr>
          <p:cNvPr id="2050" name="Picture 2" descr="D:\Desktop\Копия (2) he Kiplings' House in Lahore, India. John Lockwood Kipling (1837-1911)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3096344" cy="22511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323528" y="2492896"/>
            <a:ext cx="331236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 err="1" smtClean="0"/>
              <a:t>Будинок</a:t>
            </a:r>
            <a:r>
              <a:rPr lang="ru-RU" sz="1600" b="1" i="1" dirty="0" smtClean="0"/>
              <a:t> </a:t>
            </a:r>
            <a:r>
              <a:rPr lang="uk-UA" sz="1600" b="1" i="1" dirty="0" smtClean="0"/>
              <a:t> </a:t>
            </a:r>
            <a:r>
              <a:rPr lang="uk-UA" sz="1600" b="1" i="1" dirty="0" err="1" smtClean="0"/>
              <a:t>Кіплінгів</a:t>
            </a:r>
            <a:r>
              <a:rPr lang="uk-UA" sz="1600" b="1" i="1" dirty="0" smtClean="0"/>
              <a:t> </a:t>
            </a:r>
            <a:r>
              <a:rPr lang="ru-RU" sz="1600" b="1" i="1" dirty="0" smtClean="0"/>
              <a:t>у </a:t>
            </a:r>
            <a:r>
              <a:rPr lang="ru-RU" sz="1600" b="1" i="1" dirty="0" err="1" smtClean="0"/>
              <a:t>Лахорі</a:t>
            </a:r>
            <a:r>
              <a:rPr lang="ru-RU" sz="1600" b="1" i="1" dirty="0" smtClean="0"/>
              <a:t>, </a:t>
            </a:r>
            <a:r>
              <a:rPr lang="ru-RU" sz="1600" b="1" i="1" dirty="0" err="1" smtClean="0"/>
              <a:t>Індія</a:t>
            </a:r>
            <a:r>
              <a:rPr lang="ru-RU" sz="1600" b="1" i="1" dirty="0" smtClean="0"/>
              <a:t>, </a:t>
            </a:r>
            <a:endParaRPr lang="en-US" sz="1600" b="1" i="1" dirty="0" smtClean="0"/>
          </a:p>
          <a:p>
            <a:pPr algn="ctr"/>
            <a:r>
              <a:rPr lang="ru-RU" sz="1600" b="1" i="1" dirty="0" smtClean="0"/>
              <a:t>в </a:t>
            </a:r>
            <a:r>
              <a:rPr lang="ru-RU" sz="1600" b="1" i="1" dirty="0" err="1" smtClean="0"/>
              <a:t>якому</a:t>
            </a:r>
            <a:r>
              <a:rPr lang="ru-RU" sz="1600" b="1" i="1" dirty="0" smtClean="0"/>
              <a:t> </a:t>
            </a:r>
            <a:r>
              <a:rPr lang="ru-RU" sz="1600" b="1" i="1" dirty="0" err="1" smtClean="0"/>
              <a:t>народився</a:t>
            </a:r>
            <a:r>
              <a:rPr lang="ru-RU" sz="1600" b="1" i="1" dirty="0" smtClean="0"/>
              <a:t> </a:t>
            </a:r>
            <a:r>
              <a:rPr lang="ru-RU" sz="1600" b="1" i="1" dirty="0" err="1" smtClean="0"/>
              <a:t>майбутній</a:t>
            </a:r>
            <a:r>
              <a:rPr lang="ru-RU" sz="1600" b="1" i="1" dirty="0" smtClean="0"/>
              <a:t> </a:t>
            </a:r>
            <a:r>
              <a:rPr lang="ru-RU" sz="1600" b="1" i="1" dirty="0" err="1" smtClean="0"/>
              <a:t>письменник</a:t>
            </a:r>
            <a:r>
              <a:rPr lang="ru-RU" sz="1600" b="1" i="1" dirty="0" smtClean="0"/>
              <a:t>. 1837 - 191</a:t>
            </a:r>
            <a:r>
              <a:rPr lang="ru-RU" b="1" i="1" dirty="0" smtClean="0"/>
              <a:t>1 </a:t>
            </a:r>
            <a:endParaRPr lang="ru-RU" b="1" i="1" dirty="0"/>
          </a:p>
        </p:txBody>
      </p:sp>
      <p:pic>
        <p:nvPicPr>
          <p:cNvPr id="6" name="Picture 28" descr="D:\Desktop\уголки_декорація\0_7ad0b_e1162d9b_M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095500" cy="2095500"/>
          </a:xfrm>
          <a:prstGeom prst="rect">
            <a:avLst/>
          </a:prstGeom>
          <a:noFill/>
        </p:spPr>
      </p:pic>
      <p:pic>
        <p:nvPicPr>
          <p:cNvPr id="7" name="Picture 28" descr="D:\Desktop\уголки_декорація\0_7ad0b_e1162d9b_M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0800000">
            <a:off x="6732240" y="4221088"/>
            <a:ext cx="2095500" cy="2095500"/>
          </a:xfrm>
          <a:prstGeom prst="rect">
            <a:avLst/>
          </a:prstGeom>
          <a:noFill/>
        </p:spPr>
      </p:pic>
      <p:pic>
        <p:nvPicPr>
          <p:cNvPr id="8" name="Picture 28" descr="D:\Desktop\уголки_декорація\0_7ad0b_e1162d9b_M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6876256" y="332656"/>
            <a:ext cx="2095500" cy="2095500"/>
          </a:xfrm>
          <a:prstGeom prst="rect">
            <a:avLst/>
          </a:prstGeom>
          <a:noFill/>
        </p:spPr>
      </p:pic>
      <p:pic>
        <p:nvPicPr>
          <p:cNvPr id="9" name="Picture 28" descr="D:\Desktop\уголки_декорація\0_7ad0b_e1162d9b_M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179512" y="4221088"/>
            <a:ext cx="2095500" cy="2095500"/>
          </a:xfrm>
          <a:prstGeom prst="rect">
            <a:avLst/>
          </a:prstGeom>
          <a:noFill/>
        </p:spPr>
      </p:pic>
      <p:pic>
        <p:nvPicPr>
          <p:cNvPr id="10" name="Picture 2" descr="D:\Desktop\777px-British_india.png"/>
          <p:cNvPicPr>
            <a:picLocks noChangeAspect="1" noChangeArrowheads="1"/>
          </p:cNvPicPr>
          <p:nvPr/>
        </p:nvPicPr>
        <p:blipFill>
          <a:blip r:embed="rId5" cstate="screen">
            <a:lum contrast="20000"/>
          </a:blip>
          <a:srcRect/>
          <a:stretch>
            <a:fillRect/>
          </a:stretch>
        </p:blipFill>
        <p:spPr bwMode="auto">
          <a:xfrm>
            <a:off x="4427984" y="2924944"/>
            <a:ext cx="4033167" cy="31144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3" descr="D:\ШКОЛА\3_ЛІТЕРАТУРА\ПИСЬМЕННИКИ\Загальні теми\Кіплінг_ Мауглі\фото індія кінець 19 ст\Копия Бомбей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560" y="3429000"/>
            <a:ext cx="3456384" cy="24635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Прямоугольник 12"/>
          <p:cNvSpPr/>
          <p:nvPr/>
        </p:nvSpPr>
        <p:spPr>
          <a:xfrm>
            <a:off x="2771800" y="3789041"/>
            <a:ext cx="12961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400" b="1" i="1" dirty="0" smtClean="0"/>
              <a:t>Бомбей </a:t>
            </a:r>
            <a:r>
              <a:rPr lang="uk-UA" sz="1400" b="1" i="1" dirty="0" smtClean="0">
                <a:solidFill>
                  <a:schemeClr val="bg1"/>
                </a:solidFill>
              </a:rPr>
              <a:t> </a:t>
            </a:r>
            <a:endParaRPr lang="ru-RU" sz="14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27784" y="764704"/>
            <a:ext cx="5976664" cy="2448272"/>
          </a:xfrm>
        </p:spPr>
        <p:txBody>
          <a:bodyPr>
            <a:normAutofit fontScale="92500"/>
          </a:bodyPr>
          <a:lstStyle/>
          <a:p>
            <a:pPr algn="ctr"/>
            <a:r>
              <a:rPr lang="uk-UA" sz="2400" b="1" i="1" dirty="0" smtClean="0"/>
              <a:t>Батько </a:t>
            </a:r>
            <a:r>
              <a:rPr lang="uk-UA" sz="2400" b="1" i="1" dirty="0" smtClean="0">
                <a:solidFill>
                  <a:srgbClr val="5E3016"/>
                </a:solidFill>
              </a:rPr>
              <a:t>поета був скульптором і декоратором, </a:t>
            </a:r>
            <a:r>
              <a:rPr lang="ru-RU" sz="2400" b="1" i="1" dirty="0" err="1" smtClean="0">
                <a:solidFill>
                  <a:srgbClr val="5E3016"/>
                </a:solidFill>
              </a:rPr>
              <a:t>ерудитом</a:t>
            </a:r>
            <a:r>
              <a:rPr lang="ru-RU" sz="2400" b="1" i="1" dirty="0" smtClean="0">
                <a:solidFill>
                  <a:srgbClr val="5E3016"/>
                </a:solidFill>
              </a:rPr>
              <a:t>, </a:t>
            </a:r>
            <a:r>
              <a:rPr lang="ru-RU" sz="2400" b="1" i="1" dirty="0" err="1" smtClean="0">
                <a:solidFill>
                  <a:srgbClr val="5E3016"/>
                </a:solidFill>
              </a:rPr>
              <a:t>відомим</a:t>
            </a:r>
            <a:r>
              <a:rPr lang="ru-RU" sz="2400" b="1" i="1" dirty="0" smtClean="0">
                <a:solidFill>
                  <a:srgbClr val="5E3016"/>
                </a:solidFill>
              </a:rPr>
              <a:t> </a:t>
            </a:r>
            <a:r>
              <a:rPr lang="ru-RU" sz="2400" b="1" i="1" dirty="0" err="1" smtClean="0">
                <a:solidFill>
                  <a:srgbClr val="5E3016"/>
                </a:solidFill>
              </a:rPr>
              <a:t>фахівцем</a:t>
            </a:r>
            <a:r>
              <a:rPr lang="ru-RU" sz="2400" b="1" i="1" dirty="0" smtClean="0">
                <a:solidFill>
                  <a:srgbClr val="5E3016"/>
                </a:solidFill>
              </a:rPr>
              <a:t> </a:t>
            </a:r>
            <a:r>
              <a:rPr lang="ru-RU" sz="2400" b="1" i="1" dirty="0" err="1" smtClean="0">
                <a:solidFill>
                  <a:srgbClr val="5E3016"/>
                </a:solidFill>
              </a:rPr>
              <a:t>з</a:t>
            </a:r>
            <a:r>
              <a:rPr lang="ru-RU" sz="2400" b="1" i="1" dirty="0" smtClean="0">
                <a:solidFill>
                  <a:srgbClr val="5E3016"/>
                </a:solidFill>
              </a:rPr>
              <a:t> </a:t>
            </a:r>
            <a:r>
              <a:rPr lang="ru-RU" sz="2400" b="1" i="1" dirty="0" err="1" smtClean="0">
                <a:solidFill>
                  <a:srgbClr val="5E3016"/>
                </a:solidFill>
              </a:rPr>
              <a:t>історії</a:t>
            </a:r>
            <a:r>
              <a:rPr lang="ru-RU" sz="2400" b="1" i="1" dirty="0" smtClean="0">
                <a:solidFill>
                  <a:srgbClr val="5E3016"/>
                </a:solidFill>
              </a:rPr>
              <a:t> </a:t>
            </a:r>
            <a:r>
              <a:rPr lang="ru-RU" sz="2400" b="1" i="1" dirty="0" err="1" smtClean="0">
                <a:solidFill>
                  <a:srgbClr val="5E3016"/>
                </a:solidFill>
              </a:rPr>
              <a:t>індійського</a:t>
            </a:r>
            <a:r>
              <a:rPr lang="ru-RU" sz="2400" b="1" i="1" dirty="0" smtClean="0">
                <a:solidFill>
                  <a:srgbClr val="5E3016"/>
                </a:solidFill>
              </a:rPr>
              <a:t> </a:t>
            </a:r>
            <a:r>
              <a:rPr lang="ru-RU" sz="2400" b="1" i="1" dirty="0" err="1" smtClean="0">
                <a:solidFill>
                  <a:srgbClr val="5E3016"/>
                </a:solidFill>
              </a:rPr>
              <a:t>мистецтва</a:t>
            </a:r>
            <a:r>
              <a:rPr lang="ru-RU" sz="2400" b="1" i="1" dirty="0" smtClean="0">
                <a:solidFill>
                  <a:srgbClr val="5E3016"/>
                </a:solidFill>
              </a:rPr>
              <a:t>.</a:t>
            </a:r>
          </a:p>
          <a:p>
            <a:pPr algn="ctr"/>
            <a:endParaRPr lang="uk-UA" sz="2400" b="1" i="1" dirty="0" smtClean="0">
              <a:solidFill>
                <a:srgbClr val="5E3016"/>
              </a:solidFill>
            </a:endParaRPr>
          </a:p>
          <a:p>
            <a:pPr algn="ctr"/>
            <a:r>
              <a:rPr lang="uk-UA" sz="2400" b="1" i="1" dirty="0" smtClean="0"/>
              <a:t>Мати</a:t>
            </a:r>
            <a:r>
              <a:rPr lang="uk-UA" sz="2400" b="1" i="1" dirty="0" smtClean="0">
                <a:solidFill>
                  <a:srgbClr val="5E3016"/>
                </a:solidFill>
              </a:rPr>
              <a:t> друкувалася в місцевих журналах</a:t>
            </a:r>
          </a:p>
          <a:p>
            <a:pPr algn="ctr"/>
            <a:endParaRPr lang="uk-UA" sz="2400" b="1" i="1" dirty="0" smtClean="0">
              <a:solidFill>
                <a:srgbClr val="5E3016"/>
              </a:solidFill>
            </a:endParaRPr>
          </a:p>
          <a:p>
            <a:pPr algn="ctr">
              <a:buNone/>
            </a:pPr>
            <a:endParaRPr lang="ru-RU" sz="2400" b="1" i="1" dirty="0" smtClean="0">
              <a:solidFill>
                <a:srgbClr val="5E3016"/>
              </a:solidFill>
            </a:endParaRPr>
          </a:p>
        </p:txBody>
      </p:sp>
      <p:pic>
        <p:nvPicPr>
          <p:cNvPr id="3074" name="Picture 2" descr="D:\ШКОЛА\3_ЛІТЕРАТУРА\ПИСЬМЕННИКИ\Кіплінг_ Мауглі\Копия T33k3  1902 кым.jpeg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683568" y="548680"/>
            <a:ext cx="2232248" cy="3486165"/>
          </a:xfrm>
          <a:prstGeom prst="rect">
            <a:avLst/>
          </a:prstGeom>
          <a:noFill/>
        </p:spPr>
      </p:pic>
      <p:pic>
        <p:nvPicPr>
          <p:cNvPr id="3075" name="Picture 3" descr="D:\ШКОЛА\3_ЛІТЕРАТУРА\ПИСЬМЕННИКИ\Кіплінг_ Мауглі\KIPLING_foto\640px-T2JB280_-_illustrationМаугли скорбит по Акелле, Джон Локвуд Киплинг.JP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4139952" y="3573016"/>
            <a:ext cx="4461586" cy="276060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39552" y="4941168"/>
            <a:ext cx="32403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i="1" dirty="0" err="1" smtClean="0">
                <a:solidFill>
                  <a:srgbClr val="5E3016"/>
                </a:solidFill>
              </a:rPr>
              <a:t>Ілюстрація</a:t>
            </a:r>
            <a:r>
              <a:rPr lang="ru-RU" b="1" i="1" dirty="0" smtClean="0">
                <a:solidFill>
                  <a:srgbClr val="5E3016"/>
                </a:solidFill>
              </a:rPr>
              <a:t> </a:t>
            </a:r>
          </a:p>
          <a:p>
            <a:pPr algn="r"/>
            <a:r>
              <a:rPr lang="ru-RU" b="1" i="1" dirty="0" smtClean="0">
                <a:solidFill>
                  <a:srgbClr val="5E3016"/>
                </a:solidFill>
              </a:rPr>
              <a:t>Джона </a:t>
            </a:r>
            <a:r>
              <a:rPr lang="ru-RU" b="1" i="1" dirty="0" err="1" smtClean="0">
                <a:solidFill>
                  <a:srgbClr val="5E3016"/>
                </a:solidFill>
              </a:rPr>
              <a:t>Локвуда</a:t>
            </a:r>
            <a:r>
              <a:rPr lang="ru-RU" b="1" i="1" dirty="0" smtClean="0">
                <a:solidFill>
                  <a:srgbClr val="5E3016"/>
                </a:solidFill>
              </a:rPr>
              <a:t> </a:t>
            </a:r>
            <a:r>
              <a:rPr lang="ru-RU" b="1" i="1" dirty="0" err="1" smtClean="0">
                <a:solidFill>
                  <a:srgbClr val="5E3016"/>
                </a:solidFill>
              </a:rPr>
              <a:t>Кіплінга</a:t>
            </a:r>
            <a:r>
              <a:rPr lang="ru-RU" b="1" i="1" dirty="0" smtClean="0">
                <a:solidFill>
                  <a:srgbClr val="5E3016"/>
                </a:solidFill>
              </a:rPr>
              <a:t> </a:t>
            </a:r>
          </a:p>
          <a:p>
            <a:pPr algn="r"/>
            <a:r>
              <a:rPr lang="ru-RU" b="1" i="1" dirty="0" smtClean="0"/>
              <a:t>«</a:t>
            </a:r>
            <a:r>
              <a:rPr lang="ru-RU" b="1" i="1" dirty="0" err="1" smtClean="0"/>
              <a:t>Мауглі</a:t>
            </a:r>
            <a:r>
              <a:rPr lang="ru-RU" b="1" i="1" dirty="0" smtClean="0"/>
              <a:t> </a:t>
            </a:r>
            <a:r>
              <a:rPr lang="uk-UA" b="1" i="1" dirty="0" smtClean="0"/>
              <a:t>тужить за</a:t>
            </a:r>
            <a:r>
              <a:rPr lang="ru-RU" b="1" i="1" dirty="0" smtClean="0"/>
              <a:t> </a:t>
            </a:r>
            <a:r>
              <a:rPr lang="ru-RU" b="1" i="1" dirty="0" err="1" smtClean="0"/>
              <a:t>Акелою</a:t>
            </a:r>
            <a:r>
              <a:rPr lang="ru-RU" b="1" i="1" dirty="0" smtClean="0"/>
              <a:t>»</a:t>
            </a:r>
            <a:endParaRPr lang="ru-RU" b="1" i="1" dirty="0"/>
          </a:p>
        </p:txBody>
      </p:sp>
      <p:sp>
        <p:nvSpPr>
          <p:cNvPr id="7" name="Стрелка вправо 6"/>
          <p:cNvSpPr/>
          <p:nvPr/>
        </p:nvSpPr>
        <p:spPr>
          <a:xfrm rot="10800000">
            <a:off x="2915816" y="836712"/>
            <a:ext cx="360040" cy="288032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8" descr="D:\Desktop\уголки_декорація\0_7ad0b_e1162d9b_M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0800000">
            <a:off x="7048500" y="4762500"/>
            <a:ext cx="2095500" cy="2095500"/>
          </a:xfrm>
          <a:prstGeom prst="rect">
            <a:avLst/>
          </a:prstGeom>
          <a:noFill/>
        </p:spPr>
      </p:pic>
      <p:pic>
        <p:nvPicPr>
          <p:cNvPr id="9" name="Picture 28" descr="D:\Desktop\уголки_декорація\0_7ad0b_e1162d9b_M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095500" cy="2095500"/>
          </a:xfrm>
          <a:prstGeom prst="rect">
            <a:avLst/>
          </a:prstGeom>
          <a:noFill/>
        </p:spPr>
      </p:pic>
      <p:pic>
        <p:nvPicPr>
          <p:cNvPr id="10" name="Picture 2" descr="D:\ШКОЛА\1_картинки, шаблони,КП і т.д\КАРТИНКИ\ikonki ramky rizne-link\0_7925d_64a4458d_S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0800000">
            <a:off x="3779912" y="3284984"/>
            <a:ext cx="1928813" cy="1747838"/>
          </a:xfrm>
          <a:prstGeom prst="rect">
            <a:avLst/>
          </a:prstGeom>
          <a:noFill/>
        </p:spPr>
      </p:pic>
      <p:pic>
        <p:nvPicPr>
          <p:cNvPr id="11" name="Picture 27" descr="D:\Desktop\уголки_декорація\0_7925d_64a4458d_S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200000">
            <a:off x="7073800" y="3303464"/>
            <a:ext cx="1928813" cy="1747837"/>
          </a:xfrm>
          <a:prstGeom prst="rect">
            <a:avLst/>
          </a:prstGeom>
          <a:noFill/>
        </p:spPr>
      </p:pic>
      <p:pic>
        <p:nvPicPr>
          <p:cNvPr id="13" name="Picture 2" descr="D:\Desktop\уголки_декорація\0_58814_33a64c64_L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3568" y="4221088"/>
            <a:ext cx="2276475" cy="771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332656"/>
            <a:ext cx="5112568" cy="6525344"/>
          </a:xfrm>
        </p:spPr>
        <p:txBody>
          <a:bodyPr>
            <a:normAutofit fontScale="85000" lnSpcReduction="20000"/>
          </a:bodyPr>
          <a:lstStyle/>
          <a:p>
            <a:r>
              <a:rPr lang="uk-UA" dirty="0" smtClean="0"/>
              <a:t> </a:t>
            </a:r>
            <a:r>
              <a:rPr lang="uk-UA" b="1" dirty="0" smtClean="0"/>
              <a:t>У віці 6 років</a:t>
            </a:r>
            <a:r>
              <a:rPr lang="uk-UA" dirty="0" smtClean="0"/>
              <a:t>, як це було прийнято в </a:t>
            </a:r>
            <a:r>
              <a:rPr lang="uk-UA" dirty="0" err="1" smtClean="0"/>
              <a:t>англоіндійскіх</a:t>
            </a:r>
            <a:r>
              <a:rPr lang="uk-UA" dirty="0" smtClean="0"/>
              <a:t> сім'ях, </a:t>
            </a:r>
            <a:r>
              <a:rPr lang="uk-UA" b="1" dirty="0" smtClean="0"/>
              <a:t>Редьярд і його молодша сестра були відправлені вчитися в Англію. </a:t>
            </a:r>
          </a:p>
          <a:p>
            <a:endParaRPr lang="uk-UA" dirty="0" smtClean="0"/>
          </a:p>
          <a:p>
            <a:r>
              <a:rPr lang="uk-UA" dirty="0" smtClean="0"/>
              <a:t>Вони жили в приватному пансіоні, а на свята виїжджали до родичів матері, в родину художника </a:t>
            </a:r>
            <a:r>
              <a:rPr lang="uk-UA" dirty="0" err="1" smtClean="0"/>
              <a:t>прерафаелітської</a:t>
            </a:r>
            <a:r>
              <a:rPr lang="uk-UA" dirty="0" smtClean="0"/>
              <a:t> школи Едуарда </a:t>
            </a:r>
            <a:r>
              <a:rPr lang="uk-UA" dirty="0" err="1" smtClean="0"/>
              <a:t>Берн-Джонса</a:t>
            </a:r>
            <a:r>
              <a:rPr lang="uk-UA" dirty="0" smtClean="0"/>
              <a:t>. </a:t>
            </a:r>
          </a:p>
          <a:p>
            <a:endParaRPr lang="uk-UA" dirty="0" smtClean="0"/>
          </a:p>
          <a:p>
            <a:r>
              <a:rPr lang="uk-UA" dirty="0" smtClean="0"/>
              <a:t>Переживання дитини, яку переслідувала жорстока господиня пансіону, знайшли відображення в новелі Кіплінга «Чорна овечка» 1888), а також у романі «Світло згасло» (1890) і в автобіографії (1937).</a:t>
            </a:r>
            <a:br>
              <a:rPr lang="uk-UA" dirty="0" smtClean="0"/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20072" y="5229201"/>
            <a:ext cx="3456384" cy="576064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uk-UA" sz="2000" b="1" i="1" dirty="0" smtClean="0"/>
              <a:t>Редьярду Кіплінгу 6 років</a:t>
            </a:r>
            <a:endParaRPr lang="ru-RU" sz="2000" b="1" i="1" dirty="0"/>
          </a:p>
        </p:txBody>
      </p:sp>
      <p:pic>
        <p:nvPicPr>
          <p:cNvPr id="5122" name="Picture 2" descr="D:\ШКОЛА\3_ЛІТЕРАТУРА\ПИСЬМЕННИКИ\Кіплінг_ Мауглі\KIPLING_foto\rudyard-kipling-english-writer-as-a-boy.jpg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5220072" y="476672"/>
            <a:ext cx="3486150" cy="4648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28" descr="D:\Desktop\уголки_декорація\0_7ad0b_e1162d9b_M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7048500" y="4762500"/>
            <a:ext cx="2095500" cy="2095500"/>
          </a:xfrm>
          <a:prstGeom prst="rect">
            <a:avLst/>
          </a:prstGeom>
          <a:noFill/>
        </p:spPr>
      </p:pic>
      <p:pic>
        <p:nvPicPr>
          <p:cNvPr id="6" name="Picture 28" descr="D:\Desktop\уголки_декорація\0_7ad0b_e1162d9b_M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095500" cy="2095500"/>
          </a:xfrm>
          <a:prstGeom prst="rect">
            <a:avLst/>
          </a:prstGeom>
          <a:noFill/>
        </p:spPr>
      </p:pic>
      <p:pic>
        <p:nvPicPr>
          <p:cNvPr id="8" name="Picture 2" descr="D:\Desktop\уголки_декорація\0_58814_33a64c64_L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5661248"/>
            <a:ext cx="2276475" cy="771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5877272"/>
            <a:ext cx="6552728" cy="432048"/>
          </a:xfrm>
        </p:spPr>
        <p:txBody>
          <a:bodyPr>
            <a:normAutofit/>
          </a:bodyPr>
          <a:lstStyle/>
          <a:p>
            <a:pPr algn="ctr"/>
            <a:r>
              <a:rPr lang="pl-PL" dirty="0" smtClean="0"/>
              <a:t>1876.</a:t>
            </a:r>
            <a:r>
              <a:rPr lang="uk-UA" dirty="0" smtClean="0"/>
              <a:t> Кіплінг пливе з родиною</a:t>
            </a:r>
            <a:r>
              <a:rPr lang="pl-PL" dirty="0" smtClean="0"/>
              <a:t> </a:t>
            </a:r>
            <a:r>
              <a:rPr lang="uk-UA" dirty="0" smtClean="0"/>
              <a:t> з Бомбею до Портсмута  </a:t>
            </a:r>
            <a:endParaRPr lang="ru-RU" dirty="0"/>
          </a:p>
        </p:txBody>
      </p:sp>
      <p:pic>
        <p:nvPicPr>
          <p:cNvPr id="11266" name="Picture 2" descr="D:\ШКОЛА\3_ЛІТЕРАТУРА\ПИСЬМЕННИКИ\Кіплінг_ Мауглі\KIPLING_foto\1876. Kipling plynal z rodzina z Bombaju do Portsmouth 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548680"/>
            <a:ext cx="6912768" cy="51845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28" descr="D:\Desktop\уголки_декорація\0_7ad0b_e1162d9b_M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7048500" y="4762500"/>
            <a:ext cx="2095500" cy="2095500"/>
          </a:xfrm>
          <a:prstGeom prst="rect">
            <a:avLst/>
          </a:prstGeom>
          <a:noFill/>
        </p:spPr>
      </p:pic>
      <p:pic>
        <p:nvPicPr>
          <p:cNvPr id="5" name="Picture 28" descr="D:\Desktop\уголки_декорація\0_7ad0b_e1162d9b_M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095500" cy="2095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27984" y="548680"/>
            <a:ext cx="4536504" cy="3744416"/>
          </a:xfrm>
        </p:spPr>
        <p:txBody>
          <a:bodyPr>
            <a:normAutofit fontScale="25000" lnSpcReduction="20000"/>
          </a:bodyPr>
          <a:lstStyle/>
          <a:p>
            <a:r>
              <a:rPr lang="uk-UA" sz="4000" b="1" dirty="0" smtClean="0"/>
              <a:t> </a:t>
            </a:r>
            <a:r>
              <a:rPr lang="uk-UA" sz="4000" b="1" dirty="0"/>
              <a:t/>
            </a:r>
            <a:br>
              <a:rPr lang="uk-UA" sz="4000" b="1" dirty="0"/>
            </a:br>
            <a:r>
              <a:rPr lang="uk-UA" sz="8000" b="1" dirty="0" smtClean="0"/>
              <a:t>У 1878 р. Кіплінг був посланий в девонське училище, де сини офіцерів готувалися до вступу в престижні військові академії. Директором училища був один з членів того естетичного гуртка, до якого входили </a:t>
            </a:r>
            <a:r>
              <a:rPr lang="uk-UA" sz="8000" b="1" dirty="0" err="1" smtClean="0"/>
              <a:t>Берн-Джонс</a:t>
            </a:r>
            <a:r>
              <a:rPr lang="uk-UA" sz="8000" b="1" dirty="0" smtClean="0"/>
              <a:t> і Вільям </a:t>
            </a:r>
            <a:r>
              <a:rPr lang="uk-UA" sz="8000" b="1" dirty="0" err="1" smtClean="0"/>
              <a:t>Морріс</a:t>
            </a:r>
            <a:r>
              <a:rPr lang="uk-UA" sz="8000" b="1" dirty="0" smtClean="0"/>
              <a:t>. Хоча перший час хлопчикові неабияк діставалося від задирак-однокашників, в кінці кінців він полюбив училище, описане ним у збірнику оповідань «Сталки і К °» (1899).</a:t>
            </a:r>
            <a:br>
              <a:rPr lang="uk-UA" sz="8000" b="1" dirty="0" smtClean="0"/>
            </a:br>
            <a:r>
              <a:rPr lang="uk-UA" sz="9600" dirty="0" smtClean="0"/>
              <a:t/>
            </a:r>
            <a:br>
              <a:rPr lang="uk-UA" sz="9600" dirty="0" smtClean="0"/>
            </a:br>
            <a:endParaRPr lang="ru-RU" sz="9600" dirty="0"/>
          </a:p>
        </p:txBody>
      </p:sp>
      <p:pic>
        <p:nvPicPr>
          <p:cNvPr id="7170" name="Picture 2" descr="D:\ШКОЛА\3_ЛІТЕРАТУРА\ПИСЬМЕННИКИ\Кіплінг_ Мауглі\KIPLING_foto\Rudyard Kipling (1865-1936) at the United Services College, Westward Ho, Devon..jpeg"/>
          <p:cNvPicPr>
            <a:picLocks noChangeAspect="1" noChangeArrowheads="1"/>
          </p:cNvPicPr>
          <p:nvPr/>
        </p:nvPicPr>
        <p:blipFill>
          <a:blip r:embed="rId2" cstate="print">
            <a:grayscl/>
            <a:lum contrast="10000"/>
          </a:blip>
          <a:srcRect/>
          <a:stretch>
            <a:fillRect/>
          </a:stretch>
        </p:blipFill>
        <p:spPr bwMode="auto">
          <a:xfrm>
            <a:off x="179512" y="188640"/>
            <a:ext cx="4263631" cy="32403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179512" y="3501008"/>
            <a:ext cx="42484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600" b="1" i="1" dirty="0" smtClean="0"/>
              <a:t>Редьярд Кіплінг  у військовому    коледжі </a:t>
            </a:r>
            <a:r>
              <a:rPr lang="uk-UA" sz="1600" b="1" i="1" dirty="0" err="1" smtClean="0"/>
              <a:t>United</a:t>
            </a:r>
            <a:r>
              <a:rPr lang="uk-UA" sz="1600" b="1" i="1" dirty="0" smtClean="0"/>
              <a:t> </a:t>
            </a:r>
            <a:r>
              <a:rPr lang="uk-UA" sz="1600" b="1" i="1" dirty="0" err="1" smtClean="0"/>
              <a:t>Services</a:t>
            </a:r>
            <a:r>
              <a:rPr lang="uk-UA" sz="1600" b="1" i="1" dirty="0" smtClean="0"/>
              <a:t>, </a:t>
            </a:r>
            <a:r>
              <a:rPr lang="uk-UA" sz="1600" b="1" i="1" dirty="0" err="1" smtClean="0"/>
              <a:t>Westward</a:t>
            </a:r>
            <a:r>
              <a:rPr lang="uk-UA" sz="1600" b="1" i="1" dirty="0" smtClean="0"/>
              <a:t> </a:t>
            </a:r>
            <a:r>
              <a:rPr lang="uk-UA" sz="1600" b="1" i="1" dirty="0" err="1" smtClean="0"/>
              <a:t>Ho</a:t>
            </a:r>
            <a:r>
              <a:rPr lang="uk-UA" sz="1600" b="1" i="1" dirty="0" smtClean="0"/>
              <a:t>, Девон </a:t>
            </a:r>
            <a:endParaRPr lang="ru-RU" sz="1600" b="1" i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644008" y="188640"/>
            <a:ext cx="30963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5E3016"/>
                </a:solidFill>
              </a:rPr>
              <a:t>1878-1882 </a:t>
            </a:r>
            <a:r>
              <a:rPr lang="ru-RU" sz="2400" b="1" dirty="0" err="1" smtClean="0">
                <a:solidFill>
                  <a:srgbClr val="5E3016"/>
                </a:solidFill>
              </a:rPr>
              <a:t>рр</a:t>
            </a:r>
            <a:r>
              <a:rPr lang="ru-RU" sz="2400" b="1" dirty="0" smtClean="0">
                <a:solidFill>
                  <a:srgbClr val="5E3016"/>
                </a:solidFill>
              </a:rPr>
              <a:t>.</a:t>
            </a:r>
            <a:endParaRPr lang="ru-RU" sz="2400" b="1" dirty="0">
              <a:solidFill>
                <a:srgbClr val="5E3016"/>
              </a:solidFill>
            </a:endParaRPr>
          </a:p>
        </p:txBody>
      </p:sp>
      <p:pic>
        <p:nvPicPr>
          <p:cNvPr id="8" name="Picture 28" descr="D:\Desktop\уголки_декорація\0_7ad0b_e1162d9b_M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7048500" y="4762500"/>
            <a:ext cx="2095500" cy="2095500"/>
          </a:xfrm>
          <a:prstGeom prst="rect">
            <a:avLst/>
          </a:prstGeom>
          <a:noFill/>
        </p:spPr>
      </p:pic>
      <p:pic>
        <p:nvPicPr>
          <p:cNvPr id="9" name="Picture 28" descr="D:\Desktop\уголки_декорація\0_7ad0b_e1162d9b_M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095500" cy="2095500"/>
          </a:xfrm>
          <a:prstGeom prst="rect">
            <a:avLst/>
          </a:prstGeom>
          <a:noFill/>
        </p:spPr>
      </p:pic>
      <p:pic>
        <p:nvPicPr>
          <p:cNvPr id="11" name="Picture 2" descr="D:\Desktop\уголки_декорація\0_58814_33a64c64_L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35696" y="2132856"/>
            <a:ext cx="2276475" cy="771525"/>
          </a:xfrm>
          <a:prstGeom prst="rect">
            <a:avLst/>
          </a:prstGeom>
          <a:noFill/>
        </p:spPr>
      </p:pic>
      <p:sp>
        <p:nvSpPr>
          <p:cNvPr id="10" name="Содержимое 3"/>
          <p:cNvSpPr txBox="1">
            <a:spLocks/>
          </p:cNvSpPr>
          <p:nvPr/>
        </p:nvSpPr>
        <p:spPr>
          <a:xfrm>
            <a:off x="683568" y="4149080"/>
            <a:ext cx="7920880" cy="2304256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uk-UA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Оскільки училище не давало дипломів для вступу в Оксфорд чи Кембридж, а короткозорість не дозволила юнакові обрати військову кар'єру, на цьому освіта Кіплінга закінчилася. Його батько під враженням оповідань, написаних сином в училищі, підшукав йому роботу в редакції англомовної «Цивільної та військової газети» («Цивільна і військова газета»), що виходила в Лахорі (Індія), і в жовтні 18</a:t>
            </a:r>
            <a:r>
              <a:rPr kumimoji="0" lang="uk-UA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82 р., проживши в Англії 11 років, Кіплінг повертається до Індії.</a:t>
            </a:r>
            <a:r>
              <a:rPr kumimoji="0" lang="uk-UA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uk-UA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3356992"/>
            <a:ext cx="8640960" cy="3168352"/>
          </a:xfrm>
          <a:noFill/>
        </p:spPr>
        <p:txBody>
          <a:bodyPr>
            <a:normAutofit fontScale="70000" lnSpcReduction="20000"/>
          </a:bodyPr>
          <a:lstStyle/>
          <a:p>
            <a:pPr>
              <a:buNone/>
            </a:pPr>
            <a:endParaRPr lang="uk-UA" b="1" dirty="0" smtClean="0"/>
          </a:p>
          <a:p>
            <a:r>
              <a:rPr lang="uk-UA" b="1" dirty="0" smtClean="0"/>
              <a:t>Для газети, в якій він працює, Кіплінг регулярно пише оповідання і вірші. </a:t>
            </a:r>
            <a:r>
              <a:rPr lang="uk-UA" b="1" dirty="0" smtClean="0">
                <a:solidFill>
                  <a:srgbClr val="C00000"/>
                </a:solidFill>
              </a:rPr>
              <a:t>Перша збірка віршів письменника «Департаментські пісні» </a:t>
            </a:r>
            <a:r>
              <a:rPr lang="uk-UA" b="1" dirty="0" smtClean="0"/>
              <a:t>(1886) була видана обмеженим накладом і розійшлася настільки швидко, що була перевидана в тому ж році. Збірка новел «Прості оповідання з гір»  з'явилася двома роками пізніше. З 1887 по 1889 р. Кіплінг написав шість збірників коротких розповідей для серії «Бібліотека Індійської залізниці», призначеної для мандрівників, що принесло йому широку популярність як в Індії, так і у всій Британській імперії.</a:t>
            </a:r>
            <a:br>
              <a:rPr lang="uk-UA" b="1" dirty="0" smtClean="0"/>
            </a:br>
            <a:endParaRPr lang="ru-RU" b="1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04048" y="1435101"/>
            <a:ext cx="3600400" cy="1273820"/>
          </a:xfrm>
        </p:spPr>
        <p:txBody>
          <a:bodyPr>
            <a:noAutofit/>
          </a:bodyPr>
          <a:lstStyle/>
          <a:p>
            <a:r>
              <a:rPr lang="uk-UA" sz="1800" dirty="0" smtClean="0"/>
              <a:t> </a:t>
            </a:r>
            <a:endParaRPr lang="ru-RU" sz="1800" dirty="0"/>
          </a:p>
        </p:txBody>
      </p:sp>
      <p:pic>
        <p:nvPicPr>
          <p:cNvPr id="8" name="Picture 3" descr="D:\ШКОЛА\3_ЛІТЕРАТУРА\ПИСЬМЕННИКИ\Кіплінг_ Мауглі\KIPLING_foto\kiplin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32656"/>
            <a:ext cx="2880320" cy="33356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Содержимое 2"/>
          <p:cNvSpPr txBox="1">
            <a:spLocks/>
          </p:cNvSpPr>
          <p:nvPr/>
        </p:nvSpPr>
        <p:spPr>
          <a:xfrm>
            <a:off x="2987824" y="332656"/>
            <a:ext cx="5904656" cy="273630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uk-UA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r>
              <a:rPr kumimoji="0" lang="uk-UA" sz="2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 роботі Кіплінг використовує знання мови </a:t>
            </a:r>
            <a:r>
              <a:rPr kumimoji="0" lang="uk-UA" sz="22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хіндустані</a:t>
            </a:r>
            <a:r>
              <a:rPr kumimoji="0" lang="uk-UA" sz="2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яку він не забув за час свого перебування в Англії, а також знайомство з англо-індійським суспільством для зображення тієї Індії, яка відома нам по його книгах. </a:t>
            </a:r>
          </a:p>
        </p:txBody>
      </p:sp>
      <p:pic>
        <p:nvPicPr>
          <p:cNvPr id="6" name="Picture 28" descr="D:\Desktop\уголки_декорація\0_7ad0b_e1162d9b_M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7048500" y="4762500"/>
            <a:ext cx="2095500" cy="2095500"/>
          </a:xfrm>
          <a:prstGeom prst="rect">
            <a:avLst/>
          </a:prstGeom>
          <a:noFill/>
        </p:spPr>
      </p:pic>
      <p:pic>
        <p:nvPicPr>
          <p:cNvPr id="7" name="Picture 28" descr="D:\Desktop\уголки_декорація\0_7ad0b_e1162d9b_M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095500" cy="2095500"/>
          </a:xfrm>
          <a:prstGeom prst="rect">
            <a:avLst/>
          </a:prstGeom>
          <a:noFill/>
        </p:spPr>
      </p:pic>
      <p:pic>
        <p:nvPicPr>
          <p:cNvPr id="2" name="Picture 2" descr="D:\Desktop\уголки_декорація\0_c4049_42334c5b_S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0312" y="2276872"/>
            <a:ext cx="1428750" cy="1428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600" y="3861048"/>
            <a:ext cx="7128792" cy="2736304"/>
          </a:xfrm>
          <a:blipFill>
            <a:blip r:embed="rId3" cstate="print"/>
            <a:tile tx="0" ty="0" sx="100000" sy="100000" flip="none" algn="tl"/>
          </a:blipFill>
          <a:effectLst>
            <a:softEdge rad="63500"/>
          </a:effectLst>
        </p:spPr>
        <p:txBody>
          <a:bodyPr>
            <a:noAutofit/>
          </a:bodyPr>
          <a:lstStyle/>
          <a:p>
            <a:pPr algn="ctr">
              <a:buNone/>
            </a:pPr>
            <a:r>
              <a:rPr lang="uk-UA" sz="1800" b="1" dirty="0" smtClean="0"/>
              <a:t>       Прагнучи змусити говорити про себе в Англії, Кіплінг повертається туди через Японію і Північну Америку. Перед від'їздом він укладає в </a:t>
            </a:r>
            <a:r>
              <a:rPr lang="uk-UA" sz="1800" b="1" dirty="0" err="1" smtClean="0"/>
              <a:t>Аллахабаді</a:t>
            </a:r>
            <a:r>
              <a:rPr lang="uk-UA" sz="1800" b="1" dirty="0" smtClean="0"/>
              <a:t> контракт з місцевою газетою «Піонер»  на написання подорожніх нарисів. У жовтні 1889 р. письменник приїжджає в Лондон, де він вже встиг стати знаменитим і навіть придбати репутацію літературного спадкоємця Чарльза Діккенса. Його збірки для серії «Бібліотека Індійської залізниці» були перевидані в Англії в 1890 р. і з захопленням прийняті критикою.</a:t>
            </a:r>
            <a:br>
              <a:rPr lang="uk-UA" sz="1800" b="1" dirty="0" smtClean="0"/>
            </a:br>
            <a:endParaRPr lang="ru-RU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1960" y="404664"/>
            <a:ext cx="4680520" cy="3384376"/>
          </a:xfrm>
        </p:spPr>
        <p:txBody>
          <a:bodyPr>
            <a:normAutofit fontScale="92500" lnSpcReduction="10000"/>
          </a:bodyPr>
          <a:lstStyle/>
          <a:p>
            <a:r>
              <a:rPr lang="uk-UA" sz="2000" b="1" dirty="0" smtClean="0"/>
              <a:t>У Лондоні Кіплінг знайомиться з молодим американським видавцем </a:t>
            </a:r>
            <a:r>
              <a:rPr lang="uk-UA" sz="2000" b="1" dirty="0" err="1" smtClean="0"/>
              <a:t>Уолкоттом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Бейлстіром</a:t>
            </a:r>
            <a:r>
              <a:rPr lang="uk-UA" sz="2000" b="1" dirty="0" smtClean="0"/>
              <a:t>, разом з яким працює над повістю «</a:t>
            </a:r>
            <a:r>
              <a:rPr lang="uk-UA" sz="2000" b="1" dirty="0" err="1" smtClean="0"/>
              <a:t>Наулаха</a:t>
            </a:r>
            <a:r>
              <a:rPr lang="uk-UA" sz="2000" b="1" dirty="0" smtClean="0"/>
              <a:t>» (1892). Незабаром після того, як </a:t>
            </a:r>
            <a:r>
              <a:rPr lang="uk-UA" sz="2000" b="1" dirty="0" err="1" smtClean="0"/>
              <a:t>Бейлстір</a:t>
            </a:r>
            <a:r>
              <a:rPr lang="uk-UA" sz="2000" b="1" dirty="0" smtClean="0"/>
              <a:t> помер від тифу в 1892 р., Кіплінг одружився на його сестрі Кароліні. В опублікованій у тому ж році поетичній збірці «Пісні казарми» увійшли два найбільш відомих вірша письменника - «</a:t>
            </a:r>
            <a:r>
              <a:rPr lang="uk-UA" sz="2000" b="1" dirty="0" err="1" smtClean="0"/>
              <a:t>Гунга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Дін</a:t>
            </a:r>
            <a:r>
              <a:rPr lang="uk-UA" sz="2000" b="1" dirty="0" smtClean="0"/>
              <a:t>» і «</a:t>
            </a:r>
            <a:r>
              <a:rPr lang="uk-UA" sz="2000" b="1" dirty="0" err="1" smtClean="0"/>
              <a:t>Мандалай</a:t>
            </a:r>
            <a:r>
              <a:rPr lang="uk-UA" sz="2000" b="1" dirty="0" smtClean="0"/>
              <a:t>».</a:t>
            </a:r>
            <a:br>
              <a:rPr lang="uk-UA" sz="2000" b="1" dirty="0" smtClean="0"/>
            </a:br>
            <a:endParaRPr lang="ru-RU" sz="2000" b="1" dirty="0"/>
          </a:p>
        </p:txBody>
      </p:sp>
      <p:pic>
        <p:nvPicPr>
          <p:cNvPr id="4099" name="Picture 3" descr="D:\ШКОЛА\3_ЛІТЕРАТУРА\ПИСЬМЕННИКИ\Кіплінг_ Мауглі\KIPLING_foto\396px-Rudyard_Kipling_three_quarter_length_portrait_Rudyard Kipling noin vuonna 1892.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2090232" cy="3168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2" descr="D:\ШКОЛА\3_ЛІТЕРАТУРА\ПИСЬМЕННИКИ\Кіплінг_ Мауглі\KIPLING_foto\Керолайн Starr Balestier Кіплінг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2699792" y="404664"/>
            <a:ext cx="1513682" cy="20162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467544" y="3573016"/>
            <a:ext cx="2016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smtClean="0"/>
              <a:t> </a:t>
            </a:r>
            <a:r>
              <a:rPr lang="uk-UA" sz="1600" b="1" i="1" dirty="0" smtClean="0">
                <a:solidFill>
                  <a:srgbClr val="5E3016"/>
                </a:solidFill>
              </a:rPr>
              <a:t>Р. Кіплінг. 1892 </a:t>
            </a:r>
            <a:r>
              <a:rPr lang="uk-UA" sz="1600" b="1" i="1" dirty="0" smtClean="0">
                <a:solidFill>
                  <a:srgbClr val="5E3016"/>
                </a:solidFill>
              </a:rPr>
              <a:t>р</a:t>
            </a:r>
            <a:r>
              <a:rPr lang="en-US" sz="1600" b="1" i="1" dirty="0" smtClean="0">
                <a:solidFill>
                  <a:srgbClr val="5E3016"/>
                </a:solidFill>
              </a:rPr>
              <a:t>.</a:t>
            </a:r>
            <a:endParaRPr lang="ru-RU" sz="1600" b="1" i="1" dirty="0">
              <a:solidFill>
                <a:srgbClr val="5E3016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483768" y="2492896"/>
            <a:ext cx="216024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600" b="1" i="1" dirty="0" smtClean="0">
                <a:solidFill>
                  <a:srgbClr val="5E3016"/>
                </a:solidFill>
              </a:rPr>
              <a:t>Кароліна </a:t>
            </a:r>
            <a:r>
              <a:rPr lang="uk-UA" sz="1600" b="1" i="1" dirty="0" err="1" smtClean="0">
                <a:solidFill>
                  <a:srgbClr val="5E3016"/>
                </a:solidFill>
              </a:rPr>
              <a:t>Бейлстір</a:t>
            </a:r>
            <a:r>
              <a:rPr lang="uk-UA" sz="1600" b="1" i="1" dirty="0" smtClean="0">
                <a:solidFill>
                  <a:srgbClr val="5E3016"/>
                </a:solidFill>
              </a:rPr>
              <a:t> </a:t>
            </a:r>
            <a:endParaRPr lang="ru-RU" sz="1600" b="1" i="1" dirty="0">
              <a:solidFill>
                <a:srgbClr val="5E3016"/>
              </a:solidFill>
            </a:endParaRPr>
          </a:p>
        </p:txBody>
      </p:sp>
      <p:pic>
        <p:nvPicPr>
          <p:cNvPr id="10" name="Picture 28" descr="D:\Desktop\уголки_декорація\0_7ad0b_e1162d9b_M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0800000">
            <a:off x="7048500" y="4762500"/>
            <a:ext cx="2095500" cy="2095500"/>
          </a:xfrm>
          <a:prstGeom prst="rect">
            <a:avLst/>
          </a:prstGeom>
          <a:noFill/>
        </p:spPr>
      </p:pic>
      <p:pic>
        <p:nvPicPr>
          <p:cNvPr id="11" name="Picture 28" descr="D:\Desktop\уголки_декорація\0_7ad0b_e1162d9b_M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095500" cy="2095500"/>
          </a:xfrm>
          <a:prstGeom prst="rect">
            <a:avLst/>
          </a:prstGeom>
          <a:noFill/>
        </p:spPr>
      </p:pic>
      <p:pic>
        <p:nvPicPr>
          <p:cNvPr id="4098" name="Picture 2" descr="D:\Desktop\уголки_декорація\0_58814_33a64c64_L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71800" y="2996952"/>
            <a:ext cx="1628403" cy="551885"/>
          </a:xfrm>
          <a:prstGeom prst="rect">
            <a:avLst/>
          </a:prstGeom>
          <a:noFill/>
        </p:spPr>
      </p:pic>
      <p:pic>
        <p:nvPicPr>
          <p:cNvPr id="12" name="Picture 4" descr="D:\Desktop\Brattleboro, Vermont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07904" y="3645024"/>
            <a:ext cx="4994896" cy="2808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Содержимое 2"/>
          <p:cNvSpPr txBox="1">
            <a:spLocks/>
          </p:cNvSpPr>
          <p:nvPr/>
        </p:nvSpPr>
        <p:spPr>
          <a:xfrm>
            <a:off x="395536" y="4437112"/>
            <a:ext cx="3240360" cy="2088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uk-UA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</a:t>
            </a:r>
            <a:r>
              <a:rPr kumimoji="0" lang="uk-UA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Молода пара переїхала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 </a:t>
            </a:r>
            <a:r>
              <a:rPr kumimoji="0" lang="uk-UA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Браттльборо</a:t>
            </a:r>
            <a:r>
              <a:rPr kumimoji="0" lang="uk-UA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штат </a:t>
            </a:r>
            <a:r>
              <a:rPr kumimoji="0" lang="uk-UA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Вермонт</a:t>
            </a:r>
            <a:r>
              <a:rPr kumimoji="0" lang="uk-UA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США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uk-UA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sz="20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Brattlboro</a:t>
            </a:r>
            <a:r>
              <a:rPr kumimoji="0" lang="uk-UA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Vermont</a:t>
            </a:r>
            <a:r>
              <a:rPr kumimoji="0" lang="uk-UA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)</a:t>
            </a:r>
            <a:r>
              <a:rPr kumimoji="0" lang="uk-UA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uk-UA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429000"/>
            <a:ext cx="3635896" cy="2448272"/>
          </a:xfrm>
        </p:spPr>
        <p:txBody>
          <a:bodyPr>
            <a:normAutofit fontScale="92500" lnSpcReduction="20000"/>
          </a:bodyPr>
          <a:lstStyle/>
          <a:p>
            <a:r>
              <a:rPr lang="uk-UA" dirty="0" smtClean="0"/>
              <a:t> </a:t>
            </a:r>
            <a:r>
              <a:rPr lang="uk-UA" sz="2400" b="1" dirty="0" smtClean="0"/>
              <a:t>У </a:t>
            </a:r>
            <a:r>
              <a:rPr lang="uk-UA" sz="2400" b="1" dirty="0" err="1" smtClean="0"/>
              <a:t>Вермонті</a:t>
            </a:r>
            <a:r>
              <a:rPr lang="uk-UA" sz="2400" b="1" dirty="0" smtClean="0"/>
              <a:t> у них народилися дві дочки – Жозефіна та </a:t>
            </a:r>
            <a:r>
              <a:rPr lang="uk-UA" sz="2400" b="1" dirty="0" err="1" smtClean="0"/>
              <a:t>Елсі</a:t>
            </a:r>
            <a:r>
              <a:rPr lang="uk-UA" sz="2400" b="1" dirty="0" smtClean="0"/>
              <a:t>.</a:t>
            </a:r>
          </a:p>
          <a:p>
            <a:pPr>
              <a:buNone/>
            </a:pPr>
            <a:endParaRPr lang="uk-UA" sz="2400" b="1" dirty="0" smtClean="0"/>
          </a:p>
          <a:p>
            <a:r>
              <a:rPr lang="uk-UA" sz="2400" b="1" dirty="0" smtClean="0"/>
              <a:t>Згодом народився син - Джон</a:t>
            </a:r>
            <a:r>
              <a:rPr lang="uk-UA" dirty="0" smtClean="0"/>
              <a:t/>
            </a:r>
            <a:br>
              <a:rPr lang="uk-UA" dirty="0" smtClean="0"/>
            </a:br>
            <a:endParaRPr lang="ru-RU" dirty="0"/>
          </a:p>
        </p:txBody>
      </p:sp>
      <p:pic>
        <p:nvPicPr>
          <p:cNvPr id="7172" name="Picture 4" descr="D:\ШКОЛА\3_ЛІТЕРАТУРА\ПИСЬМЕННИКИ\Кіплінг_ Мауглі\Новая папка (5)\Джон и Элси Киплинг.gif"/>
          <p:cNvPicPr>
            <a:picLocks noChangeAspect="1" noChangeArrowheads="1"/>
          </p:cNvPicPr>
          <p:nvPr/>
        </p:nvPicPr>
        <p:blipFill>
          <a:blip r:embed="rId2" cstate="print">
            <a:lum contrast="-10000"/>
          </a:blip>
          <a:srcRect/>
          <a:stretch>
            <a:fillRect/>
          </a:stretch>
        </p:blipFill>
        <p:spPr bwMode="auto">
          <a:xfrm>
            <a:off x="4572000" y="188640"/>
            <a:ext cx="2952328" cy="29995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3" name="Picture 5" descr="D:\ШКОЛА\3_ЛІТЕРАТУРА\ПИСЬМЕННИКИ\Кіплінг_ Мауглі\KIPLING_foto\Rudyard Kipling (1865-1936), Caroline Starr Balestier, Mrs Rudyard.jpeg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 bwMode="auto">
          <a:xfrm>
            <a:off x="467544" y="404664"/>
            <a:ext cx="3302846" cy="266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D:\ШКОЛА\3_ЛІТЕРАТУРА\ПИСЬМЕННИКИ\Кіплінг_ Мауглі\KIPLING_foto\Зліва направо  Жозефіна, Джон, і Елсі Кіплінг (1898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8" y="3140968"/>
            <a:ext cx="5112568" cy="32009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8" descr="D:\Desktop\уголки_декорація\0_7ad0b_e1162d9b_M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0800000">
            <a:off x="7048500" y="4762500"/>
            <a:ext cx="2095500" cy="2095500"/>
          </a:xfrm>
          <a:prstGeom prst="rect">
            <a:avLst/>
          </a:prstGeom>
          <a:noFill/>
        </p:spPr>
      </p:pic>
      <p:pic>
        <p:nvPicPr>
          <p:cNvPr id="7" name="Picture 28" descr="D:\Desktop\уголки_декорація\0_7ad0b_e1162d9b_M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2095500" cy="2095500"/>
          </a:xfrm>
          <a:prstGeom prst="rect">
            <a:avLst/>
          </a:prstGeom>
          <a:noFill/>
        </p:spPr>
      </p:pic>
      <p:pic>
        <p:nvPicPr>
          <p:cNvPr id="5128" name="Picture 8" descr="D:\Desktop\уголки_декорація\0_7925d_64a4458d_S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3401392" y="1863304"/>
            <a:ext cx="1928813" cy="1747837"/>
          </a:xfrm>
          <a:prstGeom prst="rect">
            <a:avLst/>
          </a:prstGeom>
          <a:noFill/>
        </p:spPr>
      </p:pic>
      <p:pic>
        <p:nvPicPr>
          <p:cNvPr id="5129" name="Picture 9" descr="D:\Desktop\уголки_декорація\0_7925d_64a4458d_S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6200000">
            <a:off x="2393280" y="3015431"/>
            <a:ext cx="1928812" cy="17478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D:\Desktop\Vermont_in_United_States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76672"/>
            <a:ext cx="2808312" cy="17351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3" descr="D:\Desktop\brattleboro_vermon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2420888"/>
            <a:ext cx="2735080" cy="20520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Содержимое 2"/>
          <p:cNvSpPr txBox="1">
            <a:spLocks/>
          </p:cNvSpPr>
          <p:nvPr/>
        </p:nvSpPr>
        <p:spPr>
          <a:xfrm>
            <a:off x="3707904" y="548681"/>
            <a:ext cx="4824536" cy="3600399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25000" lnSpcReduction="20000"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kumimoji="0" lang="en-US" sz="5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</a:t>
            </a:r>
            <a:r>
              <a:rPr kumimoji="0" lang="uk-UA" sz="5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uk-UA" sz="9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 </a:t>
            </a:r>
            <a:r>
              <a:rPr kumimoji="0" lang="uk-UA" sz="9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Вермонті</a:t>
            </a:r>
            <a:r>
              <a:rPr kumimoji="0" lang="uk-UA" sz="9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Кіплінг пише </a:t>
            </a:r>
            <a:r>
              <a:rPr lang="en-US" sz="9600" b="1" dirty="0" smtClean="0"/>
              <a:t>  </a:t>
            </a:r>
            <a:r>
              <a:rPr kumimoji="0" lang="uk-UA" sz="9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«Безліч витівок</a:t>
            </a:r>
            <a:r>
              <a:rPr lang="uk-UA" sz="9600" b="1" dirty="0" smtClean="0"/>
              <a:t>»(</a:t>
            </a:r>
            <a:r>
              <a:rPr kumimoji="0" lang="uk-UA" sz="9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1893), двотомник оповідань і віршів - «Книга джунглів»</a:t>
            </a:r>
            <a:r>
              <a:rPr kumimoji="0" lang="uk-UA" sz="9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9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uk-UA" sz="9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1894) і «Друга книга джунглів», 1895), а також віршований збірник «Сім морів» </a:t>
            </a:r>
            <a:r>
              <a:rPr kumimoji="0" lang="en-US" sz="9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uk-UA" sz="9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1896). Опублікована в 1897 р. повість «Відважні мореплавці присвячена рибалкам Нової Англії.</a:t>
            </a:r>
            <a:endParaRPr kumimoji="0" lang="en-US" sz="9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indent="-342900">
              <a:spcBef>
                <a:spcPct val="20000"/>
              </a:spcBef>
              <a:defRPr/>
            </a:pPr>
            <a:r>
              <a:rPr lang="en-US" sz="9600" dirty="0" smtClean="0"/>
              <a:t>       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en-US" sz="9600" dirty="0" smtClean="0"/>
              <a:t>      </a:t>
            </a:r>
            <a:r>
              <a:rPr lang="en-US" sz="9600" b="1" dirty="0" smtClean="0"/>
              <a:t> </a:t>
            </a:r>
            <a:endParaRPr lang="ru-RU" sz="9600" b="1" dirty="0" smtClean="0"/>
          </a:p>
          <a:p>
            <a:pPr marL="342900" lvl="0" indent="-342900">
              <a:spcBef>
                <a:spcPct val="20000"/>
              </a:spcBef>
              <a:defRPr/>
            </a:pPr>
            <a:endParaRPr kumimoji="0" lang="en-US" sz="11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defRPr/>
            </a:pPr>
            <a:r>
              <a:rPr kumimoji="0" lang="uk-UA" sz="7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uk-UA" sz="7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ru-RU" sz="7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28" descr="D:\Desktop\уголки_декорація\0_7ad0b_e1162d9b_M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0800000">
            <a:off x="7048500" y="4762500"/>
            <a:ext cx="2095500" cy="2095500"/>
          </a:xfrm>
          <a:prstGeom prst="rect">
            <a:avLst/>
          </a:prstGeom>
          <a:noFill/>
        </p:spPr>
      </p:pic>
      <p:pic>
        <p:nvPicPr>
          <p:cNvPr id="9" name="Picture 28" descr="D:\Desktop\уголки_декорація\0_7ad0b_e1162d9b_M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095500" cy="2095500"/>
          </a:xfrm>
          <a:prstGeom prst="rect">
            <a:avLst/>
          </a:prstGeom>
          <a:noFill/>
        </p:spPr>
      </p:pic>
      <p:pic>
        <p:nvPicPr>
          <p:cNvPr id="6146" name="Picture 2" descr="D:\Desktop\уголки_декорація\0_58814_33a64c64_L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4048" y="3717032"/>
            <a:ext cx="2276475" cy="771525"/>
          </a:xfrm>
          <a:prstGeom prst="rect">
            <a:avLst/>
          </a:prstGeom>
          <a:noFill/>
        </p:spPr>
      </p:pic>
      <p:sp>
        <p:nvSpPr>
          <p:cNvPr id="10" name="Содержимое 2"/>
          <p:cNvSpPr txBox="1">
            <a:spLocks/>
          </p:cNvSpPr>
          <p:nvPr/>
        </p:nvSpPr>
        <p:spPr>
          <a:xfrm>
            <a:off x="323528" y="4365104"/>
            <a:ext cx="8820472" cy="2645296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25000" lnSpcReduction="20000"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kumimoji="0" lang="en-US" sz="5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lang="en-US" sz="9600" dirty="0" smtClean="0"/>
          </a:p>
          <a:p>
            <a:pPr marL="342900" indent="-342900">
              <a:spcBef>
                <a:spcPct val="20000"/>
              </a:spcBef>
              <a:defRPr/>
            </a:pPr>
            <a:r>
              <a:rPr lang="en-US" sz="9600" dirty="0" smtClean="0"/>
              <a:t>     </a:t>
            </a:r>
            <a:r>
              <a:rPr lang="ru-RU" sz="9600" b="1" dirty="0" err="1" smtClean="0">
                <a:solidFill>
                  <a:srgbClr val="C00000"/>
                </a:solidFill>
              </a:rPr>
              <a:t>Мабуть</a:t>
            </a:r>
            <a:r>
              <a:rPr lang="ru-RU" sz="9600" b="1" dirty="0" smtClean="0">
                <a:solidFill>
                  <a:srgbClr val="C00000"/>
                </a:solidFill>
              </a:rPr>
              <a:t>, </a:t>
            </a:r>
            <a:r>
              <a:rPr lang="ru-RU" sz="9600" b="1" dirty="0" err="1" smtClean="0">
                <a:solidFill>
                  <a:srgbClr val="C00000"/>
                </a:solidFill>
              </a:rPr>
              <a:t>найзнаменитіший</a:t>
            </a:r>
            <a:r>
              <a:rPr lang="ru-RU" sz="9600" b="1" dirty="0" smtClean="0">
                <a:solidFill>
                  <a:srgbClr val="C00000"/>
                </a:solidFill>
              </a:rPr>
              <a:t> </a:t>
            </a:r>
            <a:r>
              <a:rPr lang="ru-RU" sz="9600" b="1" dirty="0" err="1" smtClean="0">
                <a:solidFill>
                  <a:srgbClr val="C00000"/>
                </a:solidFill>
              </a:rPr>
              <a:t>вірш</a:t>
            </a:r>
            <a:r>
              <a:rPr lang="ru-RU" sz="9600" b="1" dirty="0" smtClean="0">
                <a:solidFill>
                  <a:srgbClr val="C00000"/>
                </a:solidFill>
              </a:rPr>
              <a:t> </a:t>
            </a:r>
            <a:r>
              <a:rPr lang="ru-RU" sz="9600" b="1" dirty="0" err="1" smtClean="0">
                <a:solidFill>
                  <a:srgbClr val="C00000"/>
                </a:solidFill>
              </a:rPr>
              <a:t>Кіплінга</a:t>
            </a:r>
            <a:r>
              <a:rPr lang="ru-RU" sz="9600" b="1" dirty="0" smtClean="0">
                <a:solidFill>
                  <a:srgbClr val="C00000"/>
                </a:solidFill>
              </a:rPr>
              <a:t> «</a:t>
            </a:r>
            <a:r>
              <a:rPr lang="ru-RU" sz="9600" b="1" dirty="0" err="1" smtClean="0">
                <a:solidFill>
                  <a:srgbClr val="C00000"/>
                </a:solidFill>
              </a:rPr>
              <a:t>Якщо</a:t>
            </a:r>
            <a:r>
              <a:rPr lang="en-US" sz="9600" b="1" dirty="0" smtClean="0">
                <a:solidFill>
                  <a:srgbClr val="C00000"/>
                </a:solidFill>
              </a:rPr>
              <a:t>…</a:t>
            </a:r>
            <a:r>
              <a:rPr lang="ru-RU" sz="9600" b="1" dirty="0" smtClean="0">
                <a:solidFill>
                  <a:srgbClr val="C00000"/>
                </a:solidFill>
              </a:rPr>
              <a:t>» (</a:t>
            </a:r>
            <a:r>
              <a:rPr lang="en-US" sz="9600" b="1" dirty="0" smtClean="0">
                <a:solidFill>
                  <a:srgbClr val="C00000"/>
                </a:solidFill>
              </a:rPr>
              <a:t>If…)</a:t>
            </a:r>
            <a:r>
              <a:rPr lang="ru-RU" sz="9600" b="1" dirty="0" smtClean="0">
                <a:solidFill>
                  <a:srgbClr val="C00000"/>
                </a:solidFill>
              </a:rPr>
              <a:t>. </a:t>
            </a:r>
            <a:r>
              <a:rPr lang="ru-RU" sz="9600" b="1" dirty="0" smtClean="0"/>
              <a:t>Написаний в 1895 </a:t>
            </a:r>
            <a:r>
              <a:rPr lang="ru-RU" sz="9600" b="1" dirty="0" err="1" smtClean="0"/>
              <a:t>році</a:t>
            </a:r>
            <a:r>
              <a:rPr lang="ru-RU" sz="9600" b="1" dirty="0" smtClean="0"/>
              <a:t>, </a:t>
            </a:r>
            <a:r>
              <a:rPr lang="ru-RU" sz="9600" b="1" dirty="0" err="1" smtClean="0"/>
              <a:t>опублікований</a:t>
            </a:r>
            <a:r>
              <a:rPr lang="ru-RU" sz="9600" b="1" dirty="0" smtClean="0"/>
              <a:t> в 1910. </a:t>
            </a:r>
            <a:r>
              <a:rPr lang="ru-RU" sz="9600" b="1" dirty="0" err="1" smtClean="0"/>
              <a:t>Присвячувався</a:t>
            </a:r>
            <a:r>
              <a:rPr lang="ru-RU" sz="9600" b="1" dirty="0" smtClean="0"/>
              <a:t> </a:t>
            </a:r>
            <a:r>
              <a:rPr lang="ru-RU" sz="9600" b="1" dirty="0" err="1" smtClean="0"/>
              <a:t>англійському</a:t>
            </a:r>
            <a:r>
              <a:rPr lang="ru-RU" sz="9600" b="1" dirty="0" smtClean="0"/>
              <a:t> </a:t>
            </a:r>
            <a:r>
              <a:rPr lang="ru-RU" sz="9600" b="1" dirty="0" err="1" smtClean="0"/>
              <a:t>офіцеру</a:t>
            </a:r>
            <a:r>
              <a:rPr lang="ru-RU" sz="9600" b="1" dirty="0" smtClean="0"/>
              <a:t>, </a:t>
            </a:r>
            <a:r>
              <a:rPr lang="ru-RU" sz="9600" b="1" dirty="0" err="1" smtClean="0"/>
              <a:t>який</a:t>
            </a:r>
            <a:r>
              <a:rPr lang="ru-RU" sz="9600" b="1" dirty="0" smtClean="0"/>
              <a:t> </a:t>
            </a:r>
            <a:r>
              <a:rPr lang="ru-RU" sz="9600" b="1" dirty="0" err="1" smtClean="0"/>
              <a:t>зазнав</a:t>
            </a:r>
            <a:r>
              <a:rPr lang="ru-RU" sz="9600" b="1" dirty="0" smtClean="0"/>
              <a:t> </a:t>
            </a:r>
            <a:r>
              <a:rPr lang="ru-RU" sz="9600" b="1" dirty="0" err="1" smtClean="0"/>
              <a:t>поразки</a:t>
            </a:r>
            <a:r>
              <a:rPr lang="ru-RU" sz="9600" b="1" dirty="0" smtClean="0"/>
              <a:t> в </a:t>
            </a:r>
            <a:r>
              <a:rPr lang="ru-RU" sz="9600" b="1" dirty="0" err="1" smtClean="0"/>
              <a:t>поході</a:t>
            </a:r>
            <a:r>
              <a:rPr lang="ru-RU" sz="9600" b="1" dirty="0" smtClean="0"/>
              <a:t> </a:t>
            </a:r>
            <a:r>
              <a:rPr lang="ru-RU" sz="9600" b="1" dirty="0" err="1" smtClean="0"/>
              <a:t>під</a:t>
            </a:r>
            <a:r>
              <a:rPr lang="ru-RU" sz="9600" b="1" dirty="0" smtClean="0"/>
              <a:t> час</a:t>
            </a:r>
            <a:r>
              <a:rPr lang="en-US" sz="9600" b="1" dirty="0" smtClean="0"/>
              <a:t> </a:t>
            </a:r>
            <a:r>
              <a:rPr lang="uk-UA" sz="9600" b="1" dirty="0" err="1" smtClean="0"/>
              <a:t>англо</a:t>
            </a:r>
            <a:r>
              <a:rPr lang="uk-UA" sz="9600" b="1" dirty="0" smtClean="0"/>
              <a:t> – бурської війни</a:t>
            </a:r>
            <a:r>
              <a:rPr lang="ru-RU" sz="9600" b="1" dirty="0" smtClean="0"/>
              <a:t>. В 1995 </a:t>
            </a:r>
            <a:r>
              <a:rPr lang="ru-RU" sz="9600" b="1" dirty="0" err="1" smtClean="0"/>
              <a:t>році</a:t>
            </a:r>
            <a:r>
              <a:rPr lang="ru-RU" sz="9600" b="1" dirty="0" smtClean="0"/>
              <a:t> </a:t>
            </a:r>
            <a:r>
              <a:rPr lang="ru-RU" sz="9600" b="1" dirty="0" err="1" smtClean="0"/>
              <a:t>визнаний</a:t>
            </a:r>
            <a:r>
              <a:rPr lang="ru-RU" sz="9600" b="1" dirty="0" smtClean="0"/>
              <a:t> </a:t>
            </a:r>
            <a:r>
              <a:rPr lang="ru-RU" sz="9600" b="1" dirty="0" err="1" smtClean="0"/>
              <a:t>опитуванням</a:t>
            </a:r>
            <a:r>
              <a:rPr lang="ru-RU" sz="9600" b="1" dirty="0" smtClean="0"/>
              <a:t> ВВС </a:t>
            </a:r>
            <a:r>
              <a:rPr lang="ru-RU" sz="9600" b="1" dirty="0" err="1" smtClean="0"/>
              <a:t>найулюбленішим</a:t>
            </a:r>
            <a:r>
              <a:rPr lang="ru-RU" sz="9600" b="1" dirty="0" smtClean="0"/>
              <a:t> </a:t>
            </a:r>
            <a:r>
              <a:rPr lang="ru-RU" sz="9600" b="1" dirty="0" err="1" smtClean="0"/>
              <a:t>віршем</a:t>
            </a:r>
            <a:r>
              <a:rPr lang="ru-RU" sz="9600" b="1" dirty="0" smtClean="0"/>
              <a:t> </a:t>
            </a:r>
            <a:r>
              <a:rPr lang="ru-RU" sz="9600" b="1" dirty="0" err="1" smtClean="0"/>
              <a:t>британців</a:t>
            </a:r>
            <a:r>
              <a:rPr lang="ru-RU" sz="9600" b="1" dirty="0" smtClean="0"/>
              <a:t>.</a:t>
            </a:r>
          </a:p>
          <a:p>
            <a:pPr marL="342900" lvl="0" indent="-342900">
              <a:spcBef>
                <a:spcPct val="20000"/>
              </a:spcBef>
              <a:defRPr/>
            </a:pPr>
            <a:endParaRPr kumimoji="0" lang="en-US" sz="11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defRPr/>
            </a:pPr>
            <a:r>
              <a:rPr kumimoji="0" lang="uk-UA" sz="7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uk-UA" sz="7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ru-RU" sz="7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04664"/>
            <a:ext cx="5220072" cy="3960440"/>
          </a:xfrm>
        </p:spPr>
        <p:txBody>
          <a:bodyPr>
            <a:noAutofit/>
          </a:bodyPr>
          <a:lstStyle/>
          <a:p>
            <a:r>
              <a:rPr lang="uk-UA" sz="2000" b="1" dirty="0" smtClean="0"/>
              <a:t>Невдоволення життям у </a:t>
            </a:r>
            <a:r>
              <a:rPr lang="uk-UA" sz="2000" b="1" dirty="0" err="1" smtClean="0"/>
              <a:t>Вермонті</a:t>
            </a:r>
            <a:r>
              <a:rPr lang="uk-UA" sz="2000" b="1" dirty="0" smtClean="0"/>
              <a:t> і серйозний конфлікт зі </a:t>
            </a:r>
            <a:r>
              <a:rPr lang="uk-UA" sz="2000" b="1" dirty="0" err="1" smtClean="0"/>
              <a:t>швагром</a:t>
            </a:r>
            <a:r>
              <a:rPr lang="uk-UA" sz="2000" b="1" dirty="0" smtClean="0"/>
              <a:t> змусили Кіплінга покинути Сполучені Штати і повернутися разом з родиною в Англію</a:t>
            </a:r>
            <a:r>
              <a:rPr lang="uk-UA" sz="2000" dirty="0" smtClean="0"/>
              <a:t>, де йому незабаром вдалося відновити колишні позиції в літературному світі.</a:t>
            </a:r>
            <a:endParaRPr lang="en-US" sz="2000" dirty="0" smtClean="0"/>
          </a:p>
          <a:p>
            <a:endParaRPr lang="en-US" sz="2000" dirty="0" smtClean="0"/>
          </a:p>
          <a:p>
            <a:r>
              <a:rPr lang="uk-UA" sz="2000" dirty="0" smtClean="0"/>
              <a:t> У газетах він публікує вірші, в тому числі «Останній спів» </a:t>
            </a:r>
            <a:r>
              <a:rPr lang="en-US" sz="2000" dirty="0" smtClean="0"/>
              <a:t>(</a:t>
            </a:r>
            <a:r>
              <a:rPr lang="uk-UA" sz="2000" dirty="0" smtClean="0"/>
              <a:t>1897), де міститься застереження проти безвідповідального використання національної могутності. </a:t>
            </a:r>
            <a:endParaRPr lang="en-US" sz="2000" dirty="0" smtClean="0"/>
          </a:p>
          <a:p>
            <a:endParaRPr lang="en-US" sz="2000" dirty="0" smtClean="0"/>
          </a:p>
          <a:p>
            <a:pPr>
              <a:buNone/>
            </a:pPr>
            <a:r>
              <a:rPr lang="uk-UA" sz="2000" dirty="0" smtClean="0"/>
              <a:t> </a:t>
            </a:r>
            <a:br>
              <a:rPr lang="uk-UA" sz="2000" dirty="0" smtClean="0"/>
            </a:br>
            <a:endParaRPr lang="ru-RU" sz="2000" dirty="0"/>
          </a:p>
        </p:txBody>
      </p:sp>
      <p:pic>
        <p:nvPicPr>
          <p:cNvPr id="2050" name="Picture 2" descr="D:\ШКОЛА\3_ЛІТЕРАТУРА\ПИСЬМЕННИКИ\Кіплінг_ Мауглі\Новая папка (5)\rudyard-kipl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476672"/>
            <a:ext cx="2490769" cy="3600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96633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28" descr="D:\Desktop\уголки_декорація\0_7ad0b_e1162d9b_M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095500" cy="2095500"/>
          </a:xfrm>
          <a:prstGeom prst="rect">
            <a:avLst/>
          </a:prstGeom>
          <a:noFill/>
        </p:spPr>
      </p:pic>
      <p:pic>
        <p:nvPicPr>
          <p:cNvPr id="7" name="Picture 28" descr="D:\Desktop\уголки_декорація\0_7ad0b_e1162d9b_M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7048500" y="4762500"/>
            <a:ext cx="2095500" cy="2095500"/>
          </a:xfrm>
          <a:prstGeom prst="rect">
            <a:avLst/>
          </a:prstGeom>
          <a:noFill/>
        </p:spPr>
      </p:pic>
      <p:sp>
        <p:nvSpPr>
          <p:cNvPr id="8" name="Содержимое 2"/>
          <p:cNvSpPr txBox="1">
            <a:spLocks/>
          </p:cNvSpPr>
          <p:nvPr/>
        </p:nvSpPr>
        <p:spPr>
          <a:xfrm>
            <a:off x="179512" y="4149080"/>
            <a:ext cx="8640960" cy="28613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uk-UA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Найкращим романом Кіплінга вважається «Кім»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uk-UA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1901)</a:t>
            </a:r>
            <a:r>
              <a:rPr kumimoji="0" lang="uk-UA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в якому описуються пригоди «тубільця-народженого хлопчика» і мандрівного по Індії </a:t>
            </a:r>
            <a:r>
              <a:rPr kumimoji="0" lang="uk-UA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буддистського</a:t>
            </a:r>
            <a:r>
              <a:rPr kumimoji="0" lang="uk-UA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ченця.</a:t>
            </a:r>
            <a:br>
              <a:rPr kumimoji="0" lang="uk-UA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099" name="Picture 3" descr="D:\Desktop\уголки_декорація\0_58814_33a64c64_L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4077072"/>
            <a:ext cx="2276475" cy="771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548680"/>
            <a:ext cx="5112568" cy="3024336"/>
          </a:xfrm>
        </p:spPr>
        <p:txBody>
          <a:bodyPr>
            <a:normAutofit fontScale="92500"/>
          </a:bodyPr>
          <a:lstStyle/>
          <a:p>
            <a:r>
              <a:rPr lang="uk-UA" sz="2400" b="1" dirty="0" smtClean="0">
                <a:solidFill>
                  <a:schemeClr val="bg2">
                    <a:lumMod val="10000"/>
                  </a:schemeClr>
                </a:solidFill>
              </a:rPr>
              <a:t>У 1898 р. під час перебування Кіплінга з родиною </a:t>
            </a:r>
            <a:r>
              <a:rPr lang="uk-UA" sz="2400" b="1" i="1" dirty="0" smtClean="0">
                <a:solidFill>
                  <a:schemeClr val="bg2">
                    <a:lumMod val="10000"/>
                  </a:schemeClr>
                </a:solidFill>
              </a:rPr>
              <a:t>(незадовго до цього у письменника народився син) </a:t>
            </a:r>
            <a:r>
              <a:rPr lang="uk-UA" sz="2400" b="1" dirty="0" smtClean="0">
                <a:solidFill>
                  <a:schemeClr val="bg2">
                    <a:lumMod val="10000"/>
                  </a:schemeClr>
                </a:solidFill>
              </a:rPr>
              <a:t>в Нью-Йорку він і його старша дочка захворіли на запалення легенів.  </a:t>
            </a:r>
            <a:r>
              <a:rPr lang="uk-UA" b="1" dirty="0" smtClean="0"/>
              <a:t>Дочка Жозефіна померла</a:t>
            </a:r>
            <a:r>
              <a:rPr lang="uk-UA" dirty="0" smtClean="0"/>
              <a:t> </a:t>
            </a:r>
            <a:r>
              <a:rPr lang="uk-UA" b="1" dirty="0" smtClean="0"/>
              <a:t> (1892 – 1899).  </a:t>
            </a:r>
            <a:r>
              <a:rPr lang="uk-UA" dirty="0" smtClean="0"/>
              <a:t> </a:t>
            </a:r>
            <a:endParaRPr lang="ru-RU" dirty="0"/>
          </a:p>
        </p:txBody>
      </p:sp>
      <p:pic>
        <p:nvPicPr>
          <p:cNvPr id="3075" name="Picture 3" descr="D:\ШКОЛА\3_ЛІТЕРАТУРА\ПИСЬМЕННИКИ\Кіплінг_ Мауглі\KIPLING_foto\and their dajughter Josephine Kipling (1892-1899) as a baby.jpe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539552" y="404664"/>
            <a:ext cx="2952328" cy="2932646"/>
          </a:xfrm>
          <a:prstGeom prst="ellipse">
            <a:avLst/>
          </a:prstGeom>
          <a:ln w="63500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50" name="Picture 2" descr="D:\ШКОЛА\3_ЛІТЕРАТУРА\ПИСЬМЕННИКИ\Кіплінг_ Мауглі\KIPLING_foto\25796783_133902640256.jpg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 bwMode="auto">
          <a:xfrm>
            <a:off x="395536" y="3645024"/>
            <a:ext cx="1763260" cy="27363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1" name="Picture 3" descr="D:\ШКОЛА\3_ЛІТЕРАТУРА\ПИСЬМЕННИКИ\Кіплінг_ Мауглі\KIPLING_foto\Naulakha_jsephne_loggia  Josephine, 1895.jpg"/>
          <p:cNvPicPr>
            <a:picLocks noChangeAspect="1" noChangeArrowheads="1"/>
          </p:cNvPicPr>
          <p:nvPr/>
        </p:nvPicPr>
        <p:blipFill>
          <a:blip r:embed="rId4" cstate="print">
            <a:lum contrast="20000"/>
          </a:blip>
          <a:srcRect/>
          <a:stretch>
            <a:fillRect/>
          </a:stretch>
        </p:blipFill>
        <p:spPr bwMode="auto">
          <a:xfrm>
            <a:off x="6444208" y="3645024"/>
            <a:ext cx="2419874" cy="27425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2" name="Picture 4" descr="D:\ШКОЛА\3_ЛІТЕРАТУРА\ПИСЬМЕННИКИ\Кіплінг_ Мауглі\KIPLING_foto\Жозефіна Кіплінга2.jpg"/>
          <p:cNvPicPr>
            <a:picLocks noChangeAspect="1" noChangeArrowheads="1"/>
          </p:cNvPicPr>
          <p:nvPr/>
        </p:nvPicPr>
        <p:blipFill>
          <a:blip r:embed="rId5" cstate="print">
            <a:lum contrast="20000"/>
          </a:blip>
          <a:srcRect/>
          <a:stretch>
            <a:fillRect/>
          </a:stretch>
        </p:blipFill>
        <p:spPr bwMode="auto">
          <a:xfrm>
            <a:off x="2339752" y="3645024"/>
            <a:ext cx="3905250" cy="2762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28" descr="D:\Desktop\уголки_декорація\0_7ad0b_e1162d9b_M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2095500" cy="2095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2"/>
          <p:cNvSpPr txBox="1">
            <a:spLocks/>
          </p:cNvSpPr>
          <p:nvPr/>
        </p:nvSpPr>
        <p:spPr>
          <a:xfrm>
            <a:off x="4427984" y="764704"/>
            <a:ext cx="4320480" cy="49685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uk-UA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Це стало втратою, що знайшло своє відображення в багатьох оповіданнях Кіплінга тих років. Після початку </a:t>
            </a:r>
            <a:r>
              <a:rPr kumimoji="0" lang="uk-UA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англобурської</a:t>
            </a:r>
            <a:r>
              <a:rPr kumimoji="0" lang="uk-UA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війни в 1899 р. Кіплінг провів декілька місяців у Південній Африці, редагуючи армійську газету та виконуючи обов'язки політичного і військового консультанта.</a:t>
            </a:r>
            <a:r>
              <a:rPr kumimoji="0" lang="uk-UA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uk-UA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099" name="Picture 3" descr="D:\ШКОЛА\3_ЛІТЕРАТУРА\ПИСЬМЕННИКИ\Кіплінг_ Мауглі\Новая папка (5)\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836712"/>
            <a:ext cx="4176464" cy="418354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Picture 28" descr="D:\Desktop\уголки_декорація\0_7ad0b_e1162d9b_M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7048500" y="4762500"/>
            <a:ext cx="2095500" cy="2095500"/>
          </a:xfrm>
          <a:prstGeom prst="rect">
            <a:avLst/>
          </a:prstGeom>
          <a:noFill/>
        </p:spPr>
      </p:pic>
      <p:pic>
        <p:nvPicPr>
          <p:cNvPr id="6" name="Picture 28" descr="D:\Desktop\уголки_декорація\0_7ad0b_e1162d9b_M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095500" cy="2095500"/>
          </a:xfrm>
          <a:prstGeom prst="rect">
            <a:avLst/>
          </a:prstGeom>
          <a:noFill/>
        </p:spPr>
      </p:pic>
      <p:pic>
        <p:nvPicPr>
          <p:cNvPr id="1027" name="Picture 3" descr="D:\Desktop\уголки_декорація\0_58814_33a64c64_L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20" y="5301208"/>
            <a:ext cx="2276475" cy="771525"/>
          </a:xfrm>
          <a:prstGeom prst="rect">
            <a:avLst/>
          </a:prstGeom>
          <a:noFill/>
        </p:spPr>
      </p:pic>
      <p:pic>
        <p:nvPicPr>
          <p:cNvPr id="9" name="Picture 3" descr="D:\Desktop\уголки_декорація\0_58814_33a64c64_L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5656" y="5301208"/>
            <a:ext cx="2276475" cy="771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2"/>
          <p:cNvSpPr txBox="1">
            <a:spLocks/>
          </p:cNvSpPr>
          <p:nvPr/>
        </p:nvSpPr>
        <p:spPr>
          <a:xfrm>
            <a:off x="179512" y="5373216"/>
            <a:ext cx="8964488" cy="10081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uk-UA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 1902 р. К. купує заміський будинок у графстві</a:t>
            </a:r>
            <a:r>
              <a:rPr kumimoji="0" lang="uk-UA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uk-UA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Суссекс, де залишається до кінця життя</a:t>
            </a:r>
            <a:r>
              <a:rPr kumimoji="0" lang="uk-U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194" name="Picture 2" descr="D:\ШКОЛА\3_ЛІТЕРАТУРА\ПИСЬМЕННИКИ\Кіплінг_ Мауглі\KIPLING_foto\Копия Bateman's at Burwash in East Sussex, Kipling's home from 19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8208" y="332656"/>
            <a:ext cx="8370255" cy="47575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28" descr="D:\Desktop\уголки_декорація\0_7ad0b_e1162d9b_M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7048500" y="4762500"/>
            <a:ext cx="2095500" cy="2095500"/>
          </a:xfrm>
          <a:prstGeom prst="rect">
            <a:avLst/>
          </a:prstGeom>
          <a:noFill/>
        </p:spPr>
      </p:pic>
      <p:pic>
        <p:nvPicPr>
          <p:cNvPr id="6" name="Picture 28" descr="D:\Desktop\уголки_декорація\0_7ad0b_e1162d9b_M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095500" cy="2095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4365104"/>
            <a:ext cx="6408712" cy="2232248"/>
          </a:xfrm>
        </p:spPr>
        <p:txBody>
          <a:bodyPr>
            <a:normAutofit fontScale="85000" lnSpcReduction="20000"/>
          </a:bodyPr>
          <a:lstStyle/>
          <a:p>
            <a:r>
              <a:rPr lang="uk-UA" b="1" dirty="0" smtClean="0"/>
              <a:t>У ці роки Кіплінг веде також активну політичну діяльність, виступає на підтримку консерваторів і проти фемінізму та ірландського </a:t>
            </a:r>
            <a:r>
              <a:rPr lang="uk-UA" b="1" dirty="0" err="1" smtClean="0"/>
              <a:t>гомруля</a:t>
            </a:r>
            <a:r>
              <a:rPr lang="uk-UA" b="1" dirty="0" smtClean="0"/>
              <a:t>, пише про загрозу війни з Німеччиною.</a:t>
            </a:r>
            <a:br>
              <a:rPr lang="uk-UA" b="1" dirty="0" smtClean="0"/>
            </a:br>
            <a:endParaRPr lang="ru-RU" b="1" dirty="0"/>
          </a:p>
        </p:txBody>
      </p:sp>
      <p:pic>
        <p:nvPicPr>
          <p:cNvPr id="7171" name="Picture 3" descr="D:\ШКОЛА\3_ЛІТЕРАТУРА\ПИСЬМЕННИКИ\Кіплінг_ Мауглі\KIPLING_foto\big_art_6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216" y="3140968"/>
            <a:ext cx="2008097" cy="2770906"/>
          </a:xfrm>
          <a:prstGeom prst="rect">
            <a:avLst/>
          </a:prstGeom>
          <a:noFill/>
        </p:spPr>
      </p:pic>
      <p:pic>
        <p:nvPicPr>
          <p:cNvPr id="7172" name="Picture 4" descr="D:\ШКОЛА\3_ЛІТЕРАТУРА\ПИСЬМЕННИКИ\Кіплінг_ Мауглі\KIPLING_foto\books031810_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692696"/>
            <a:ext cx="3312368" cy="2484275"/>
          </a:xfrm>
          <a:prstGeom prst="rect">
            <a:avLst/>
          </a:prstGeom>
          <a:noFill/>
        </p:spPr>
      </p:pic>
      <p:sp>
        <p:nvSpPr>
          <p:cNvPr id="8" name="Содержимое 2"/>
          <p:cNvSpPr txBox="1">
            <a:spLocks/>
          </p:cNvSpPr>
          <p:nvPr/>
        </p:nvSpPr>
        <p:spPr>
          <a:xfrm>
            <a:off x="3707904" y="404664"/>
            <a:ext cx="4824536" cy="266429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uk-U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uk-UA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 тому ж році він пише </a:t>
            </a:r>
            <a:r>
              <a:rPr kumimoji="0" lang="uk-UA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«Казки просто </a:t>
            </a:r>
            <a:r>
              <a:rPr kumimoji="0" lang="uk-UA" sz="3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так”</a:t>
            </a:r>
            <a:r>
              <a:rPr lang="uk-UA" sz="3400" b="1" dirty="0" smtClean="0"/>
              <a:t>, «Прості оповідання з пагорбів»</a:t>
            </a:r>
            <a:r>
              <a:rPr lang="uk-UA" sz="3400" dirty="0" smtClean="0"/>
              <a:t> та інші твори.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uk-UA" sz="3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uk-UA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 1906 році виходить збірка дитячих оповідань з історії стародавньої Англі</a:t>
            </a:r>
            <a:r>
              <a:rPr kumimoji="0" lang="uk-UA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ї </a:t>
            </a:r>
            <a:r>
              <a:rPr kumimoji="0" lang="uk-U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uk-U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28" descr="D:\Desktop\уголки_декорація\0_7ad0b_e1162d9b_M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095500" cy="2095500"/>
          </a:xfrm>
          <a:prstGeom prst="rect">
            <a:avLst/>
          </a:prstGeom>
          <a:noFill/>
        </p:spPr>
      </p:pic>
      <p:pic>
        <p:nvPicPr>
          <p:cNvPr id="7" name="Picture 28" descr="D:\Desktop\уголки_декорація\0_7ad0b_e1162d9b_M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0800000">
            <a:off x="7048500" y="4762500"/>
            <a:ext cx="2095500" cy="2095500"/>
          </a:xfrm>
          <a:prstGeom prst="rect">
            <a:avLst/>
          </a:prstGeom>
          <a:noFill/>
        </p:spPr>
      </p:pic>
      <p:pic>
        <p:nvPicPr>
          <p:cNvPr id="9" name="Picture 3" descr="D:\Desktop\уголки_декорація\0_58814_33a64c64_L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1720" y="3501008"/>
            <a:ext cx="2276475" cy="771525"/>
          </a:xfrm>
          <a:prstGeom prst="rect">
            <a:avLst/>
          </a:prstGeom>
          <a:noFill/>
        </p:spPr>
      </p:pic>
      <p:pic>
        <p:nvPicPr>
          <p:cNvPr id="10" name="Picture 3" descr="D:\Desktop\уголки_декорація\0_58814_33a64c64_L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0800000">
            <a:off x="3491880" y="3356992"/>
            <a:ext cx="2276475" cy="771525"/>
          </a:xfrm>
          <a:prstGeom prst="rect">
            <a:avLst/>
          </a:prstGeom>
          <a:noFill/>
        </p:spPr>
      </p:pic>
      <p:pic>
        <p:nvPicPr>
          <p:cNvPr id="11" name="Picture 3" descr="D:\Desktop\уголки_декорація\0_58814_33a64c64_L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0800000">
            <a:off x="827584" y="3429000"/>
            <a:ext cx="2276475" cy="771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59632" y="476672"/>
            <a:ext cx="6264696" cy="5976664"/>
          </a:xfrm>
          <a:noFill/>
        </p:spPr>
        <p:txBody>
          <a:bodyPr>
            <a:noAutofit/>
          </a:bodyPr>
          <a:lstStyle/>
          <a:p>
            <a:pPr algn="just"/>
            <a:r>
              <a:rPr lang="uk-UA" sz="2000" b="1" dirty="0" smtClean="0"/>
              <a:t>Перше десятиліття 20-го століття принесло Кіплінгу велику популярність</a:t>
            </a:r>
            <a:r>
              <a:rPr lang="uk-UA" sz="2400" b="1" dirty="0" smtClean="0">
                <a:solidFill>
                  <a:srgbClr val="C00000"/>
                </a:solidFill>
              </a:rPr>
              <a:t>. В 1907 році він отримав Нобелівську премію з літератури </a:t>
            </a:r>
            <a:r>
              <a:rPr lang="uk-UA" sz="2000" b="1" dirty="0" smtClean="0"/>
              <a:t>«за спостережливість, яскраву фантазію, зрілість ідей і видатний талант оповідача».</a:t>
            </a:r>
          </a:p>
          <a:p>
            <a:pPr algn="just"/>
            <a:endParaRPr lang="uk-UA" sz="2000" b="1" dirty="0" smtClean="0"/>
          </a:p>
          <a:p>
            <a:pPr algn="just"/>
            <a:r>
              <a:rPr lang="uk-UA" sz="2000" b="1" dirty="0" smtClean="0"/>
              <a:t>Хоча в Стокгольм Кіплінг приїхав, традиційної промови він вимовляти не став.</a:t>
            </a:r>
          </a:p>
          <a:p>
            <a:pPr algn="just">
              <a:buNone/>
            </a:pPr>
            <a:endParaRPr lang="uk-UA" sz="2000" b="1" dirty="0" smtClean="0"/>
          </a:p>
          <a:p>
            <a:pPr algn="just"/>
            <a:r>
              <a:rPr lang="uk-UA" sz="2000" b="1" dirty="0" smtClean="0"/>
              <a:t> Варто знову ж згадати, що в 1910 році   опублікований знаменитий вірш Кіплінга «Якщо…» (англ. </a:t>
            </a:r>
            <a:r>
              <a:rPr lang="en-US" sz="2000" b="1" dirty="0" smtClean="0"/>
              <a:t>If...</a:t>
            </a:r>
            <a:r>
              <a:rPr lang="uk-UA" sz="2000" b="1" dirty="0" smtClean="0"/>
              <a:t>, (1995</a:t>
            </a:r>
            <a:r>
              <a:rPr lang="en-US" sz="2000" b="1" dirty="0" smtClean="0"/>
              <a:t>), </a:t>
            </a:r>
            <a:r>
              <a:rPr lang="uk-UA" sz="2000" b="1" dirty="0" smtClean="0"/>
              <a:t>який за результатами опитування, проведеного </a:t>
            </a:r>
            <a:r>
              <a:rPr lang="en-US" sz="2000" b="1" dirty="0" smtClean="0"/>
              <a:t>BBC</a:t>
            </a:r>
            <a:r>
              <a:rPr lang="uk-UA" sz="2000" b="1" dirty="0" smtClean="0"/>
              <a:t>, був визнаний найулюбленішим британським віршем усіх часів.</a:t>
            </a:r>
          </a:p>
          <a:p>
            <a:endParaRPr lang="uk-UA" sz="2000" b="1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uk-UA" sz="2400" b="1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uk-UA" sz="2400" b="1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uk-UA" sz="2400" dirty="0" smtClean="0">
                <a:solidFill>
                  <a:srgbClr val="C00000"/>
                </a:solidFill>
              </a:rPr>
              <a:t/>
            </a:r>
            <a:br>
              <a:rPr lang="uk-UA" sz="2400" dirty="0" smtClean="0">
                <a:solidFill>
                  <a:srgbClr val="C00000"/>
                </a:solidFill>
              </a:rPr>
            </a:br>
            <a:r>
              <a:rPr lang="uk-UA" sz="2400" dirty="0" smtClean="0">
                <a:solidFill>
                  <a:srgbClr val="C00000"/>
                </a:solidFill>
              </a:rPr>
              <a:t> </a:t>
            </a:r>
            <a:endParaRPr lang="en-US" sz="2400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uk-UA" sz="2400" dirty="0" smtClean="0"/>
              <a:t> </a:t>
            </a:r>
            <a:endParaRPr lang="ru-RU" sz="2400" dirty="0"/>
          </a:p>
        </p:txBody>
      </p:sp>
      <p:pic>
        <p:nvPicPr>
          <p:cNvPr id="6146" name="Picture 2" descr="D:\ШКОЛА\3_ЛІТЕРАТУРА\ПИСЬМЕННИКИ\Кіплінг_ Мауглі\титулки книг Кіплінга\Okladka pierwszego wydania Ksiegi Dzungli. Ilustracje John Lockwood Kipling (ojciec Rudyarda Kiplinga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04664"/>
            <a:ext cx="1080119" cy="1417212"/>
          </a:xfrm>
          <a:prstGeom prst="rect">
            <a:avLst/>
          </a:prstGeom>
          <a:noFill/>
        </p:spPr>
      </p:pic>
      <p:pic>
        <p:nvPicPr>
          <p:cNvPr id="6148" name="Picture 4" descr="D:\ШКОЛА\3_ЛІТЕРАТУРА\ПИСЬМЕННИКИ\Кіплінг_ Мауглі\KIPLING_foto\Junglebooksecond1895_139 Cover of the 1895 first edition of The Second Jungle Book also illustrated by Lockwood Kipli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060848"/>
            <a:ext cx="1152128" cy="1463705"/>
          </a:xfrm>
          <a:prstGeom prst="rect">
            <a:avLst/>
          </a:prstGeom>
          <a:noFill/>
        </p:spPr>
      </p:pic>
      <p:pic>
        <p:nvPicPr>
          <p:cNvPr id="6149" name="Picture 5" descr="D:\ШКОЛА\3_ЛІТЕРАТУРА\ПИСЬМЕННИКИ\Кіплінг_ Мауглі\титулки книг Кіплінга\210335.1010.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717032"/>
            <a:ext cx="1080120" cy="1674186"/>
          </a:xfrm>
          <a:prstGeom prst="rect">
            <a:avLst/>
          </a:prstGeom>
          <a:noFill/>
        </p:spPr>
      </p:pic>
      <p:pic>
        <p:nvPicPr>
          <p:cNvPr id="6151" name="Picture 7" descr="D:\ШКОЛА\3_ЛІТЕРАТУРА\ПИСЬМЕННИКИ\Кіплінг_ Мауглі\титулки книг Кіплінга\kim-233x3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12360" y="1484784"/>
            <a:ext cx="1080120" cy="13907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52" name="Picture 8" descr="D:\ШКОЛА\3_ЛІТЕРАТУРА\ПИСЬМЕННИКИ\Кіплінг_ Мауглі\титулки книг Кіплінга\rikki-tikki-tavi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68344" y="4725144"/>
            <a:ext cx="1152128" cy="15035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53" name="Picture 9" descr="D:\ШКОЛА\3_ЛІТЕРАТУРА\ПИСЬМЕННИКИ\Кіплінг_ Мауглі\титулки книг Кіплінга\Pierwsze wydanie Plain Tales from the Hills, styczen 1888, Thacker Spink &amp; Co., Kalkuta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812360" y="2996952"/>
            <a:ext cx="1050315" cy="1584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28" descr="D:\Desktop\уголки_декорація\0_7ad0b_e1162d9b_M.gi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2095500" cy="2095500"/>
          </a:xfrm>
          <a:prstGeom prst="rect">
            <a:avLst/>
          </a:prstGeom>
          <a:noFill/>
        </p:spPr>
      </p:pic>
      <p:pic>
        <p:nvPicPr>
          <p:cNvPr id="10" name="Picture 28" descr="D:\Desktop\уголки_декорація\0_7ad0b_e1162d9b_M.gi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10800000">
            <a:off x="7048500" y="4762500"/>
            <a:ext cx="2095500" cy="2095500"/>
          </a:xfrm>
          <a:prstGeom prst="rect">
            <a:avLst/>
          </a:prstGeom>
          <a:noFill/>
        </p:spPr>
      </p:pic>
      <p:pic>
        <p:nvPicPr>
          <p:cNvPr id="11" name="Picture 3" descr="D:\Desktop\уголки_декорація\0_58814_33a64c64_L.gi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491880" y="5445224"/>
            <a:ext cx="2276475" cy="771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48680"/>
            <a:ext cx="4932040" cy="5577483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uk-UA" dirty="0" smtClean="0"/>
              <a:t>  </a:t>
            </a:r>
            <a:endParaRPr lang="en-US" dirty="0" smtClean="0"/>
          </a:p>
          <a:p>
            <a:r>
              <a:rPr lang="uk-UA" b="1" dirty="0" smtClean="0"/>
              <a:t>До цього часу Кіплінг написав тринадцять томів оповідань, чотири романи, три книги оповідань для дітей, кілька збірок дорожніх нотаток, нарисів, газетних статей і сотні віршів. </a:t>
            </a:r>
          </a:p>
          <a:p>
            <a:endParaRPr lang="uk-UA" b="1" dirty="0" smtClean="0"/>
          </a:p>
          <a:p>
            <a:r>
              <a:rPr lang="uk-UA" b="1" dirty="0" smtClean="0">
                <a:solidFill>
                  <a:srgbClr val="5E3016"/>
                </a:solidFill>
              </a:rPr>
              <a:t>У 1907 р. він був удостоєний також почесних ступенів Оксфордського, Кембриджського, Единбурзького і </a:t>
            </a:r>
            <a:r>
              <a:rPr lang="uk-UA" b="1" dirty="0" err="1" smtClean="0">
                <a:solidFill>
                  <a:srgbClr val="5E3016"/>
                </a:solidFill>
              </a:rPr>
              <a:t>Даремського</a:t>
            </a:r>
            <a:r>
              <a:rPr lang="uk-UA" b="1" dirty="0" smtClean="0">
                <a:solidFill>
                  <a:srgbClr val="5E3016"/>
                </a:solidFill>
              </a:rPr>
              <a:t> університетів; крім того, він отримав нагороди від університетів Парижа, Страсбурга, Афін і Торонто.</a:t>
            </a:r>
            <a:br>
              <a:rPr lang="uk-UA" b="1" dirty="0" smtClean="0">
                <a:solidFill>
                  <a:srgbClr val="5E3016"/>
                </a:solidFill>
              </a:rPr>
            </a:br>
            <a:endParaRPr lang="ru-RU" b="1" dirty="0">
              <a:solidFill>
                <a:srgbClr val="5E3016"/>
              </a:solidFill>
            </a:endParaRPr>
          </a:p>
        </p:txBody>
      </p:sp>
      <p:pic>
        <p:nvPicPr>
          <p:cNvPr id="9218" name="Picture 2" descr="D:\ШКОЛА\3_ЛІТЕРАТУРА\ПИСЬМЕННИКИ\Кіплінг_ Мауглі\KIPLING_foto\189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39" y="828257"/>
            <a:ext cx="3950185" cy="4832991"/>
          </a:xfrm>
          <a:prstGeom prst="rect">
            <a:avLst/>
          </a:prstGeom>
          <a:noFill/>
        </p:spPr>
      </p:pic>
      <p:pic>
        <p:nvPicPr>
          <p:cNvPr id="4" name="Picture 28" descr="D:\Desktop\уголки_декорація\0_7ad0b_e1162d9b_M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7048500" y="4762500"/>
            <a:ext cx="2095500" cy="2095500"/>
          </a:xfrm>
          <a:prstGeom prst="rect">
            <a:avLst/>
          </a:prstGeom>
          <a:noFill/>
        </p:spPr>
      </p:pic>
      <p:pic>
        <p:nvPicPr>
          <p:cNvPr id="5" name="Picture 28" descr="D:\Desktop\уголки_декорація\0_7ad0b_e1162d9b_M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095500" cy="2095500"/>
          </a:xfrm>
          <a:prstGeom prst="rect">
            <a:avLst/>
          </a:prstGeom>
          <a:noFill/>
        </p:spPr>
      </p:pic>
      <p:pic>
        <p:nvPicPr>
          <p:cNvPr id="6" name="Picture 3" descr="D:\Desktop\уголки_декорація\0_58814_33a64c64_L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5656" y="5373216"/>
            <a:ext cx="2276475" cy="771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3928" y="3789040"/>
            <a:ext cx="5040560" cy="2520280"/>
          </a:xfrm>
        </p:spPr>
        <p:txBody>
          <a:bodyPr>
            <a:normAutofit/>
          </a:bodyPr>
          <a:lstStyle/>
          <a:p>
            <a:pPr algn="ctr"/>
            <a:r>
              <a:rPr lang="uk-UA" sz="2400" b="1" dirty="0" smtClean="0">
                <a:solidFill>
                  <a:srgbClr val="5E3016"/>
                </a:solidFill>
              </a:rPr>
              <a:t>Незабаром після одержання Нобелівської премії творча активність Кіплінга починає знижуватися</a:t>
            </a:r>
            <a:r>
              <a:rPr lang="uk-UA" sz="2400" b="1" i="1" dirty="0" smtClean="0">
                <a:solidFill>
                  <a:srgbClr val="5E3016"/>
                </a:solidFill>
              </a:rPr>
              <a:t>.</a:t>
            </a:r>
          </a:p>
          <a:p>
            <a:pPr algn="ctr"/>
            <a:r>
              <a:rPr lang="uk-UA" sz="2400" b="1" i="1" dirty="0" smtClean="0">
                <a:solidFill>
                  <a:srgbClr val="5E3016"/>
                </a:solidFill>
              </a:rPr>
              <a:t> </a:t>
            </a:r>
            <a:r>
              <a:rPr lang="uk-UA" sz="2400" b="1" dirty="0" smtClean="0"/>
              <a:t>Під час першої світової війни</a:t>
            </a:r>
            <a:r>
              <a:rPr lang="en-US" sz="2400" b="1" dirty="0" smtClean="0"/>
              <a:t> </a:t>
            </a:r>
            <a:r>
              <a:rPr lang="uk-UA" sz="2400" b="1" dirty="0" smtClean="0"/>
              <a:t>загинув його єдиний син </a:t>
            </a:r>
            <a:endParaRPr lang="ru-RU" sz="2400" b="1" dirty="0"/>
          </a:p>
        </p:txBody>
      </p:sp>
      <p:pic>
        <p:nvPicPr>
          <p:cNvPr id="5" name="Picture 4" descr="D:\ШКОЛА\3_ЛІТЕРАТУРА\ПИСЬМЕННИКИ\Кіплінг_ Мауглі\KIPLING_foto\Джон Кіплінг в 1915 році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548680"/>
            <a:ext cx="2065400" cy="302433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124" name="Picture 4" descr="D:\ШКОЛА\3_ЛІТЕРАТУРА\ПИСЬМЕННИКИ\Кіплінг_ Мауглі\KIPLING_foto\Могила лейтенант Джон Кіплінг сина Редьярда Кіплінга кладовищі Сент-Мері поруч Loos Франції.jpg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 bwMode="auto">
          <a:xfrm>
            <a:off x="611560" y="548680"/>
            <a:ext cx="3312369" cy="496855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6" name="Picture 28" descr="D:\Desktop\уголки_декорація\0_7ad0b_e1162d9b_M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0800000">
            <a:off x="7048500" y="4762500"/>
            <a:ext cx="2095500" cy="2095500"/>
          </a:xfrm>
          <a:prstGeom prst="rect">
            <a:avLst/>
          </a:prstGeom>
          <a:noFill/>
        </p:spPr>
      </p:pic>
      <p:pic>
        <p:nvPicPr>
          <p:cNvPr id="7" name="Picture 28" descr="D:\Desktop\уголки_декорація\0_7ad0b_e1162d9b_M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095500" cy="2095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:\ШКОЛА\3_ЛІТЕРАТУРА\ПИСЬМЕННИКИ\Кіплінг_ Мауглі\KIPLING_foto\о.jpeg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6732240" y="836712"/>
            <a:ext cx="2133600" cy="1733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291" name="Picture 3" descr="D:\ШКОЛА\3_ЛІТЕРАТУРА\ПИСЬМЕННИКИ\Кіплінг_ Мауглі\KIPLING_foto\1_kipling_H-_Portugal.jpg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 bwMode="auto">
          <a:xfrm>
            <a:off x="6588224" y="2564904"/>
            <a:ext cx="2267099" cy="36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292" name="Picture 4" descr="D:\ШКОЛА\3_ЛІТЕРАТУРА\ПИСЬМЕННИКИ\Кіплінг_ Мауглі\KIPLING_foto\Елсі ходити з батьками, Редьярд Кіплінг і Керрі.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284985"/>
            <a:ext cx="2171175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293" name="Picture 5" descr="D:\ШКОЛА\3_ЛІТЕРАТУРА\ПИСЬМЕННИКИ\Кіплінг_ Мауглі\KIPLING_foto\Керолайн Starr Balestier Кіплінга2.jpg"/>
          <p:cNvPicPr>
            <a:picLocks noChangeAspect="1" noChangeArrowheads="1"/>
          </p:cNvPicPr>
          <p:nvPr/>
        </p:nvPicPr>
        <p:blipFill>
          <a:blip r:embed="rId5" cstate="print">
            <a:lum contrast="20000"/>
          </a:blip>
          <a:srcRect/>
          <a:stretch>
            <a:fillRect/>
          </a:stretch>
        </p:blipFill>
        <p:spPr bwMode="auto">
          <a:xfrm>
            <a:off x="2411760" y="3284984"/>
            <a:ext cx="2075158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294" name="Picture 6" descr="D:\ШКОЛА\3_ЛІТЕРАТУРА\ПИСЬМЕННИКИ\Кіплінг_ Мауглі\KIPLING_foto\Kipling-Bermuda-620x79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31454" y="3314626"/>
            <a:ext cx="2228778" cy="28506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28" descr="D:\Desktop\уголки_декорація\0_7ad0b_e1162d9b_M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0800000">
            <a:off x="7048500" y="4762500"/>
            <a:ext cx="2095500" cy="2095500"/>
          </a:xfrm>
          <a:prstGeom prst="rect">
            <a:avLst/>
          </a:prstGeom>
          <a:noFill/>
        </p:spPr>
      </p:pic>
      <p:pic>
        <p:nvPicPr>
          <p:cNvPr id="9" name="Picture 28" descr="D:\Desktop\уголки_декорація\0_7ad0b_e1162d9b_M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2095500" cy="2095500"/>
          </a:xfrm>
          <a:prstGeom prst="rect">
            <a:avLst/>
          </a:prstGeom>
          <a:noFill/>
        </p:spPr>
      </p:pic>
      <p:sp>
        <p:nvSpPr>
          <p:cNvPr id="10" name="Содержимое 2"/>
          <p:cNvSpPr txBox="1">
            <a:spLocks/>
          </p:cNvSpPr>
          <p:nvPr/>
        </p:nvSpPr>
        <p:spPr>
          <a:xfrm>
            <a:off x="0" y="188640"/>
            <a:ext cx="7020272" cy="29523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uk-UA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uk-UA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Кіплінг з дружиною працює в Червоному Хресті. У 1917 р. випускає «Різноманітні істоти» - збірку віршів та оповідань.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uk-UA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uk-UA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Після війни письменник багато подорожує, в тому числі і як член Комісії з військових поховань.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uk-UA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uk-UA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 1926 і 1932 рр.. виходить ще дві збірки оповідань Кіплінга </a:t>
            </a:r>
            <a:r>
              <a:rPr kumimoji="0" lang="uk-UA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uk-UA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4797152"/>
            <a:ext cx="8712968" cy="18002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uk-UA" sz="2000" b="1" dirty="0" smtClean="0">
                <a:solidFill>
                  <a:srgbClr val="5E3016"/>
                </a:solidFill>
              </a:rPr>
              <a:t>З  1915 р. письменник страждав від гастриту, який згодом виявився виразкою. </a:t>
            </a:r>
            <a:endParaRPr lang="uk-UA" sz="2000" b="1" dirty="0" smtClean="0"/>
          </a:p>
          <a:p>
            <a:pPr algn="ctr">
              <a:buNone/>
            </a:pPr>
            <a:r>
              <a:rPr lang="uk-UA" sz="2400" b="1" dirty="0" smtClean="0"/>
              <a:t>Помер Кіплінг в Лондоні </a:t>
            </a:r>
            <a:r>
              <a:rPr lang="uk-UA" sz="2400" dirty="0" smtClean="0"/>
              <a:t>від кишкової кровотечі </a:t>
            </a:r>
            <a:r>
              <a:rPr lang="uk-UA" sz="2400" b="1" dirty="0" smtClean="0"/>
              <a:t>в 1936 р.</a:t>
            </a:r>
          </a:p>
          <a:p>
            <a:pPr algn="ctr"/>
            <a:endParaRPr lang="uk-UA" sz="2000" b="1" dirty="0" smtClean="0"/>
          </a:p>
          <a:p>
            <a:r>
              <a:rPr lang="uk-UA" sz="2000" dirty="0" smtClean="0"/>
              <a:t/>
            </a:r>
            <a:br>
              <a:rPr lang="uk-UA" sz="2000" dirty="0" smtClean="0"/>
            </a:br>
            <a:r>
              <a:rPr lang="uk-UA" sz="2000" dirty="0" smtClean="0"/>
              <a:t> </a:t>
            </a:r>
            <a:endParaRPr lang="ru-RU" sz="2000" dirty="0"/>
          </a:p>
        </p:txBody>
      </p:sp>
      <p:pic>
        <p:nvPicPr>
          <p:cNvPr id="9" name="Picture 6" descr="D:\ШКОЛА\3_ЛІТЕРАТУРА\ПИСЬМЕННИКИ\Кіплінг_ Мауглі\89-355438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476672"/>
            <a:ext cx="6047376" cy="403241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249" name="Picture 9" descr="D:\ШКОЛА\3_ЛІТЕРАТУРА\ПИСЬМЕННИКИ\Кіплінг_ Мауглі\Новая папка (5)\Копия (2) article-2146334-0016D8A000000258-691_312x4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1196752"/>
            <a:ext cx="2377979" cy="2736304"/>
          </a:xfrm>
          <a:prstGeom prst="ellipse">
            <a:avLst/>
          </a:prstGeom>
          <a:ln w="190500" cap="rnd">
            <a:solidFill>
              <a:schemeClr val="tx1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Picture 28" descr="D:\Desktop\уголки_декорація\0_7ad0b_e1162d9b_M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095500" cy="2095500"/>
          </a:xfrm>
          <a:prstGeom prst="rect">
            <a:avLst/>
          </a:prstGeom>
          <a:noFill/>
        </p:spPr>
      </p:pic>
      <p:pic>
        <p:nvPicPr>
          <p:cNvPr id="6" name="Picture 28" descr="D:\Desktop\уголки_декорація\0_7ad0b_e1162d9b_M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0800000">
            <a:off x="7048500" y="4762500"/>
            <a:ext cx="2095500" cy="2095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D:\ШКОЛА\3_ЛІТЕРАТУРА\ПИСЬМЕННИКИ\Кіплінг_ Мауглі\KIPLING_foto\Poets_corner_Куточок поетів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3672408" cy="29056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14" name="Picture 2" descr="D:\ШКОЛА\3_ЛІТЕРАТУРА\ПИСЬМЕННИКИ\Кіплінг_ Мауглі\KIPLING_foto\800px-Palace_of_Westminster,_London_-_Feb_2007_Вестмінстерський палац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212976"/>
            <a:ext cx="8562030" cy="33712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16" name="Picture 4" descr="D:\ШКОЛА\3_ЛІТЕРАТУРА\ПИСЬМЕННИКИ\Кіплінг_ Мауглі\KIPLING_foto\800px-Palace_of_Westminster_eye_Palace of Westminster mit dem Victoria Tower (links) und dem Elizabeth Tower (rechts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260648"/>
            <a:ext cx="4320480" cy="28947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Содержимое 2"/>
          <p:cNvSpPr txBox="1">
            <a:spLocks/>
          </p:cNvSpPr>
          <p:nvPr/>
        </p:nvSpPr>
        <p:spPr>
          <a:xfrm flipH="1">
            <a:off x="251520" y="2780928"/>
            <a:ext cx="8496944" cy="158417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uk-U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uk-UA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Письменник був похований в Куточку поетів 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uk-UA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 Вестмінстерському абатстві.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uk-U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3317" name="Picture 5" descr="D:\ШКОЛА\3_ЛІТЕРАТУРА\ПИСЬМЕННИКИ\Кіплінг_ Мауглі\KIPLING_foto\Kipling_poetscorner   Mộ Rudyard Kipling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7984" y="2204864"/>
            <a:ext cx="1646237" cy="987425"/>
          </a:xfrm>
          <a:prstGeom prst="rect">
            <a:avLst/>
          </a:prstGeom>
          <a:noFill/>
        </p:spPr>
      </p:pic>
      <p:pic>
        <p:nvPicPr>
          <p:cNvPr id="7" name="Picture 28" descr="D:\Desktop\уголки_декорація\0_7ad0b_e1162d9b_M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0800000">
            <a:off x="7048500" y="4762500"/>
            <a:ext cx="2095500" cy="2095500"/>
          </a:xfrm>
          <a:prstGeom prst="rect">
            <a:avLst/>
          </a:prstGeom>
          <a:noFill/>
        </p:spPr>
      </p:pic>
      <p:pic>
        <p:nvPicPr>
          <p:cNvPr id="8" name="Picture 28" descr="D:\Desktop\уголки_декорація\0_7ad0b_e1162d9b_M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7048500" y="0"/>
            <a:ext cx="2095500" cy="2095500"/>
          </a:xfrm>
          <a:prstGeom prst="rect">
            <a:avLst/>
          </a:prstGeom>
          <a:noFill/>
        </p:spPr>
      </p:pic>
      <p:pic>
        <p:nvPicPr>
          <p:cNvPr id="10" name="Picture 28" descr="D:\Desktop\уголки_декорація\0_7ad0b_e1162d9b_M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6200000">
            <a:off x="0" y="4762500"/>
            <a:ext cx="2095500" cy="2095500"/>
          </a:xfrm>
          <a:prstGeom prst="rect">
            <a:avLst/>
          </a:prstGeom>
          <a:noFill/>
        </p:spPr>
      </p:pic>
      <p:pic>
        <p:nvPicPr>
          <p:cNvPr id="11" name="Picture 28" descr="D:\Desktop\уголки_декорація\0_7ad0b_e1162d9b_M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2095500" cy="2095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свиток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8568952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403648" y="836712"/>
            <a:ext cx="6408712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solidFill>
                  <a:srgbClr val="5E3016"/>
                </a:solidFill>
              </a:rPr>
              <a:t>У 1890 р. </a:t>
            </a:r>
            <a:r>
              <a:rPr lang="uk-UA" sz="2000" b="1" dirty="0" smtClean="0"/>
              <a:t>Оскар Уайльд назвав К. «Генієм, що говорить на кокні</a:t>
            </a:r>
            <a:r>
              <a:rPr lang="en-US" sz="2000" b="1" dirty="0" smtClean="0"/>
              <a:t> </a:t>
            </a:r>
            <a:r>
              <a:rPr lang="en-US" sz="2000" b="1" i="1" dirty="0" smtClean="0">
                <a:solidFill>
                  <a:srgbClr val="5E3016"/>
                </a:solidFill>
              </a:rPr>
              <a:t>(</a:t>
            </a:r>
            <a:r>
              <a:rPr lang="ru-RU" sz="2000" b="1" i="1" dirty="0" smtClean="0">
                <a:solidFill>
                  <a:srgbClr val="5E3016"/>
                </a:solidFill>
              </a:rPr>
              <a:t>тип </a:t>
            </a:r>
            <a:r>
              <a:rPr lang="ru-RU" sz="2000" b="1" i="1" dirty="0" err="1" smtClean="0">
                <a:solidFill>
                  <a:srgbClr val="5E3016"/>
                </a:solidFill>
              </a:rPr>
              <a:t>лондонського</a:t>
            </a:r>
            <a:r>
              <a:rPr lang="ru-RU" sz="2000" b="1" i="1" dirty="0" smtClean="0">
                <a:solidFill>
                  <a:srgbClr val="5E3016"/>
                </a:solidFill>
              </a:rPr>
              <a:t> </a:t>
            </a:r>
            <a:r>
              <a:rPr lang="ru-RU" sz="2000" b="1" i="1" dirty="0" err="1" smtClean="0">
                <a:solidFill>
                  <a:srgbClr val="5E3016"/>
                </a:solidFill>
              </a:rPr>
              <a:t>просторіччя</a:t>
            </a:r>
            <a:r>
              <a:rPr lang="ru-RU" sz="2000" b="1" i="1" dirty="0" smtClean="0">
                <a:solidFill>
                  <a:srgbClr val="5E3016"/>
                </a:solidFill>
              </a:rPr>
              <a:t>, на </a:t>
            </a:r>
            <a:r>
              <a:rPr lang="ru-RU" sz="2000" b="1" i="1" dirty="0" err="1" smtClean="0">
                <a:solidFill>
                  <a:srgbClr val="5E3016"/>
                </a:solidFill>
              </a:rPr>
              <a:t>якому</a:t>
            </a:r>
            <a:r>
              <a:rPr lang="ru-RU" sz="2000" b="1" i="1" dirty="0" smtClean="0">
                <a:solidFill>
                  <a:srgbClr val="5E3016"/>
                </a:solidFill>
              </a:rPr>
              <a:t> </a:t>
            </a:r>
            <a:r>
              <a:rPr lang="ru-RU" sz="2000" b="1" i="1" dirty="0" err="1" smtClean="0">
                <a:solidFill>
                  <a:srgbClr val="5E3016"/>
                </a:solidFill>
              </a:rPr>
              <a:t>розмовляють</a:t>
            </a:r>
            <a:r>
              <a:rPr lang="ru-RU" sz="2000" b="1" i="1" dirty="0" smtClean="0">
                <a:solidFill>
                  <a:srgbClr val="5E3016"/>
                </a:solidFill>
              </a:rPr>
              <a:t> </a:t>
            </a:r>
            <a:r>
              <a:rPr lang="ru-RU" sz="2000" b="1" i="1" dirty="0" err="1" smtClean="0">
                <a:solidFill>
                  <a:srgbClr val="5E3016"/>
                </a:solidFill>
              </a:rPr>
              <a:t>представники</a:t>
            </a:r>
            <a:r>
              <a:rPr lang="ru-RU" sz="2000" b="1" i="1" dirty="0" smtClean="0">
                <a:solidFill>
                  <a:srgbClr val="5E3016"/>
                </a:solidFill>
              </a:rPr>
              <a:t> </a:t>
            </a:r>
            <a:r>
              <a:rPr lang="ru-RU" sz="2000" b="1" i="1" dirty="0" err="1" smtClean="0">
                <a:solidFill>
                  <a:srgbClr val="5E3016"/>
                </a:solidFill>
              </a:rPr>
              <a:t>нижчих</a:t>
            </a:r>
            <a:r>
              <a:rPr lang="ru-RU" sz="2000" b="1" i="1" dirty="0" smtClean="0">
                <a:solidFill>
                  <a:srgbClr val="5E3016"/>
                </a:solidFill>
              </a:rPr>
              <a:t> </a:t>
            </a:r>
            <a:r>
              <a:rPr lang="ru-RU" sz="2000" b="1" i="1" dirty="0" err="1" smtClean="0">
                <a:solidFill>
                  <a:srgbClr val="5E3016"/>
                </a:solidFill>
              </a:rPr>
              <a:t>соціальних</a:t>
            </a:r>
            <a:r>
              <a:rPr lang="ru-RU" sz="2000" b="1" i="1" dirty="0" smtClean="0">
                <a:solidFill>
                  <a:srgbClr val="5E3016"/>
                </a:solidFill>
              </a:rPr>
              <a:t> </a:t>
            </a:r>
            <a:r>
              <a:rPr lang="ru-RU" sz="2000" b="1" i="1" dirty="0" err="1" smtClean="0">
                <a:solidFill>
                  <a:srgbClr val="5E3016"/>
                </a:solidFill>
              </a:rPr>
              <a:t>верств</a:t>
            </a:r>
            <a:r>
              <a:rPr lang="ru-RU" sz="2000" b="1" i="1" dirty="0" smtClean="0">
                <a:solidFill>
                  <a:srgbClr val="5E3016"/>
                </a:solidFill>
              </a:rPr>
              <a:t> </a:t>
            </a:r>
            <a:r>
              <a:rPr lang="ru-RU" sz="2000" b="1" i="1" dirty="0" err="1" smtClean="0">
                <a:solidFill>
                  <a:srgbClr val="5E3016"/>
                </a:solidFill>
              </a:rPr>
              <a:t>населення</a:t>
            </a:r>
            <a:r>
              <a:rPr lang="ru-RU" sz="2000" b="1" i="1" dirty="0" smtClean="0">
                <a:solidFill>
                  <a:srgbClr val="5E3016"/>
                </a:solidFill>
              </a:rPr>
              <a:t> Лондона</a:t>
            </a:r>
            <a:r>
              <a:rPr lang="en-US" sz="2000" b="1" i="1" dirty="0" smtClean="0">
                <a:solidFill>
                  <a:srgbClr val="5E3016"/>
                </a:solidFill>
              </a:rPr>
              <a:t>)</a:t>
            </a:r>
            <a:r>
              <a:rPr lang="uk-UA" sz="2000" b="1" dirty="0" smtClean="0">
                <a:solidFill>
                  <a:srgbClr val="5E3016"/>
                </a:solidFill>
              </a:rPr>
              <a:t>», </a:t>
            </a:r>
            <a:endParaRPr lang="en-US" sz="2000" b="1" dirty="0" smtClean="0">
              <a:solidFill>
                <a:srgbClr val="5E3016"/>
              </a:solidFill>
            </a:endParaRPr>
          </a:p>
          <a:p>
            <a:pPr algn="ctr"/>
            <a:r>
              <a:rPr lang="uk-UA" sz="2000" dirty="0" smtClean="0"/>
              <a:t>а </a:t>
            </a:r>
            <a:r>
              <a:rPr lang="uk-UA" sz="2000" b="1" dirty="0" smtClean="0"/>
              <a:t>Генрі Джеймс побачив у ньому «англійського Бальзака». </a:t>
            </a:r>
            <a:endParaRPr lang="en-US" sz="2000" b="1" dirty="0" smtClean="0"/>
          </a:p>
          <a:p>
            <a:pPr algn="ctr"/>
            <a:endParaRPr lang="en-US" sz="2000" b="1" dirty="0" smtClean="0"/>
          </a:p>
          <a:p>
            <a:pPr algn="ctr"/>
            <a:r>
              <a:rPr lang="uk-UA" sz="2000" b="1" dirty="0" smtClean="0">
                <a:solidFill>
                  <a:srgbClr val="5E3016"/>
                </a:solidFill>
              </a:rPr>
              <a:t>Втім, до 1907р. інтерес критики до К. починає спадати. Затемнення його письменницької слави, мабуть, пояснюється великодержавними і консервативними поглядами Кіплінга.  А також загальнодоступністю його творів модерністи вважали, що Кіплінг сторониться тих тем і естетичних принципів, які сповідують вони.</a:t>
            </a:r>
            <a:r>
              <a:rPr lang="uk-UA" dirty="0" smtClean="0"/>
              <a:t/>
            </a:r>
            <a:br>
              <a:rPr lang="uk-UA" dirty="0" smtClean="0"/>
            </a:br>
            <a:endParaRPr lang="ru-RU" dirty="0"/>
          </a:p>
        </p:txBody>
      </p:sp>
      <p:pic>
        <p:nvPicPr>
          <p:cNvPr id="5" name="Picture 28" descr="D:\Desktop\уголки_декорація\0_7ad0b_e1162d9b_M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095500" cy="2095500"/>
          </a:xfrm>
          <a:prstGeom prst="rect">
            <a:avLst/>
          </a:prstGeom>
          <a:noFill/>
        </p:spPr>
      </p:pic>
      <p:pic>
        <p:nvPicPr>
          <p:cNvPr id="6" name="Picture 28" descr="D:\Desktop\уголки_декорація\0_7ad0b_e1162d9b_M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7048500" y="4762500"/>
            <a:ext cx="2095500" cy="2095500"/>
          </a:xfrm>
          <a:prstGeom prst="rect">
            <a:avLst/>
          </a:prstGeom>
          <a:noFill/>
        </p:spPr>
      </p:pic>
      <p:pic>
        <p:nvPicPr>
          <p:cNvPr id="1026" name="Picture 2" descr="D:\Desktop\уголки_декорація\0_58814_33a64c64_L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8" y="5301208"/>
            <a:ext cx="2276475" cy="771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748</TotalTime>
  <Words>1347</Words>
  <Application>Microsoft Office PowerPoint</Application>
  <PresentationFormat>Экран (4:3)</PresentationFormat>
  <Paragraphs>96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Джозеф Редьярд  Кіплінг  (30.12.1865 - 18.01.1936)</vt:lpstr>
      <vt:lpstr>Слайд 2</vt:lpstr>
      <vt:lpstr>Слайд 3</vt:lpstr>
      <vt:lpstr>Слайд 4</vt:lpstr>
      <vt:lpstr>1876. Кіплінг пливе з родиною  з Бомбею до Портсмута  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subject>Kipling</dc:subject>
  <dc:creator>Maria Korolenko. Buchach-2012</dc:creator>
  <cp:lastModifiedBy>Maria</cp:lastModifiedBy>
  <cp:revision>90</cp:revision>
  <dcterms:created xsi:type="dcterms:W3CDTF">2013-01-10T21:49:40Z</dcterms:created>
  <dcterms:modified xsi:type="dcterms:W3CDTF">2013-03-03T17:42:06Z</dcterms:modified>
</cp:coreProperties>
</file>