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6" r:id="rId6"/>
    <p:sldId id="267" r:id="rId7"/>
    <p:sldId id="268" r:id="rId8"/>
    <p:sldId id="269" r:id="rId9"/>
    <p:sldId id="271" r:id="rId10"/>
    <p:sldId id="273" r:id="rId11"/>
    <p:sldId id="277" r:id="rId12"/>
    <p:sldId id="272" r:id="rId13"/>
    <p:sldId id="274" r:id="rId14"/>
    <p:sldId id="275" r:id="rId15"/>
    <p:sldId id="276" r:id="rId16"/>
  </p:sldIdLst>
  <p:sldSz cx="12192000" cy="6858000"/>
  <p:notesSz cx="6858000" cy="9144000"/>
  <p:embeddedFontLst>
    <p:embeddedFont>
      <p:font typeface="B20 Sans" panose="02000306060000000000" pitchFamily="2" charset="-128"/>
      <p:regular r:id="rId17"/>
    </p:embeddedFont>
    <p:embeddedFont>
      <p:font typeface="Bahnschrift" panose="020B0502040204020203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DniproCity" panose="02010503020200020004" pitchFamily="2" charset="-52"/>
      <p:regular r:id="rId26"/>
      <p:bold r:id="rId27"/>
    </p:embeddedFont>
    <p:embeddedFont>
      <p:font typeface="KyivType Sans" panose="00000500000000000000" pitchFamily="2" charset="-52"/>
      <p:regular r:id="rId28"/>
    </p:embeddedFont>
    <p:embeddedFont>
      <p:font typeface="Sitka Small" panose="02000505000000020004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1400"/>
    <a:srgbClr val="F0D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59" autoAdjust="0"/>
    <p:restoredTop sz="94660"/>
  </p:normalViewPr>
  <p:slideViewPr>
    <p:cSldViewPr snapToGrid="0" showGuides="1">
      <p:cViewPr>
        <p:scale>
          <a:sx n="57" d="100"/>
          <a:sy n="57" d="100"/>
        </p:scale>
        <p:origin x="1074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F3A8-4B8C-3DE2-6127-7D35338DE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5211F-1FC9-8B53-BA46-ABF915238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B9CF2-034D-A291-D5B5-4716CFFEA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63320-152E-6F2C-3EE5-5FE02B05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D5452-3EE6-0F18-F699-FEBAF3652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1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1754-7F73-7516-55DF-C2C03B413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8372A-9564-A3CF-B3C8-D6022F737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F1FFD-0F7A-AF4E-B61D-04E8E34BF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FDE79-9D12-D2D4-77C5-2F3EA2B9D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658BF-4B33-9430-F24C-948457BC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7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2AD-0287-494A-0E3F-BDDB8D02F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E6B59-5DFC-6094-B812-7CF52298F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69933-3B25-D30E-72BE-7A12341B3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296-B89C-BB6A-E71A-7A23E73C2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FD437-82E7-7D85-629A-8AA1F091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3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C19CB-9BAB-15C6-3BE9-AE2AA8106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F447A-E4EF-F6F5-AB50-7DCF93574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8690B-506E-C3C1-616B-6E54732B4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A3162-19EA-A68A-A414-3F216E11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78C1C-3A2B-0AED-AAB4-36BAFEE0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6272C-9C66-BC4B-3224-B7EB7812E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4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C8E8-516A-2168-E964-FC4761A23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37A3C-DF8A-5EB7-BD76-A9A79169B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2A54D-0E1D-20C9-5E56-83A258028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604157-E08A-6FCA-36BD-75241F288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035E7-13DE-6C84-1E6D-D9345769B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77066-5F45-D9E4-D1DE-13BC92322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1439AA-5136-A109-EE86-5372D894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B1427A-C0D2-6B15-26DC-FB4EA5643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28C93-8BA7-8FB1-03A5-164773994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6D2E63-3991-A668-3DFA-D7751EAF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8A100-253B-2863-55D8-A61EB5A67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81BCE9-E952-EECA-C841-F6EB0C3D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6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C77C5-7AC6-9F55-92C1-8AC476BB0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C7870-98FB-10C1-9F30-348D69135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308E6-BC5A-B889-FD95-FE110D8A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49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A20C-E35E-C634-B785-A1878633E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DA970-9D0D-44A9-2A80-2953DBB8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AC026-46E6-AAFA-85A9-DF38E4B87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1B380-78B6-FD3C-B795-39F8BE1C3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DA343-BB62-E41D-7B66-C53BFAB98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9F4BB-56B3-E6E9-C4FB-F117400B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4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D342D-387B-2F9A-D808-5DD740F90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402AA-14D0-FAD7-923C-E41E20965C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827B5-76C0-76A6-2200-1C4693A2E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3EC75-0F6E-8A14-7675-56D7D6AD8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6F5BA-A3F2-E2F8-A4E3-3D42099D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341D7-A98A-455B-9510-3B9EFD40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7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B1A5C-6C89-F64B-392C-0574853B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78926A-832E-B5FF-E2A7-89DE1F04B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28CF2-9D91-5863-DAF7-29F2467A1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940D8-6CA7-8359-0CDF-E4ADF7E1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3FD0C-6EE0-1DEF-3A2B-B837A5EE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6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07381A-6158-5834-8584-2BCF0A4B92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4E8860-25D1-5110-B573-0E0805B8D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E0BB8-ABA2-AFBB-65E3-3D7D70459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C4365-830A-3ADF-50E6-C95F57FAA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4F0E0-9C6B-61E6-27D9-DB34FD80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3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3300">
                <a:alpha val="96000"/>
              </a:srgbClr>
            </a:gs>
            <a:gs pos="42000">
              <a:schemeClr val="accent6">
                <a:lumMod val="75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E01986-4C12-0A6D-DA1A-1DB5D4E89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FED6F-5664-3F82-ABE9-D6E2DA066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70115-A82B-952D-1EE2-AD390EADD9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4301F-2DD0-416E-98D6-9B0F50146CF4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4819C-58BA-9371-F55E-E0454F548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4C08-1540-215C-530F-CEFD960B1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BA4C-E324-4CA3-BAEF-E9CD7C114D58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4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id="{416A3122-F9DF-FDB6-4138-5E0ACDE91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2" r="1492"/>
          <a:stretch/>
        </p:blipFill>
        <p:spPr bwMode="auto">
          <a:xfrm>
            <a:off x="-14868" y="-106017"/>
            <a:ext cx="122068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73A81645-BBA5-A241-3617-0555A2088666}"/>
              </a:ext>
            </a:extLst>
          </p:cNvPr>
          <p:cNvSpPr txBox="1"/>
          <p:nvPr/>
        </p:nvSpPr>
        <p:spPr>
          <a:xfrm>
            <a:off x="456128" y="3283227"/>
            <a:ext cx="4464000" cy="14773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9000" dirty="0">
                <a:solidFill>
                  <a:schemeClr val="accent1">
                    <a:lumMod val="50000"/>
                  </a:schemeClr>
                </a:solidFill>
                <a:latin typeface="DniproCity" panose="02010503020200020004" pitchFamily="2" charset="-52"/>
                <a:ea typeface="Microsoft YaHei Light" panose="020B0502040204020203" pitchFamily="34" charset="-122"/>
              </a:rPr>
              <a:t>Редьярд</a:t>
            </a:r>
            <a:endParaRPr lang="en-US" sz="9000" dirty="0">
              <a:solidFill>
                <a:schemeClr val="accent1">
                  <a:lumMod val="50000"/>
                </a:schemeClr>
              </a:solidFill>
              <a:latin typeface="DniproCity" panose="02010503020200020004" pitchFamily="2" charset="-52"/>
              <a:ea typeface="Microsoft YaHei Light" panose="020B0502040204020203" pitchFamily="34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F72D3-AC14-4FB9-8C9F-5816BDBFB682}"/>
              </a:ext>
            </a:extLst>
          </p:cNvPr>
          <p:cNvSpPr txBox="1"/>
          <p:nvPr/>
        </p:nvSpPr>
        <p:spPr>
          <a:xfrm>
            <a:off x="7379492" y="4028373"/>
            <a:ext cx="4475650" cy="17851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1000" dirty="0">
                <a:solidFill>
                  <a:schemeClr val="accent1">
                    <a:lumMod val="50000"/>
                  </a:schemeClr>
                </a:solidFill>
                <a:latin typeface="DniproCity" panose="02010503020200020004" pitchFamily="2" charset="-52"/>
                <a:ea typeface="Microsoft YaHei Light" panose="020B0502040204020203" pitchFamily="34" charset="-122"/>
              </a:rPr>
              <a:t>Кіплінг</a:t>
            </a:r>
            <a:endParaRPr lang="en-US" sz="11000" dirty="0">
              <a:solidFill>
                <a:schemeClr val="accent1">
                  <a:lumMod val="50000"/>
                </a:schemeClr>
              </a:solidFill>
              <a:latin typeface="DniproCity" panose="02010503020200020004" pitchFamily="2" charset="-5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26429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10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id="{416A3122-F9DF-FDB6-4138-5E0ACDE91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" b="5"/>
          <a:stretch/>
        </p:blipFill>
        <p:spPr bwMode="auto">
          <a:xfrm>
            <a:off x="-14868" y="-1"/>
            <a:ext cx="122068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BF72D3-AC14-4FB9-8C9F-5816BDBFB682}"/>
              </a:ext>
            </a:extLst>
          </p:cNvPr>
          <p:cNvSpPr txBox="1"/>
          <p:nvPr/>
        </p:nvSpPr>
        <p:spPr>
          <a:xfrm>
            <a:off x="2426133" y="1086676"/>
            <a:ext cx="6132172" cy="1785104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ArchUp">
              <a:avLst>
                <a:gd name="adj" fmla="val 12166884"/>
              </a:avLst>
            </a:prstTxWarp>
            <a:spAutoFit/>
          </a:bodyPr>
          <a:lstStyle/>
          <a:p>
            <a:pPr algn="ctr"/>
            <a:r>
              <a:rPr lang="en-US" sz="11000" dirty="0">
                <a:solidFill>
                  <a:schemeClr val="bg1"/>
                </a:solidFill>
                <a:latin typeface="KyivType Sans" panose="00000500000000000000" pitchFamily="2" charset="-52"/>
                <a:ea typeface="Microsoft YaHei Light" panose="020B0502040204020203" pitchFamily="34" charset="-122"/>
              </a:rPr>
              <a:t>,,</a:t>
            </a:r>
            <a:r>
              <a:rPr lang="uk-UA" sz="11000" dirty="0">
                <a:solidFill>
                  <a:schemeClr val="bg1"/>
                </a:solidFill>
                <a:latin typeface="KyivType Sans" panose="00000500000000000000" pitchFamily="2" charset="-52"/>
                <a:ea typeface="Microsoft YaHei Light" panose="020B0502040204020203" pitchFamily="34" charset="-122"/>
              </a:rPr>
              <a:t>МАУГЛІ</a:t>
            </a:r>
            <a:r>
              <a:rPr lang="en-US" sz="11000" dirty="0">
                <a:solidFill>
                  <a:schemeClr val="bg1"/>
                </a:solidFill>
                <a:latin typeface="KyivType Sans" panose="00000500000000000000" pitchFamily="2" charset="-52"/>
                <a:ea typeface="Microsoft YaHei Light" panose="020B0502040204020203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81299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1FFF2B6-44C4-16DD-4849-2A610405E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456" y="538886"/>
            <a:ext cx="3502076" cy="53608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B9ACC6C-6856-86AA-F695-8A43F4E1DB40}"/>
              </a:ext>
            </a:extLst>
          </p:cNvPr>
          <p:cNvSpPr txBox="1"/>
          <p:nvPr/>
        </p:nvSpPr>
        <p:spPr>
          <a:xfrm>
            <a:off x="4528079" y="1095663"/>
            <a:ext cx="494398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6600" dirty="0">
                <a:ln w="38100">
                  <a:solidFill>
                    <a:srgbClr val="001400"/>
                  </a:solidFill>
                </a:ln>
                <a:solidFill>
                  <a:srgbClr val="00B05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Sitka Small" panose="02000505000000020004" pitchFamily="2" charset="0"/>
                <a:ea typeface="Adobe Myungjo Std M" panose="02020600000000000000" pitchFamily="18" charset="-128"/>
              </a:rPr>
              <a:t>«Книга</a:t>
            </a:r>
            <a:endParaRPr lang="en-US" sz="6600" dirty="0">
              <a:ln w="38100">
                <a:solidFill>
                  <a:srgbClr val="001400"/>
                </a:solidFill>
              </a:ln>
              <a:solidFill>
                <a:srgbClr val="00B05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Sitka Small" panose="02000505000000020004" pitchFamily="2" charset="0"/>
              <a:ea typeface="Adobe Myungjo Std M" panose="02020600000000000000" pitchFamily="18" charset="-128"/>
            </a:endParaRPr>
          </a:p>
          <a:p>
            <a:pPr algn="r"/>
            <a:r>
              <a:rPr lang="ru-RU" sz="6600" dirty="0" err="1">
                <a:ln w="38100">
                  <a:solidFill>
                    <a:srgbClr val="001400"/>
                  </a:solidFill>
                </a:ln>
                <a:solidFill>
                  <a:srgbClr val="00B05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Sitka Small" panose="02000505000000020004" pitchFamily="2" charset="0"/>
                <a:ea typeface="Adobe Myungjo Std M" panose="02020600000000000000" pitchFamily="18" charset="-128"/>
              </a:rPr>
              <a:t>джунглів</a:t>
            </a:r>
            <a:r>
              <a:rPr lang="ru-RU" sz="6600" dirty="0">
                <a:ln w="38100">
                  <a:solidFill>
                    <a:srgbClr val="001400"/>
                  </a:solidFill>
                </a:ln>
                <a:solidFill>
                  <a:srgbClr val="00B05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Sitka Small" panose="02000505000000020004" pitchFamily="2" charset="0"/>
                <a:ea typeface="Adobe Myungjo Std M" panose="02020600000000000000" pitchFamily="18" charset="-128"/>
              </a:rPr>
              <a:t>»</a:t>
            </a:r>
            <a:endParaRPr lang="en-US" sz="6600" dirty="0">
              <a:ln w="38100">
                <a:solidFill>
                  <a:srgbClr val="001400"/>
                </a:solidFill>
              </a:ln>
              <a:solidFill>
                <a:srgbClr val="00B05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Sitka Small" panose="02000505000000020004" pitchFamily="2" charset="0"/>
              <a:ea typeface="Adobe Myungjo Std M" panose="02020600000000000000" pitchFamily="18" charset="-12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28CBCB-DCC6-3FF6-D833-8C8C1D288FB5}"/>
              </a:ext>
            </a:extLst>
          </p:cNvPr>
          <p:cNvSpPr txBox="1"/>
          <p:nvPr/>
        </p:nvSpPr>
        <p:spPr>
          <a:xfrm>
            <a:off x="4528079" y="3223196"/>
            <a:ext cx="517386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«Книга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джунглів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»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–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збірка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творів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Редьярда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Кіплінга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.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Головні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герої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“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Мауглі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”: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тварини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і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Мауглі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–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дитина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,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вихована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вовками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Sitka Small" panose="020005050000000200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6040630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BF18D0E9-E3AE-49D2-8072-8017591E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r="15087"/>
          <a:stretch/>
        </p:blipFill>
        <p:spPr bwMode="auto">
          <a:xfrm>
            <a:off x="3656013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934DC475-C68F-4277-0BAA-EE0FB899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" r="5454"/>
          <a:stretch/>
        </p:blipFill>
        <p:spPr bwMode="auto">
          <a:xfrm>
            <a:off x="3656013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16EE6A-B244-8E0E-D1BA-19B3D57F63D5}"/>
              </a:ext>
            </a:extLst>
          </p:cNvPr>
          <p:cNvSpPr txBox="1"/>
          <p:nvPr/>
        </p:nvSpPr>
        <p:spPr>
          <a:xfrm>
            <a:off x="402956" y="1131112"/>
            <a:ext cx="2972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Батьки-вовки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5F6D8E-DF59-0118-B0AF-A425A08B3907}"/>
              </a:ext>
            </a:extLst>
          </p:cNvPr>
          <p:cNvSpPr txBox="1"/>
          <p:nvPr/>
        </p:nvSpPr>
        <p:spPr>
          <a:xfrm>
            <a:off x="1149261" y="453402"/>
            <a:ext cx="1557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Мауглі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EC948-665A-E3E0-148F-4C68483E970A}"/>
              </a:ext>
            </a:extLst>
          </p:cNvPr>
          <p:cNvSpPr txBox="1"/>
          <p:nvPr/>
        </p:nvSpPr>
        <p:spPr>
          <a:xfrm>
            <a:off x="1201687" y="1665296"/>
            <a:ext cx="1470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Багіра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8290E0-B00E-C2B2-14AA-89BA3C7433AD}"/>
              </a:ext>
            </a:extLst>
          </p:cNvPr>
          <p:cNvSpPr txBox="1"/>
          <p:nvPr/>
        </p:nvSpPr>
        <p:spPr>
          <a:xfrm>
            <a:off x="1283060" y="2298152"/>
            <a:ext cx="1212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Балу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1194B2-33A1-1253-7392-583232E6117F}"/>
              </a:ext>
            </a:extLst>
          </p:cNvPr>
          <p:cNvSpPr txBox="1"/>
          <p:nvPr/>
        </p:nvSpPr>
        <p:spPr>
          <a:xfrm>
            <a:off x="-306223" y="2923641"/>
            <a:ext cx="4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Акела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35120D-4FBA-4AA1-826A-B166CCFDC53A}"/>
              </a:ext>
            </a:extLst>
          </p:cNvPr>
          <p:cNvSpPr txBox="1"/>
          <p:nvPr/>
        </p:nvSpPr>
        <p:spPr>
          <a:xfrm>
            <a:off x="-344690" y="3576881"/>
            <a:ext cx="4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Каа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7EE8C3-7DAF-4B72-98FA-6C76E2411B16}"/>
              </a:ext>
            </a:extLst>
          </p:cNvPr>
          <p:cNvSpPr txBox="1"/>
          <p:nvPr/>
        </p:nvSpPr>
        <p:spPr>
          <a:xfrm>
            <a:off x="-271303" y="4682945"/>
            <a:ext cx="4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Шер</a:t>
            </a:r>
            <a:r>
              <a:rPr lang="uk-UA" sz="3200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-Хан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9DD3A3-826E-41A9-8D2D-4ABCD5678E98}"/>
              </a:ext>
            </a:extLst>
          </p:cNvPr>
          <p:cNvSpPr txBox="1"/>
          <p:nvPr/>
        </p:nvSpPr>
        <p:spPr>
          <a:xfrm>
            <a:off x="613289" y="5884403"/>
            <a:ext cx="2778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Бандар-</a:t>
            </a:r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логи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2511CF2-3DAA-4D39-8190-88C6C3894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1" y="5875831"/>
            <a:ext cx="1022804" cy="102280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DE606BF-E1C1-4DD0-B5BD-FC4C75A7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295" y="71911"/>
            <a:ext cx="860231" cy="86023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2A4D74-D0BC-497B-98E2-C174B6F0CA67}"/>
              </a:ext>
            </a:extLst>
          </p:cNvPr>
          <p:cNvSpPr txBox="1"/>
          <p:nvPr/>
        </p:nvSpPr>
        <p:spPr>
          <a:xfrm>
            <a:off x="-331438" y="5310180"/>
            <a:ext cx="4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Табакі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9C94C6-0F39-4740-98A3-2C91BB939BF3}"/>
              </a:ext>
            </a:extLst>
          </p:cNvPr>
          <p:cNvSpPr txBox="1"/>
          <p:nvPr/>
        </p:nvSpPr>
        <p:spPr>
          <a:xfrm>
            <a:off x="675500" y="4108213"/>
            <a:ext cx="254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Шуліка </a:t>
            </a:r>
            <a:r>
              <a:rPr lang="uk-UA" sz="32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Чіль</a:t>
            </a:r>
            <a:endParaRPr lang="en-US" sz="32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8303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0.0379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1.11111E-6 L 2.08333E-6 0.0379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16667E-6 3.33333E-6 L -4.16667E-6 0.0379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6 2.22222E-6 L 2.08333E-6 0.03796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91667E-6 -1.48148E-6 L -2.91667E-6 0.0379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08333E-6 -3.7037E-7 L 2.08333E-6 0.0379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5E-6 -2.96296E-6 L 2.5E-6 0.03797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08333E-6 -7.40741E-7 L 2.08333E-6 0.0379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5E-6 2.96296E-6 L 2.5E-6 0.03796 " pathEditMode="relative" rAng="0" ptsTypes="AA">
                                      <p:cBhvr>
                                        <p:cTn id="52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4.58333E-6 0.03796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2" grpId="0"/>
      <p:bldP spid="12" grpId="1"/>
      <p:bldP spid="11" grpId="0"/>
      <p:bldP spid="11" grpId="1"/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BF18D0E9-E3AE-49D2-8072-8017591E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4406"/>
          <a:stretch/>
        </p:blipFill>
        <p:spPr bwMode="auto">
          <a:xfrm>
            <a:off x="3656013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72475921-2353-4A02-B89F-C776891F7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" r="5454"/>
          <a:stretch/>
        </p:blipFill>
        <p:spPr bwMode="auto">
          <a:xfrm>
            <a:off x="3656013" y="-683751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933AF1D-677B-4FDC-9AE8-079D3991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r="15087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929976" y="297336"/>
            <a:ext cx="184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Мауглі</a:t>
            </a:r>
            <a:endParaRPr lang="en-US" sz="44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202223" y="1066777"/>
            <a:ext cx="33039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Людське дитинча, </a:t>
            </a:r>
            <a:r>
              <a:rPr lang="en-US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,,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жабеня</a:t>
            </a:r>
            <a:r>
              <a:rPr lang="en-US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”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,</a:t>
            </a:r>
          </a:p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У віці двох років губиться в джунглях,</a:t>
            </a:r>
          </a:p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його рятує від загибелі Вовче сімейство.</a:t>
            </a:r>
            <a:endParaRPr lang="ru-RU" sz="2400" dirty="0">
              <a:solidFill>
                <a:schemeClr val="bg1"/>
              </a:solidFill>
              <a:latin typeface="KyivType Sans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77427" y="4221486"/>
            <a:ext cx="33794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Сильний, безстрашний,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чуйний, розумний,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великодушний,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шляхетний, чесний</a:t>
            </a:r>
            <a:endParaRPr lang="ru-RU" sz="2000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KyivType Sans" panose="000005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60B08C-2CB2-4CE8-9D8B-973A2B665993}"/>
              </a:ext>
            </a:extLst>
          </p:cNvPr>
          <p:cNvSpPr txBox="1"/>
          <p:nvPr/>
        </p:nvSpPr>
        <p:spPr>
          <a:xfrm>
            <a:off x="156939" y="5689625"/>
            <a:ext cx="2852063" cy="830997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,,</a:t>
            </a:r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Ми з тобою</a:t>
            </a:r>
          </a:p>
          <a:p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однієї крові - ти і я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”</a:t>
            </a:r>
            <a:endParaRPr lang="ru-RU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55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0.0379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BF18D0E9-E3AE-49D2-8072-8017591E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r="1774"/>
          <a:stretch/>
        </p:blipFill>
        <p:spPr bwMode="auto">
          <a:xfrm>
            <a:off x="3656013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72475921-2353-4A02-B89F-C776891F7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r="15087"/>
          <a:stretch/>
        </p:blipFill>
        <p:spPr bwMode="auto">
          <a:xfrm>
            <a:off x="3671196" y="-6858002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933AF1D-677B-4FDC-9AE8-079D3991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4406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Батьки-вовки</a:t>
            </a:r>
            <a:endParaRPr lang="en-US" sz="44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202223" y="1066777"/>
            <a:ext cx="3303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Ракша – вовчиця, прийомна мати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Мауглі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98466" y="2323951"/>
            <a:ext cx="31550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Смілива, милосердна,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дбайлива.</a:t>
            </a:r>
            <a:endParaRPr lang="ru-RU" sz="2000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KyivType Sans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4AA2E7-E6A7-4051-9CEA-65BD8B1CD0F6}"/>
              </a:ext>
            </a:extLst>
          </p:cNvPr>
          <p:cNvSpPr txBox="1"/>
          <p:nvPr/>
        </p:nvSpPr>
        <p:spPr>
          <a:xfrm>
            <a:off x="156938" y="4113841"/>
            <a:ext cx="26324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Законослухняний,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розважливий.</a:t>
            </a:r>
            <a:endParaRPr lang="ru-RU" sz="2000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KyivType Sans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13F96D-B26D-4B47-9BF2-8798ACD4AE2A}"/>
              </a:ext>
            </a:extLst>
          </p:cNvPr>
          <p:cNvSpPr txBox="1"/>
          <p:nvPr/>
        </p:nvSpPr>
        <p:spPr>
          <a:xfrm>
            <a:off x="124010" y="3567499"/>
            <a:ext cx="3303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Батько Вовк.</a:t>
            </a:r>
            <a:endParaRPr lang="ru-RU" sz="2400" dirty="0">
              <a:solidFill>
                <a:schemeClr val="bg1"/>
              </a:solidFill>
              <a:latin typeface="KyivType Sans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89567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BF18D0E9-E3AE-49D2-8072-8017591E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5" r="14365"/>
          <a:stretch/>
        </p:blipFill>
        <p:spPr bwMode="auto">
          <a:xfrm>
            <a:off x="3656013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72475921-2353-4A02-B89F-C776891F7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4406"/>
          <a:stretch/>
        </p:blipFill>
        <p:spPr bwMode="auto">
          <a:xfrm>
            <a:off x="3656013" y="-683751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933AF1D-677B-4FDC-9AE8-079D3991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r="1774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Пантера</a:t>
            </a:r>
          </a:p>
          <a:p>
            <a:pPr algn="ctr"/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Багіра</a:t>
            </a:r>
            <a:endParaRPr lang="uk-UA" sz="44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  <a:p>
            <a:pPr algn="ctr"/>
            <a:r>
              <a:rPr lang="uk-UA" sz="36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(чорний леопард)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51106" y="2395947"/>
            <a:ext cx="3671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Подруга і наставниця</a:t>
            </a:r>
          </a:p>
          <a:p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Мауглі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30618" y="3325007"/>
            <a:ext cx="36054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Добра, сильна, таємнича,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спритна, хитра,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незалежна</a:t>
            </a:r>
            <a:r>
              <a:rPr lang="ru-RU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смілива</a:t>
            </a:r>
            <a:r>
              <a:rPr lang="ru-RU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,</a:t>
            </a:r>
          </a:p>
          <a:p>
            <a:r>
              <a:rPr lang="ru-RU" sz="2000" dirty="0" err="1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вибаглива</a:t>
            </a:r>
            <a:r>
              <a:rPr lang="ru-RU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, справедлива</a:t>
            </a:r>
            <a:endParaRPr lang="uk-UA" sz="2000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KyivType Sans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37962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2.77556E-17 0.03797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22222E-6 L 2.77556E-17 0.0379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1.66667E-6 0.0379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BF18D0E9-E3AE-49D2-8072-8017591E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/>
        </p:blipFill>
        <p:spPr bwMode="auto">
          <a:xfrm>
            <a:off x="3656013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72475921-2353-4A02-B89F-C776891F7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r="1774"/>
          <a:stretch/>
        </p:blipFill>
        <p:spPr bwMode="auto">
          <a:xfrm>
            <a:off x="3648499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933AF1D-677B-4FDC-9AE8-079D3991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5" r="14365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Ведмідь</a:t>
            </a:r>
          </a:p>
          <a:p>
            <a:pPr algn="ctr"/>
            <a:r>
              <a:rPr lang="uk-UA" sz="44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Балу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Вихователь вовченят, друг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Мауглі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83626" y="3749076"/>
            <a:ext cx="2739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Добрий, розумний,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товариський,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трохи лінькуватий.</a:t>
            </a:r>
          </a:p>
        </p:txBody>
      </p:sp>
    </p:spTree>
    <p:extLst>
      <p:ext uri="{BB962C8B-B14F-4D97-AF65-F5344CB8AC3E}">
        <p14:creationId xmlns:p14="http://schemas.microsoft.com/office/powerpoint/2010/main" val="638867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2.77556E-17 0.0379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BF18D0E9-E3AE-49D2-8072-8017591E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6" r="9256"/>
          <a:stretch/>
        </p:blipFill>
        <p:spPr bwMode="auto">
          <a:xfrm>
            <a:off x="3656013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933AF1D-677B-4FDC-9AE8-079D3991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5" r="14365"/>
          <a:stretch/>
        </p:blipFill>
        <p:spPr bwMode="auto">
          <a:xfrm>
            <a:off x="3656012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Акела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Вождь вовчої зграї.</a:t>
            </a:r>
          </a:p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Сірий самотній вовк.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83626" y="3749076"/>
            <a:ext cx="33137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Сильний, мудрий,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справедливий,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благородний,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багато знає про людей,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дотримується Законів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Джунглів.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A380EEB-A661-485A-8D7D-AC20AE82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265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Каа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Тигровий пітон жовтуватого кольору, надзвичайно довгий.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83626" y="3749076"/>
            <a:ext cx="339227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Найстаріший, мудрий,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імпульсивний,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харизматичний, завжди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на боці правди, його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поважають мешканці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джунглів, друг </a:t>
            </a:r>
            <a:r>
              <a:rPr lang="uk-UA" sz="2000" dirty="0" err="1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Мауглі</a:t>
            </a:r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A380EEB-A661-485A-8D7D-AC20AE82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6" r="9256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EA9B561-D14D-409A-A9A9-C4956686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/>
        </p:blipFill>
        <p:spPr bwMode="auto">
          <a:xfrm>
            <a:off x="3656013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4BDEEED-1F42-44C2-BA92-2C7682753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r="3325"/>
          <a:stretch/>
        </p:blipFill>
        <p:spPr bwMode="auto">
          <a:xfrm>
            <a:off x="3671196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548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Шуліка </a:t>
            </a:r>
            <a:r>
              <a:rPr lang="uk-UA" sz="4400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Чіль</a:t>
            </a:r>
            <a:endParaRPr lang="en-US" sz="4400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Зв</a:t>
            </a:r>
            <a:r>
              <a:rPr lang="en-US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’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язківець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 джунглів, друг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Мауглі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A380EEB-A661-485A-8D7D-AC20AE82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r="3325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EA9B561-D14D-409A-A9A9-C4956686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6" r="9256"/>
          <a:stretch/>
        </p:blipFill>
        <p:spPr bwMode="auto">
          <a:xfrm>
            <a:off x="3656013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1F385C5-1D91-4CDA-A49E-1A19C5024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" b="1840"/>
          <a:stretch/>
        </p:blipFill>
        <p:spPr bwMode="auto">
          <a:xfrm>
            <a:off x="3648499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62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2.77556E-17 0.0379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Шер</a:t>
            </a:r>
            <a:r>
              <a:rPr lang="uk-UA" sz="44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-Хан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Кульгавий тигр, головний ворог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Мауглі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.</a:t>
            </a:r>
          </a:p>
          <a:p>
            <a:endParaRPr lang="uk-UA" sz="2400" dirty="0">
              <a:solidFill>
                <a:schemeClr val="bg1"/>
              </a:solidFill>
              <a:latin typeface="KyivType Sans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83626" y="3749076"/>
            <a:ext cx="311495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Боягузливий, хитрий, 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підступний, сильний,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жорстокий,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прагне до влади,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порушує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Закони Джунглів.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A380EEB-A661-485A-8D7D-AC20AE82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" b="1840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EA9B561-D14D-409A-A9A9-C4956686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r="3325"/>
          <a:stretch/>
        </p:blipFill>
        <p:spPr bwMode="auto">
          <a:xfrm>
            <a:off x="3656013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6A0883-BB06-43D3-B51F-ACDB9F0C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3" r="14993"/>
          <a:stretch/>
        </p:blipFill>
        <p:spPr bwMode="auto">
          <a:xfrm>
            <a:off x="3671196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740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Табакі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Шакал, лизоблюд,</a:t>
            </a:r>
          </a:p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прислужник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Шер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-Хана</a:t>
            </a:r>
          </a:p>
          <a:p>
            <a:endParaRPr lang="uk-UA" sz="2400" dirty="0">
              <a:solidFill>
                <a:schemeClr val="bg1"/>
              </a:solidFill>
              <a:latin typeface="KyivType Sans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83626" y="3749076"/>
            <a:ext cx="357822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Боягузливий, брехливий,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базіка, пліткар,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розпалює конфлікти,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не користується повагою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серед мешканців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джунглів.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A380EEB-A661-485A-8D7D-AC20AE82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3" r="14993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EA9B561-D14D-409A-A9A9-C4956686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" b="1840"/>
          <a:stretch/>
        </p:blipFill>
        <p:spPr bwMode="auto">
          <a:xfrm>
            <a:off x="3656013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49664F6-01D5-4778-8CEE-C805260A4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" r="7352"/>
          <a:stretch/>
        </p:blipFill>
        <p:spPr bwMode="auto">
          <a:xfrm>
            <a:off x="3652255" y="6858000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90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085A016-265A-4415-9196-148F4AA2D812}"/>
              </a:ext>
            </a:extLst>
          </p:cNvPr>
          <p:cNvSpPr txBox="1"/>
          <p:nvPr/>
        </p:nvSpPr>
        <p:spPr>
          <a:xfrm>
            <a:off x="-1" y="297336"/>
            <a:ext cx="3671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i="1" dirty="0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Бандар-</a:t>
            </a:r>
            <a:r>
              <a:rPr lang="uk-UA" sz="4400" i="1" dirty="0" err="1">
                <a:solidFill>
                  <a:schemeClr val="bg1"/>
                </a:solidFill>
                <a:latin typeface="B20 Sans" panose="02000306060000000000" pitchFamily="2" charset="-128"/>
                <a:ea typeface="B20 Sans" panose="02000306060000000000" pitchFamily="2" charset="-128"/>
              </a:rPr>
              <a:t>логи</a:t>
            </a:r>
            <a:endParaRPr lang="en-US" sz="3600" i="1" dirty="0">
              <a:solidFill>
                <a:schemeClr val="bg1"/>
              </a:solidFill>
              <a:latin typeface="B20 Sans" panose="02000306060000000000" pitchFamily="2" charset="-128"/>
              <a:ea typeface="B20 Sans" panose="02000306060000000000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CBBB9-0FA3-4050-8FFF-82E28C1FC52B}"/>
              </a:ext>
            </a:extLst>
          </p:cNvPr>
          <p:cNvSpPr txBox="1"/>
          <p:nvPr/>
        </p:nvSpPr>
        <p:spPr>
          <a:xfrm>
            <a:off x="174157" y="1743886"/>
            <a:ext cx="33039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Скажені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мавпи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, які</a:t>
            </a:r>
          </a:p>
          <a:p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викрали </a:t>
            </a:r>
            <a:r>
              <a:rPr lang="uk-UA" sz="2400" dirty="0" err="1">
                <a:solidFill>
                  <a:schemeClr val="bg1"/>
                </a:solidFill>
                <a:latin typeface="KyivType Sans" panose="00000500000000000000" pitchFamily="2" charset="-52"/>
              </a:rPr>
              <a:t>Мауглі</a:t>
            </a:r>
            <a:r>
              <a:rPr lang="uk-UA" sz="2400" dirty="0">
                <a:solidFill>
                  <a:schemeClr val="bg1"/>
                </a:solidFill>
                <a:latin typeface="KyivType Sans" panose="00000500000000000000" pitchFamily="2" charset="-52"/>
              </a:rPr>
              <a:t>. Племена, що не мають ні законів, ні звичаїв, ні ватажка, ні мови.</a:t>
            </a:r>
          </a:p>
          <a:p>
            <a:endParaRPr lang="uk-UA" sz="2400" dirty="0">
              <a:solidFill>
                <a:schemeClr val="bg1"/>
              </a:solidFill>
              <a:latin typeface="KyivType Sans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622A5-F5F4-4594-B57F-C9A86A565BBE}"/>
              </a:ext>
            </a:extLst>
          </p:cNvPr>
          <p:cNvSpPr txBox="1"/>
          <p:nvPr/>
        </p:nvSpPr>
        <p:spPr>
          <a:xfrm>
            <a:off x="183626" y="4120135"/>
            <a:ext cx="25715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Хитрі,  спроможні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створити безлад,</a:t>
            </a:r>
          </a:p>
          <a:p>
            <a:r>
              <a:rPr lang="uk-UA" sz="2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KyivType Sans" panose="00000500000000000000" pitchFamily="2" charset="-52"/>
              </a:rPr>
              <a:t>корисливі.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A380EEB-A661-485A-8D7D-AC20AE82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" r="7352"/>
          <a:stretch/>
        </p:blipFill>
        <p:spPr bwMode="auto">
          <a:xfrm>
            <a:off x="3652256" y="-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EA9B561-D14D-409A-A9A9-C4956686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3" r="14993"/>
          <a:stretch/>
        </p:blipFill>
        <p:spPr bwMode="auto">
          <a:xfrm>
            <a:off x="3656013" y="-6858001"/>
            <a:ext cx="85359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279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2.08333E-7 0.0379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18" grpId="1" build="allAtOnce"/>
      <p:bldP spid="19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9B4DB9-6007-4B8C-814E-EB2447449987}"/>
              </a:ext>
            </a:extLst>
          </p:cNvPr>
          <p:cNvSpPr txBox="1"/>
          <p:nvPr/>
        </p:nvSpPr>
        <p:spPr>
          <a:xfrm>
            <a:off x="649355" y="597175"/>
            <a:ext cx="39491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Зображуючи хороших і поганих мешканців джунглів, Р. Кіплінг</a:t>
            </a:r>
          </a:p>
          <a:p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закликає не втратити своїх найкращих рис Людини. Не золото і багатство</a:t>
            </a:r>
          </a:p>
          <a:p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є головними у житті, а інші цінності – моральні. Відданість, хоробрість,</a:t>
            </a:r>
          </a:p>
          <a:p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благородство не купиш ні за які гроші. Казка вчить бути природним, вільним,</a:t>
            </a:r>
          </a:p>
          <a:p>
            <a:r>
              <a:rPr lang="uk-UA" sz="2400" dirty="0">
                <a:solidFill>
                  <a:schemeClr val="bg1"/>
                </a:solidFill>
                <a:latin typeface="Bahnschrift" panose="020B0502040204020203" pitchFamily="34" charset="0"/>
              </a:rPr>
              <a:t>тому що всі ми однієї крові.</a:t>
            </a:r>
            <a:endParaRPr lang="ru-RU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028" name="Picture 4" descr="fondos de pantalla de El Libro de la Selva. wallpapers de El Libro de la  Selva | Jungle book, Jungle book movie, Book wallpaper">
            <a:extLst>
              <a:ext uri="{FF2B5EF4-FFF2-40B4-BE49-F238E27FC236}">
                <a16:creationId xmlns:a16="http://schemas.microsoft.com/office/drawing/2014/main" id="{28E9B3D4-ADEC-4289-8A2E-123791F9A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460" y="597175"/>
            <a:ext cx="7092121" cy="531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835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367</Words>
  <Application>Microsoft Office PowerPoint</Application>
  <PresentationFormat>Широкий екран</PresentationFormat>
  <Paragraphs>95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Sitka Small</vt:lpstr>
      <vt:lpstr>B20 Sans</vt:lpstr>
      <vt:lpstr>Calibri Light</vt:lpstr>
      <vt:lpstr>DniproCity</vt:lpstr>
      <vt:lpstr>Bahnschrift</vt:lpstr>
      <vt:lpstr>KyivType Sans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Urrutia</dc:creator>
  <cp:lastModifiedBy>Asus</cp:lastModifiedBy>
  <cp:revision>44</cp:revision>
  <dcterms:created xsi:type="dcterms:W3CDTF">2022-10-24T06:46:38Z</dcterms:created>
  <dcterms:modified xsi:type="dcterms:W3CDTF">2022-11-22T18:02:33Z</dcterms:modified>
</cp:coreProperties>
</file>