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0" r:id="rId4"/>
    <p:sldId id="261" r:id="rId5"/>
    <p:sldId id="262" r:id="rId6"/>
    <p:sldId id="263" r:id="rId7"/>
    <p:sldId id="258" r:id="rId8"/>
    <p:sldId id="264" r:id="rId9"/>
    <p:sldId id="259" r:id="rId10"/>
    <p:sldId id="265" r:id="rId11"/>
    <p:sldId id="266" r:id="rId12"/>
    <p:sldId id="267" r:id="rId13"/>
    <p:sldId id="269" r:id="rId14"/>
    <p:sldId id="270" r:id="rId15"/>
    <p:sldId id="271" r:id="rId16"/>
    <p:sldId id="273" r:id="rId17"/>
    <p:sldId id="275" r:id="rId18"/>
    <p:sldId id="277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0773"/>
    <a:srgbClr val="22161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36048-A4A5-486F-9F79-74D7B5D5233F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8AA03-73FD-4C4F-B925-ECF18BD81E8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A7201-C1F5-4F44-8BFC-0CA2C75F0956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E9C9-73A0-481D-A9D4-4D945A4A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A7201-C1F5-4F44-8BFC-0CA2C75F0956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E9C9-73A0-481D-A9D4-4D945A4A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A7201-C1F5-4F44-8BFC-0CA2C75F0956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E9C9-73A0-481D-A9D4-4D945A4A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A7201-C1F5-4F44-8BFC-0CA2C75F0956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E9C9-73A0-481D-A9D4-4D945A4A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A7201-C1F5-4F44-8BFC-0CA2C75F0956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E9C9-73A0-481D-A9D4-4D945A4A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A7201-C1F5-4F44-8BFC-0CA2C75F0956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E9C9-73A0-481D-A9D4-4D945A4A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A7201-C1F5-4F44-8BFC-0CA2C75F0956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E9C9-73A0-481D-A9D4-4D945A4A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A7201-C1F5-4F44-8BFC-0CA2C75F0956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E9C9-73A0-481D-A9D4-4D945A4A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A7201-C1F5-4F44-8BFC-0CA2C75F0956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E9C9-73A0-481D-A9D4-4D945A4A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A7201-C1F5-4F44-8BFC-0CA2C75F0956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E9C9-73A0-481D-A9D4-4D945A4A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A7201-C1F5-4F44-8BFC-0CA2C75F0956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E9C9-73A0-481D-A9D4-4D945A4A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1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A7201-C1F5-4F44-8BFC-0CA2C75F0956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4E9C9-73A0-481D-A9D4-4D945A4A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cap="all" spc="0">
          <a:ln w="9000" cmpd="sng">
            <a:solidFill>
              <a:schemeClr val="accent4">
                <a:shade val="50000"/>
                <a:satMod val="120000"/>
              </a:schemeClr>
            </a:solidFill>
            <a:prstDash val="solid"/>
          </a:ln>
          <a:gradFill>
            <a:gsLst>
              <a:gs pos="0">
                <a:schemeClr val="accent4">
                  <a:shade val="20000"/>
                  <a:satMod val="245000"/>
                </a:schemeClr>
              </a:gs>
              <a:gs pos="43000">
                <a:schemeClr val="accent4">
                  <a:satMod val="255000"/>
                </a:schemeClr>
              </a:gs>
              <a:gs pos="48000">
                <a:schemeClr val="accent4">
                  <a:shade val="85000"/>
                  <a:satMod val="255000"/>
                </a:schemeClr>
              </a:gs>
              <a:gs pos="100000">
                <a:schemeClr val="accent4">
                  <a:shade val="20000"/>
                  <a:satMod val="245000"/>
                </a:schemeClr>
              </a:gs>
            </a:gsLst>
            <a:lin ang="5400000"/>
          </a:gradFill>
          <a:effectLst>
            <a:reflection blurRad="12700" stA="28000" endPos="45000" dist="10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74;&#1110;&#1076;&#1082;&#1088;&#1080;&#1090;&#1080;&#1081;%20&#1091;&#1088;&#1086;&#1082;.%20&#1072;&#1090;&#1077;&#1089;&#1090;&#1072;&#1094;&#1110;&#1103;\zvuki.mp3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74;&#1110;&#1076;&#1082;&#1088;&#1080;&#1090;&#1080;&#1081;%20&#1091;&#1088;&#1086;&#1082;.%20&#1072;&#1090;&#1077;&#1089;&#1090;&#1072;&#1094;&#1110;&#1103;\Chaykovskiy-Vremena-goda-Vesna(muzofon.com).mp3" TargetMode="External"/><Relationship Id="rId5" Type="http://schemas.openxmlformats.org/officeDocument/2006/relationships/image" Target="../media/image18.jpe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836712"/>
            <a:ext cx="8424936" cy="2952328"/>
          </a:xfrm>
        </p:spPr>
        <p:txBody>
          <a:bodyPr>
            <a:normAutofit lnSpcReduction="10000"/>
          </a:bodyPr>
          <a:lstStyle/>
          <a:p>
            <a:r>
              <a:rPr lang="uk-UA" sz="4800" i="1" dirty="0" smtClean="0">
                <a:solidFill>
                  <a:srgbClr val="160773"/>
                </a:solidFill>
              </a:rPr>
              <a:t>Генріх Гейне  </a:t>
            </a:r>
          </a:p>
          <a:p>
            <a:r>
              <a:rPr lang="uk-UA" sz="4800" i="1" dirty="0" smtClean="0">
                <a:solidFill>
                  <a:srgbClr val="160773"/>
                </a:solidFill>
              </a:rPr>
              <a:t>«Задзвени із глибини…» Втілення краси весняної природи у вірші</a:t>
            </a:r>
            <a:endParaRPr lang="ru-RU" sz="4800" i="1" dirty="0" smtClean="0">
              <a:solidFill>
                <a:srgbClr val="160773"/>
              </a:solidFill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148064" y="4941168"/>
            <a:ext cx="38164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221612"/>
                </a:solidFill>
              </a:rPr>
              <a:t>Підготувала вчитель </a:t>
            </a:r>
          </a:p>
          <a:p>
            <a:r>
              <a:rPr lang="uk-UA" sz="2000" b="1" dirty="0" smtClean="0">
                <a:solidFill>
                  <a:srgbClr val="221612"/>
                </a:solidFill>
              </a:rPr>
              <a:t>зарубіжної </a:t>
            </a:r>
            <a:r>
              <a:rPr lang="uk-UA" sz="2000" b="1" dirty="0" smtClean="0">
                <a:solidFill>
                  <a:srgbClr val="221612"/>
                </a:solidFill>
              </a:rPr>
              <a:t>літератури </a:t>
            </a:r>
          </a:p>
          <a:p>
            <a:r>
              <a:rPr lang="uk-UA" sz="2000" b="1" dirty="0" smtClean="0">
                <a:solidFill>
                  <a:srgbClr val="221612"/>
                </a:solidFill>
              </a:rPr>
              <a:t>Кременчуцької ЗОШ І–ІІІст.№</a:t>
            </a:r>
            <a:r>
              <a:rPr lang="uk-UA" sz="2000" b="1" dirty="0" smtClean="0">
                <a:solidFill>
                  <a:srgbClr val="221612"/>
                </a:solidFill>
              </a:rPr>
              <a:t>2</a:t>
            </a:r>
            <a:r>
              <a:rPr lang="en-US" sz="2000" b="1" dirty="0" smtClean="0">
                <a:solidFill>
                  <a:srgbClr val="221612"/>
                </a:solidFill>
              </a:rPr>
              <a:t>0</a:t>
            </a:r>
            <a:r>
              <a:rPr lang="uk-UA" sz="2000" b="1" dirty="0" smtClean="0">
                <a:solidFill>
                  <a:srgbClr val="221612"/>
                </a:solidFill>
              </a:rPr>
              <a:t> </a:t>
            </a:r>
            <a:r>
              <a:rPr lang="uk-UA" sz="2000" b="1" dirty="0" err="1" smtClean="0">
                <a:solidFill>
                  <a:srgbClr val="221612"/>
                </a:solidFill>
              </a:rPr>
              <a:t>Матієнко</a:t>
            </a:r>
            <a:r>
              <a:rPr lang="uk-UA" sz="2000" b="1" dirty="0" smtClean="0">
                <a:solidFill>
                  <a:srgbClr val="221612"/>
                </a:solidFill>
              </a:rPr>
              <a:t> Ю.М.</a:t>
            </a:r>
            <a:endParaRPr lang="ru-RU" sz="2000" b="1" dirty="0">
              <a:solidFill>
                <a:srgbClr val="22161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213871-Heinrich-Hei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4544" y="-171400"/>
            <a:ext cx="5048250" cy="7029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28184" y="15567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788024" y="260648"/>
            <a:ext cx="41764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>
                <a:solidFill>
                  <a:schemeClr val="accent6">
                    <a:lumMod val="75000"/>
                  </a:schemeClr>
                </a:solidFill>
              </a:rPr>
              <a:t>Генріх Гейне – німецький </a:t>
            </a:r>
          </a:p>
          <a:p>
            <a:r>
              <a:rPr lang="uk-UA" sz="3600" b="1" i="1" dirty="0" smtClean="0">
                <a:solidFill>
                  <a:schemeClr val="accent6">
                    <a:lumMod val="75000"/>
                  </a:schemeClr>
                </a:solidFill>
              </a:rPr>
              <a:t>поет</a:t>
            </a:r>
            <a:r>
              <a:rPr lang="en-US" sz="3600" b="1" i="1" dirty="0" smtClean="0">
                <a:solidFill>
                  <a:schemeClr val="accent6">
                    <a:lumMod val="75000"/>
                  </a:schemeClr>
                </a:solidFill>
              </a:rPr>
              <a:t> - </a:t>
            </a:r>
            <a:r>
              <a:rPr lang="uk-UA" sz="3600" b="1" i="1" dirty="0" smtClean="0">
                <a:solidFill>
                  <a:schemeClr val="accent6">
                    <a:lumMod val="75000"/>
                  </a:schemeClr>
                </a:solidFill>
              </a:rPr>
              <a:t>романтик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04048" y="50131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/>
              <a:t>Це один із найвидатніших людей Німеччини.</a:t>
            </a:r>
          </a:p>
          <a:p>
            <a:r>
              <a:rPr lang="uk-UA" sz="2400" b="1" i="1" dirty="0" smtClean="0"/>
              <a:t>                                Ференц Ліст</a:t>
            </a:r>
            <a:endParaRPr lang="ru-RU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221088"/>
            <a:ext cx="6400800" cy="14177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404664"/>
            <a:ext cx="878497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800" b="1" i="1" dirty="0" smtClean="0"/>
              <a:t>Походження</a:t>
            </a:r>
          </a:p>
          <a:p>
            <a:pPr>
              <a:buFont typeface="Wingdings" pitchFamily="2" charset="2"/>
              <a:buChar char="Ø"/>
            </a:pPr>
            <a:r>
              <a:rPr lang="uk-UA" sz="3800" i="1" dirty="0" smtClean="0"/>
              <a:t> Народився на зламі століть, у день, який вважають нещасливим – 13 грудня 1</a:t>
            </a:r>
            <a:r>
              <a:rPr lang="en-US" sz="3800" i="1" dirty="0" smtClean="0"/>
              <a:t>7</a:t>
            </a:r>
            <a:r>
              <a:rPr lang="uk-UA" sz="3800" i="1" dirty="0" smtClean="0"/>
              <a:t>97 року в небагатій єврейській родині в місті Дюссельдорф.</a:t>
            </a:r>
          </a:p>
          <a:p>
            <a:endParaRPr lang="uk-UA" sz="3800" i="1" dirty="0" smtClean="0"/>
          </a:p>
          <a:p>
            <a:pPr>
              <a:buFont typeface="Wingdings" pitchFamily="2" charset="2"/>
              <a:buChar char="Ø"/>
            </a:pPr>
            <a:r>
              <a:rPr lang="uk-UA" sz="3800" i="1" dirty="0" smtClean="0"/>
              <a:t> Хлопчика назвали Гаррі, лише через багато років він прийме лютеранство, а разом з ним  - нове </a:t>
            </a:r>
            <a:r>
              <a:rPr lang="uk-UA" sz="3800" i="1" dirty="0" err="1" smtClean="0"/>
              <a:t>ім</a:t>
            </a:r>
            <a:r>
              <a:rPr lang="en-US" sz="3800" i="1" dirty="0" smtClean="0"/>
              <a:t>’</a:t>
            </a:r>
            <a:r>
              <a:rPr lang="uk-UA" sz="3800" i="1" dirty="0" smtClean="0"/>
              <a:t>я – Генріх.</a:t>
            </a:r>
            <a:endParaRPr lang="ru-RU" sz="3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23528" y="332656"/>
            <a:ext cx="849694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800" b="1" i="1" dirty="0" smtClean="0"/>
              <a:t>Дитинство</a:t>
            </a:r>
          </a:p>
          <a:p>
            <a:pPr>
              <a:buFont typeface="Wingdings" pitchFamily="2" charset="2"/>
              <a:buChar char="Ø"/>
            </a:pPr>
            <a:r>
              <a:rPr lang="uk-UA" sz="3800" i="1" dirty="0" smtClean="0"/>
              <a:t> Хлопець любив </a:t>
            </a:r>
            <a:r>
              <a:rPr lang="uk-UA" sz="3800" i="1" dirty="0" err="1" smtClean="0"/>
              <a:t>чита</a:t>
            </a:r>
            <a:r>
              <a:rPr lang="ru-RU" sz="3800" i="1" dirty="0" err="1" smtClean="0"/>
              <a:t>ти</a:t>
            </a:r>
            <a:r>
              <a:rPr lang="uk-UA" sz="3800" i="1" dirty="0" smtClean="0"/>
              <a:t> й був літературно обдарований.</a:t>
            </a:r>
          </a:p>
          <a:p>
            <a:pPr>
              <a:buFont typeface="Wingdings" pitchFamily="2" charset="2"/>
              <a:buChar char="Ø"/>
            </a:pPr>
            <a:r>
              <a:rPr lang="uk-UA" sz="3800" i="1" dirty="0" smtClean="0"/>
              <a:t>Якось допоміг сестрі Шарлотті написати шкільний твір.</a:t>
            </a:r>
          </a:p>
          <a:p>
            <a:pPr>
              <a:buFont typeface="Wingdings" pitchFamily="2" charset="2"/>
              <a:buChar char="Ø"/>
            </a:pPr>
            <a:r>
              <a:rPr lang="uk-UA" sz="3800" i="1" dirty="0" smtClean="0"/>
              <a:t>Наступного дня її вчитель прийшов подивитися на автора  твору зі словами: “З Вашого сина виросте велика </a:t>
            </a:r>
            <a:r>
              <a:rPr lang="uk-UA" sz="3800" i="1" dirty="0" err="1" smtClean="0"/>
              <a:t>людина”</a:t>
            </a:r>
            <a:endParaRPr lang="en-US" sz="3800" i="1" dirty="0" smtClean="0"/>
          </a:p>
          <a:p>
            <a:pPr>
              <a:buFont typeface="Wingdings" pitchFamily="2" charset="2"/>
              <a:buChar char="Ø"/>
            </a:pPr>
            <a:r>
              <a:rPr lang="uk-UA" sz="3800" i="1" dirty="0" smtClean="0"/>
              <a:t> Перший вірш написав у </a:t>
            </a:r>
            <a:r>
              <a:rPr lang="uk-UA" sz="3800" i="1" smtClean="0"/>
              <a:t>12 років.</a:t>
            </a:r>
            <a:endParaRPr lang="ru-RU" sz="3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Betty_Heine_(Isidor_Popper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260648"/>
            <a:ext cx="4499992" cy="62646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332656"/>
            <a:ext cx="532859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i="1" dirty="0" smtClean="0">
                <a:solidFill>
                  <a:srgbClr val="002060"/>
                </a:solidFill>
              </a:rPr>
              <a:t>Батьки Генріха Гейне:</a:t>
            </a:r>
          </a:p>
          <a:p>
            <a:endParaRPr lang="uk-UA" sz="3800" dirty="0" smtClean="0"/>
          </a:p>
          <a:p>
            <a:endParaRPr lang="uk-UA" sz="3800" dirty="0" smtClean="0"/>
          </a:p>
          <a:p>
            <a:r>
              <a:rPr lang="uk-UA" sz="3800" b="1" i="1" dirty="0" smtClean="0">
                <a:solidFill>
                  <a:srgbClr val="160773"/>
                </a:solidFill>
              </a:rPr>
              <a:t>мати -  Бетті Гейне</a:t>
            </a:r>
          </a:p>
          <a:p>
            <a:r>
              <a:rPr lang="uk-UA" sz="3800" b="1" i="1" dirty="0" smtClean="0">
                <a:solidFill>
                  <a:srgbClr val="160773"/>
                </a:solidFill>
              </a:rPr>
              <a:t> </a:t>
            </a:r>
          </a:p>
          <a:p>
            <a:endParaRPr lang="uk-UA" sz="3800" b="1" i="1" dirty="0" smtClean="0">
              <a:solidFill>
                <a:srgbClr val="160773"/>
              </a:solidFill>
            </a:endParaRPr>
          </a:p>
          <a:p>
            <a:r>
              <a:rPr lang="uk-UA" sz="3800" b="1" i="1" dirty="0" smtClean="0">
                <a:solidFill>
                  <a:srgbClr val="160773"/>
                </a:solidFill>
              </a:rPr>
              <a:t>батько – </a:t>
            </a:r>
          </a:p>
          <a:p>
            <a:r>
              <a:rPr lang="uk-UA" sz="3800" b="1" i="1" dirty="0" smtClean="0">
                <a:solidFill>
                  <a:srgbClr val="160773"/>
                </a:solidFill>
              </a:rPr>
              <a:t>Самсон Гейне, </a:t>
            </a:r>
          </a:p>
          <a:p>
            <a:r>
              <a:rPr lang="uk-UA" sz="3800" b="1" i="1" dirty="0" smtClean="0">
                <a:solidFill>
                  <a:srgbClr val="160773"/>
                </a:solidFill>
              </a:rPr>
              <a:t>торгував крамом.</a:t>
            </a:r>
            <a:endParaRPr lang="ru-RU" sz="3800" b="1" i="1" dirty="0">
              <a:solidFill>
                <a:srgbClr val="16077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220px-Salomon_Heine,_Banki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072" y="2132856"/>
            <a:ext cx="3923928" cy="47251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5733256"/>
            <a:ext cx="45673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chemeClr val="accent4">
                    <a:lumMod val="50000"/>
                  </a:schemeClr>
                </a:solidFill>
              </a:rPr>
              <a:t>Соломон Гейне, </a:t>
            </a:r>
          </a:p>
          <a:p>
            <a:r>
              <a:rPr lang="uk-UA" sz="2800" b="1" i="1" dirty="0" smtClean="0">
                <a:solidFill>
                  <a:schemeClr val="accent4">
                    <a:lumMod val="50000"/>
                  </a:schemeClr>
                </a:solidFill>
              </a:rPr>
              <a:t>дядько Генріха Гейне                    </a:t>
            </a:r>
            <a:endParaRPr lang="ru-RU" sz="2800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4067944" y="5805264"/>
            <a:ext cx="108012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332656"/>
            <a:ext cx="828092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smtClean="0">
                <a:solidFill>
                  <a:schemeClr val="accent6">
                    <a:lumMod val="50000"/>
                  </a:schemeClr>
                </a:solidFill>
              </a:rPr>
              <a:t>Сподівання батьків</a:t>
            </a:r>
          </a:p>
          <a:p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Коли </a:t>
            </a:r>
            <a:r>
              <a:rPr lang="ru-RU" sz="2800" i="1" dirty="0" err="1" smtClean="0">
                <a:solidFill>
                  <a:schemeClr val="accent6">
                    <a:lumMod val="50000"/>
                  </a:schemeClr>
                </a:solidFill>
              </a:rPr>
              <a:t>постало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i="1" dirty="0" err="1" smtClean="0">
                <a:solidFill>
                  <a:schemeClr val="accent6">
                    <a:lumMod val="50000"/>
                  </a:schemeClr>
                </a:solidFill>
              </a:rPr>
              <a:t>питання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 про </a:t>
            </a:r>
            <a:r>
              <a:rPr lang="ru-RU" sz="2800" i="1" dirty="0" err="1" smtClean="0">
                <a:solidFill>
                  <a:schemeClr val="accent6">
                    <a:lumMod val="50000"/>
                  </a:schemeClr>
                </a:solidFill>
              </a:rPr>
              <a:t>майбутнє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i="1" dirty="0" err="1" smtClean="0">
                <a:solidFill>
                  <a:schemeClr val="accent6">
                    <a:lumMod val="50000"/>
                  </a:schemeClr>
                </a:solidFill>
              </a:rPr>
              <a:t>сина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,</a:t>
            </a:r>
          </a:p>
          <a:p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 батьки </a:t>
            </a:r>
            <a:r>
              <a:rPr lang="ru-RU" sz="2800" i="1" dirty="0" err="1" smtClean="0">
                <a:solidFill>
                  <a:schemeClr val="accent6">
                    <a:lumMod val="50000"/>
                  </a:schemeClr>
                </a:solidFill>
              </a:rPr>
              <a:t>вирішили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i="1" dirty="0" err="1" smtClean="0">
                <a:solidFill>
                  <a:schemeClr val="accent6">
                    <a:lumMod val="50000"/>
                  </a:schemeClr>
                </a:solidFill>
              </a:rPr>
              <a:t>зробити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i="1" dirty="0" err="1" smtClean="0">
                <a:solidFill>
                  <a:schemeClr val="accent6">
                    <a:lumMod val="50000"/>
                  </a:schemeClr>
                </a:solidFill>
              </a:rPr>
              <a:t>з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i="1" dirty="0" err="1" smtClean="0">
                <a:solidFill>
                  <a:schemeClr val="accent6">
                    <a:lumMod val="50000"/>
                  </a:schemeClr>
                </a:solidFill>
              </a:rPr>
              <a:t>нього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i="1" dirty="0" err="1" smtClean="0">
                <a:solidFill>
                  <a:schemeClr val="accent6">
                    <a:lumMod val="50000"/>
                  </a:schemeClr>
                </a:solidFill>
              </a:rPr>
              <a:t>комерсанта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ru-RU" sz="2800" i="1" dirty="0" err="1" smtClean="0">
                <a:solidFill>
                  <a:schemeClr val="accent6">
                    <a:lumMod val="50000"/>
                  </a:schemeClr>
                </a:solidFill>
              </a:rPr>
              <a:t>Хлопця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i="1" dirty="0" err="1" smtClean="0">
                <a:solidFill>
                  <a:schemeClr val="accent6">
                    <a:lumMod val="50000"/>
                  </a:schemeClr>
                </a:solidFill>
              </a:rPr>
              <a:t>віддали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 в </a:t>
            </a:r>
            <a:r>
              <a:rPr lang="ru-RU" sz="2800" i="1" dirty="0" err="1" smtClean="0">
                <a:solidFill>
                  <a:schemeClr val="accent6">
                    <a:lumMod val="50000"/>
                  </a:schemeClr>
                </a:solidFill>
              </a:rPr>
              <a:t>дім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i="1" dirty="0" err="1" smtClean="0">
                <a:solidFill>
                  <a:schemeClr val="accent6">
                    <a:lumMod val="50000"/>
                  </a:schemeClr>
                </a:solidFill>
              </a:rPr>
              <a:t>його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дядька - </a:t>
            </a:r>
            <a:r>
              <a:rPr lang="ru-RU" sz="2800" i="1" dirty="0" err="1" smtClean="0">
                <a:solidFill>
                  <a:schemeClr val="accent6">
                    <a:lumMod val="50000"/>
                  </a:schemeClr>
                </a:solidFill>
              </a:rPr>
              <a:t>комерсанта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Соломона Гейне. </a:t>
            </a:r>
          </a:p>
          <a:p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Та </a:t>
            </a:r>
            <a:r>
              <a:rPr lang="ru-RU" sz="2800" i="1" dirty="0" err="1" smtClean="0">
                <a:solidFill>
                  <a:schemeClr val="accent6">
                    <a:lumMod val="50000"/>
                  </a:schemeClr>
                </a:solidFill>
              </a:rPr>
              <a:t>він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i="1" dirty="0" err="1" smtClean="0">
                <a:solidFill>
                  <a:schemeClr val="accent6">
                    <a:lumMod val="50000"/>
                  </a:schemeClr>
                </a:solidFill>
              </a:rPr>
              <a:t>мріяв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i="1" dirty="0" err="1" smtClean="0">
                <a:solidFill>
                  <a:schemeClr val="accent6">
                    <a:lumMod val="50000"/>
                  </a:schemeClr>
                </a:solidFill>
              </a:rPr>
              <a:t>учитися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r>
              <a:rPr lang="ru-RU" sz="2800" i="1" dirty="0" err="1" smtClean="0">
                <a:solidFill>
                  <a:schemeClr val="accent6">
                    <a:lumMod val="50000"/>
                  </a:schemeClr>
                </a:solidFill>
              </a:rPr>
              <a:t>і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 вступив до </a:t>
            </a:r>
            <a:r>
              <a:rPr lang="ru-RU" sz="2800" i="1" dirty="0" err="1" smtClean="0">
                <a:solidFill>
                  <a:schemeClr val="accent6">
                    <a:lumMod val="50000"/>
                  </a:schemeClr>
                </a:solidFill>
              </a:rPr>
              <a:t>університету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32657"/>
            <a:ext cx="8424936" cy="28083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6"/>
                </a:solidFill>
              </a:rPr>
              <a:t>У 1823 </a:t>
            </a:r>
            <a:r>
              <a:rPr lang="ru-RU" sz="3200" dirty="0" err="1" smtClean="0">
                <a:solidFill>
                  <a:schemeClr val="accent6"/>
                </a:solidFill>
              </a:rPr>
              <a:t>році</a:t>
            </a:r>
            <a:r>
              <a:rPr lang="ru-RU" sz="3200" dirty="0" smtClean="0">
                <a:solidFill>
                  <a:schemeClr val="accent6"/>
                </a:solidFill>
              </a:rPr>
              <a:t> </a:t>
            </a:r>
            <a:r>
              <a:rPr lang="ru-RU" sz="3200" dirty="0" err="1" smtClean="0">
                <a:solidFill>
                  <a:schemeClr val="accent6"/>
                </a:solidFill>
              </a:rPr>
              <a:t>з’явилась</a:t>
            </a:r>
            <a:r>
              <a:rPr lang="ru-RU" sz="3200" dirty="0" smtClean="0">
                <a:solidFill>
                  <a:schemeClr val="accent6"/>
                </a:solidFill>
              </a:rPr>
              <a:t> знаменита </a:t>
            </a:r>
            <a:r>
              <a:rPr lang="ru-RU" sz="3200" dirty="0" err="1" smtClean="0">
                <a:solidFill>
                  <a:schemeClr val="accent6"/>
                </a:solidFill>
              </a:rPr>
              <a:t>поетична</a:t>
            </a:r>
            <a:r>
              <a:rPr lang="ru-RU" sz="3200" dirty="0" smtClean="0">
                <a:solidFill>
                  <a:schemeClr val="accent6"/>
                </a:solidFill>
              </a:rPr>
              <a:t> </a:t>
            </a:r>
            <a:r>
              <a:rPr lang="ru-RU" sz="3200" dirty="0" err="1" smtClean="0">
                <a:solidFill>
                  <a:schemeClr val="accent6"/>
                </a:solidFill>
              </a:rPr>
              <a:t>збірка</a:t>
            </a:r>
            <a:r>
              <a:rPr lang="ru-RU" sz="3200" dirty="0" smtClean="0">
                <a:solidFill>
                  <a:schemeClr val="accent6"/>
                </a:solidFill>
              </a:rPr>
              <a:t> </a:t>
            </a:r>
            <a:r>
              <a:rPr lang="ru-RU" sz="3200" dirty="0" err="1" smtClean="0">
                <a:solidFill>
                  <a:schemeClr val="accent6"/>
                </a:solidFill>
              </a:rPr>
              <a:t>Генріха</a:t>
            </a:r>
            <a:r>
              <a:rPr lang="ru-RU" sz="3200" dirty="0" smtClean="0">
                <a:solidFill>
                  <a:schemeClr val="accent6"/>
                </a:solidFill>
              </a:rPr>
              <a:t> Гейне «Книга </a:t>
            </a:r>
            <a:r>
              <a:rPr lang="ru-RU" sz="3200" dirty="0" err="1" smtClean="0">
                <a:solidFill>
                  <a:schemeClr val="accent6"/>
                </a:solidFill>
              </a:rPr>
              <a:t>пісень</a:t>
            </a:r>
            <a:r>
              <a:rPr lang="ru-RU" sz="3200" dirty="0" smtClean="0">
                <a:solidFill>
                  <a:schemeClr val="accent6"/>
                </a:solidFill>
              </a:rPr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79055_html_m10717c0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630721">
            <a:off x="849289" y="1934904"/>
            <a:ext cx="3396177" cy="47788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108020718_Geine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2276872"/>
            <a:ext cx="4067944" cy="4581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4581128"/>
            <a:ext cx="5004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Помер 17 лютого 1856 року</a:t>
            </a:r>
          </a:p>
          <a:p>
            <a:r>
              <a:rPr lang="uk-UA" sz="3200" dirty="0" smtClean="0"/>
              <a:t>Могила Гейне. </a:t>
            </a:r>
          </a:p>
          <a:p>
            <a:r>
              <a:rPr lang="uk-UA" sz="3200" dirty="0" smtClean="0"/>
              <a:t>Париж.  </a:t>
            </a:r>
            <a:r>
              <a:rPr lang="uk-UA" sz="3200" dirty="0" err="1" smtClean="0"/>
              <a:t>Монмартр</a:t>
            </a: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79512" y="188640"/>
            <a:ext cx="8568953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i="1" dirty="0" smtClean="0"/>
              <a:t>Хвороба</a:t>
            </a:r>
          </a:p>
          <a:p>
            <a:pPr>
              <a:buFont typeface="Wingdings" pitchFamily="2" charset="2"/>
              <a:buChar char="Ø"/>
            </a:pPr>
            <a:r>
              <a:rPr lang="uk-UA" sz="3200" dirty="0" smtClean="0"/>
              <a:t> 8 останніх років були затьмарені хворобою.      Був прикутий до ліжка, майже осліп.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err="1" smtClean="0"/>
              <a:t>Його</a:t>
            </a:r>
            <a:r>
              <a:rPr lang="ru-RU" sz="3200" dirty="0" smtClean="0"/>
              <a:t> </a:t>
            </a:r>
            <a:r>
              <a:rPr lang="ru-RU" sz="3200" dirty="0" err="1" smtClean="0"/>
              <a:t>останні</a:t>
            </a:r>
            <a:r>
              <a:rPr lang="ru-RU" sz="3200" dirty="0" smtClean="0"/>
              <a:t> слова </a:t>
            </a:r>
            <a:r>
              <a:rPr lang="ru-RU" sz="3200" dirty="0" err="1" smtClean="0"/>
              <a:t>були</a:t>
            </a:r>
            <a:r>
              <a:rPr lang="ru-RU" sz="3200" dirty="0" smtClean="0"/>
              <a:t>: « </a:t>
            </a:r>
            <a:r>
              <a:rPr lang="ru-RU" sz="3200" dirty="0" err="1" smtClean="0"/>
              <a:t>Писати</a:t>
            </a:r>
            <a:r>
              <a:rPr lang="ru-RU" sz="3200" dirty="0" smtClean="0"/>
              <a:t>! </a:t>
            </a:r>
            <a:r>
              <a:rPr lang="ru-RU" sz="3200" dirty="0" err="1" smtClean="0"/>
              <a:t>Паперу</a:t>
            </a:r>
            <a:r>
              <a:rPr lang="ru-RU" sz="3200" dirty="0" smtClean="0"/>
              <a:t>, </a:t>
            </a:r>
            <a:r>
              <a:rPr lang="ru-RU" sz="3200" dirty="0" err="1" smtClean="0"/>
              <a:t>олівець</a:t>
            </a:r>
            <a:r>
              <a:rPr lang="ru-RU" sz="3200" dirty="0" smtClean="0"/>
              <a:t>!..»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563888" y="1556792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  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699792" y="1124744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       </a:t>
            </a:r>
            <a:endParaRPr lang="ru-RU" dirty="0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79512" y="786537"/>
            <a:ext cx="8964488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4511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Письмо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пропусками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. Робота в парах.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51100" algn="l"/>
              </a:tabLst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Генріх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 Гейне - ______________________________________.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51100" algn="l"/>
              </a:tabLst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Свого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першого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вірша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мрійливий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задумливий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хлопець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51100" algn="l"/>
              </a:tabLst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написав__________________________Батьки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хотіли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щоб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хлопець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51100" algn="l"/>
              </a:tabLst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став_______________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, 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він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мріяв____________________.У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 1823р.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51100" algn="l"/>
              </a:tabLst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з’явилася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 знаменита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поетична_____________________________________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511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У 1824 р.,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бажаючи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побачити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життя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рідної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51100" algn="l"/>
              </a:tabLst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країни,______________________________.Краса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природи_____________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511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______________________________________________________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511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Через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деякий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 час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після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закінчення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університету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 Гейне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51100" algn="l"/>
              </a:tabLst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назавжди___________________________________________і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оселився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511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,Italic" charset="-128"/>
                <a:cs typeface="Times New Roman" pitchFamily="18" charset="0"/>
              </a:rPr>
              <a:t>_________________________.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511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27584" y="260649"/>
            <a:ext cx="7848872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Задзвени із глибини</a:t>
            </a:r>
          </a:p>
          <a:p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Тихої печалі, </a:t>
            </a:r>
          </a:p>
          <a:p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Мила пісенько весни,  - </a:t>
            </a:r>
          </a:p>
          <a:p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Линь все далі й далі!</a:t>
            </a:r>
          </a:p>
          <a:p>
            <a:endParaRPr lang="uk-UA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Линь, дзвени, знайди той  дім, </a:t>
            </a:r>
          </a:p>
          <a:p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В квітах сад зелений, </a:t>
            </a:r>
          </a:p>
          <a:p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І троянду перед ним</a:t>
            </a:r>
          </a:p>
          <a:p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Привітай від мене.</a:t>
            </a:r>
          </a:p>
          <a:p>
            <a:endParaRPr lang="uk-UA" sz="4000" dirty="0" smtClean="0"/>
          </a:p>
          <a:p>
            <a:pPr algn="r"/>
            <a:r>
              <a:rPr lang="uk-UA" sz="2800" dirty="0" smtClean="0"/>
              <a:t>Переклад Л.Первомайського</a:t>
            </a:r>
            <a:endParaRPr lang="ru-RU" sz="2800" dirty="0"/>
          </a:p>
        </p:txBody>
      </p:sp>
      <p:pic>
        <p:nvPicPr>
          <p:cNvPr id="7" name="zvuk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100392" y="580526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474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6987c5dae6f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1" name="Стрелка вправо 20"/>
          <p:cNvSpPr/>
          <p:nvPr/>
        </p:nvSpPr>
        <p:spPr>
          <a:xfrm rot="19890589">
            <a:off x="6317038" y="1051074"/>
            <a:ext cx="1302577" cy="4013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 rot="20279771">
            <a:off x="6899430" y="5090953"/>
            <a:ext cx="1255445" cy="3677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19513257">
            <a:off x="6290241" y="3224358"/>
            <a:ext cx="1431797" cy="4135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лево 23"/>
          <p:cNvSpPr/>
          <p:nvPr/>
        </p:nvSpPr>
        <p:spPr>
          <a:xfrm rot="1569499">
            <a:off x="1419568" y="1016306"/>
            <a:ext cx="1480998" cy="35729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лево 24"/>
          <p:cNvSpPr/>
          <p:nvPr/>
        </p:nvSpPr>
        <p:spPr>
          <a:xfrm rot="1510758">
            <a:off x="1023079" y="2712473"/>
            <a:ext cx="1579629" cy="3244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лево 25"/>
          <p:cNvSpPr/>
          <p:nvPr/>
        </p:nvSpPr>
        <p:spPr>
          <a:xfrm rot="1179051">
            <a:off x="1085881" y="4969032"/>
            <a:ext cx="1510936" cy="34911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683568" y="260648"/>
            <a:ext cx="29819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</a:rPr>
              <a:t>Літературна гра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0" y="5805264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i="1" dirty="0" smtClean="0">
                <a:solidFill>
                  <a:schemeClr val="accent6">
                    <a:lumMod val="75000"/>
                  </a:schemeClr>
                </a:solidFill>
              </a:rPr>
              <a:t>Придумати найбільше</a:t>
            </a:r>
          </a:p>
          <a:p>
            <a:r>
              <a:rPr lang="uk-UA" sz="3200" i="1" dirty="0" smtClean="0">
                <a:solidFill>
                  <a:schemeClr val="accent6">
                    <a:lumMod val="75000"/>
                  </a:schemeClr>
                </a:solidFill>
              </a:rPr>
              <a:t> слів – означень (епітетів) до образу троянди</a:t>
            </a:r>
            <a:endParaRPr lang="ru-RU" sz="3200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23528" y="188640"/>
            <a:ext cx="84969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i="1" dirty="0" smtClean="0">
                <a:solidFill>
                  <a:srgbClr val="002060"/>
                </a:solidFill>
              </a:rPr>
              <a:t>Пейзаж, опис природи надзвичайно популярний у живописі й музиці</a:t>
            </a:r>
            <a:endParaRPr lang="ru-RU" sz="4000" b="1" i="1" dirty="0">
              <a:solidFill>
                <a:srgbClr val="002060"/>
              </a:solidFill>
            </a:endParaRPr>
          </a:p>
        </p:txBody>
      </p:sp>
      <p:pic>
        <p:nvPicPr>
          <p:cNvPr id="7" name="Рисунок 6" descr="І.Левіта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01259">
            <a:off x="5148064" y="1628800"/>
            <a:ext cx="3995936" cy="5229200"/>
          </a:xfrm>
          <a:prstGeom prst="rect">
            <a:avLst/>
          </a:prstGeom>
        </p:spPr>
      </p:pic>
      <p:pic>
        <p:nvPicPr>
          <p:cNvPr id="8" name="Рисунок 7" descr="Весна. Велика вода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040636">
            <a:off x="-69684" y="1627050"/>
            <a:ext cx="3962330" cy="52475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04248" y="6093296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i="1" dirty="0" smtClean="0">
                <a:solidFill>
                  <a:schemeClr val="bg1"/>
                </a:solidFill>
              </a:rPr>
              <a:t>І.Левітан</a:t>
            </a:r>
            <a:endParaRPr lang="ru-RU" sz="3200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20685559">
            <a:off x="1958399" y="5779275"/>
            <a:ext cx="2753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 smtClean="0">
                <a:solidFill>
                  <a:schemeClr val="bg1"/>
                </a:solidFill>
              </a:rPr>
              <a:t>“</a:t>
            </a:r>
            <a:r>
              <a:rPr lang="uk-UA" sz="2400" dirty="0" err="1" smtClean="0">
                <a:solidFill>
                  <a:schemeClr val="bg1"/>
                </a:solidFill>
              </a:rPr>
              <a:t>Весна.Велика</a:t>
            </a:r>
            <a:r>
              <a:rPr lang="uk-UA" sz="2400" dirty="0" smtClean="0">
                <a:solidFill>
                  <a:schemeClr val="bg1"/>
                </a:solidFill>
              </a:rPr>
              <a:t> </a:t>
            </a:r>
            <a:r>
              <a:rPr lang="uk-UA" sz="2400" dirty="0" err="1" smtClean="0">
                <a:solidFill>
                  <a:schemeClr val="bg1"/>
                </a:solidFill>
              </a:rPr>
              <a:t>вода</a:t>
            </a:r>
            <a:r>
              <a:rPr lang="uk-UA" dirty="0" err="1" smtClean="0">
                <a:solidFill>
                  <a:schemeClr val="bg1"/>
                </a:solidFill>
              </a:rPr>
              <a:t>”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І.Остроухов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489402">
            <a:off x="4988570" y="235240"/>
            <a:ext cx="3746291" cy="6034474"/>
          </a:xfrm>
          <a:prstGeom prst="rect">
            <a:avLst/>
          </a:prstGeom>
        </p:spPr>
      </p:pic>
      <p:pic>
        <p:nvPicPr>
          <p:cNvPr id="5" name="Рисунок 4" descr="Перша зелен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013206">
            <a:off x="145534" y="297308"/>
            <a:ext cx="4003362" cy="587727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300192" y="6165304"/>
            <a:ext cx="29406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3600" dirty="0" smtClean="0">
                <a:solidFill>
                  <a:srgbClr val="002060"/>
                </a:solidFill>
              </a:rPr>
              <a:t>І.</a:t>
            </a:r>
            <a:r>
              <a:rPr lang="uk-UA" sz="3600" dirty="0" err="1" smtClean="0">
                <a:solidFill>
                  <a:srgbClr val="002060"/>
                </a:solidFill>
              </a:rPr>
              <a:t>Остроухов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600" y="6237312"/>
            <a:ext cx="3600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 err="1" smtClean="0">
                <a:solidFill>
                  <a:schemeClr val="accent4">
                    <a:lumMod val="75000"/>
                  </a:schemeClr>
                </a:solidFill>
              </a:rPr>
              <a:t>“Перша</a:t>
            </a:r>
            <a:r>
              <a:rPr lang="uk-UA" sz="36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uk-UA" sz="3600" dirty="0" err="1" smtClean="0">
                <a:solidFill>
                  <a:schemeClr val="accent4">
                    <a:lumMod val="75000"/>
                  </a:schemeClr>
                </a:solidFill>
              </a:rPr>
              <a:t>зелень”</a:t>
            </a:r>
            <a:endParaRPr lang="ru-RU" sz="36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.Виноградов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422573">
            <a:off x="5272374" y="226388"/>
            <a:ext cx="3788991" cy="5949280"/>
          </a:xfrm>
          <a:prstGeom prst="rect">
            <a:avLst/>
          </a:prstGeom>
        </p:spPr>
      </p:pic>
      <p:pic>
        <p:nvPicPr>
          <p:cNvPr id="5" name="Рисунок 4" descr="Весна йде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882303">
            <a:off x="338141" y="266660"/>
            <a:ext cx="3830619" cy="59575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12160" y="6165304"/>
            <a:ext cx="298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>
                <a:solidFill>
                  <a:srgbClr val="002060"/>
                </a:solidFill>
              </a:rPr>
              <a:t>С.Виноградов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5656" y="6237312"/>
            <a:ext cx="2914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 err="1" smtClean="0">
                <a:solidFill>
                  <a:srgbClr val="002060"/>
                </a:solidFill>
              </a:rPr>
              <a:t>“Весна</a:t>
            </a:r>
            <a:r>
              <a:rPr lang="uk-UA" sz="3600" dirty="0" smtClean="0">
                <a:solidFill>
                  <a:srgbClr val="002060"/>
                </a:solidFill>
              </a:rPr>
              <a:t> </a:t>
            </a:r>
            <a:r>
              <a:rPr lang="uk-UA" sz="3600" dirty="0" err="1" smtClean="0">
                <a:solidFill>
                  <a:srgbClr val="002060"/>
                </a:solidFill>
              </a:rPr>
              <a:t>йде”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П.Кончаловський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04396">
            <a:off x="5004918" y="256783"/>
            <a:ext cx="3943672" cy="5862097"/>
          </a:xfrm>
          <a:prstGeom prst="rect">
            <a:avLst/>
          </a:prstGeom>
        </p:spPr>
      </p:pic>
      <p:pic>
        <p:nvPicPr>
          <p:cNvPr id="5" name="Рисунок 4" descr="Бузок у кошику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154987">
            <a:off x="-40673" y="250157"/>
            <a:ext cx="4251003" cy="57892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21158458">
            <a:off x="827584" y="6021288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 err="1" smtClean="0">
                <a:solidFill>
                  <a:srgbClr val="002060"/>
                </a:solidFill>
              </a:rPr>
              <a:t>“Бузок</a:t>
            </a:r>
            <a:r>
              <a:rPr lang="uk-UA" sz="3600" dirty="0" smtClean="0">
                <a:solidFill>
                  <a:srgbClr val="002060"/>
                </a:solidFill>
              </a:rPr>
              <a:t> у </a:t>
            </a:r>
            <a:r>
              <a:rPr lang="uk-UA" sz="3600" dirty="0" err="1" smtClean="0">
                <a:solidFill>
                  <a:srgbClr val="002060"/>
                </a:solidFill>
              </a:rPr>
              <a:t>кошику”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501085">
            <a:off x="4683947" y="6080533"/>
            <a:ext cx="35491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400" dirty="0" smtClean="0">
                <a:solidFill>
                  <a:srgbClr val="002060"/>
                </a:solidFill>
              </a:rPr>
              <a:t>П.Кончаловський</a:t>
            </a:r>
            <a:endParaRPr lang="ru-RU" sz="3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260648"/>
            <a:ext cx="82809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i="1" dirty="0" smtClean="0">
                <a:solidFill>
                  <a:srgbClr val="002060"/>
                </a:solidFill>
              </a:rPr>
              <a:t>У музиці тему весни порушував</a:t>
            </a:r>
          </a:p>
          <a:p>
            <a:r>
              <a:rPr lang="uk-UA" sz="4000" b="1" i="1" dirty="0" smtClean="0">
                <a:solidFill>
                  <a:srgbClr val="002060"/>
                </a:solidFill>
              </a:rPr>
              <a:t> П.Чайковський у циклі </a:t>
            </a:r>
            <a:r>
              <a:rPr lang="uk-UA" sz="4000" b="1" i="1" dirty="0" err="1" smtClean="0">
                <a:solidFill>
                  <a:srgbClr val="002060"/>
                </a:solidFill>
              </a:rPr>
              <a:t>“Пори</a:t>
            </a:r>
            <a:r>
              <a:rPr lang="uk-UA" sz="4000" b="1" i="1" dirty="0" smtClean="0">
                <a:solidFill>
                  <a:srgbClr val="002060"/>
                </a:solidFill>
              </a:rPr>
              <a:t> </a:t>
            </a:r>
            <a:r>
              <a:rPr lang="uk-UA" sz="4000" b="1" i="1" dirty="0" err="1" smtClean="0">
                <a:solidFill>
                  <a:srgbClr val="002060"/>
                </a:solidFill>
              </a:rPr>
              <a:t>року”</a:t>
            </a:r>
            <a:endParaRPr lang="ru-RU" sz="4000" b="1" i="1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abd0b1e4569fb9bbad7592caa8d7c7d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944" y="1556792"/>
            <a:ext cx="5076056" cy="53012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528" y="5589241"/>
            <a:ext cx="21552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i="1" dirty="0" smtClean="0">
                <a:solidFill>
                  <a:schemeClr val="tx2"/>
                </a:solidFill>
              </a:rPr>
              <a:t>Квітень</a:t>
            </a:r>
            <a:endParaRPr lang="ru-RU" sz="4400" i="1" dirty="0">
              <a:solidFill>
                <a:schemeClr val="tx2"/>
              </a:solidFill>
            </a:endParaRPr>
          </a:p>
        </p:txBody>
      </p:sp>
      <p:pic>
        <p:nvPicPr>
          <p:cNvPr id="7" name="Chaykovskiy-Vremena-goda-Vesna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6309320"/>
            <a:ext cx="304800" cy="304800"/>
          </a:xfrm>
          <a:prstGeom prst="rect">
            <a:avLst/>
          </a:prstGeom>
        </p:spPr>
      </p:pic>
      <p:pic>
        <p:nvPicPr>
          <p:cNvPr id="8" name="Рисунок 7" descr="72451413_1060982_xlarg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556792"/>
            <a:ext cx="4139952" cy="53012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95736" y="6309319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err="1" smtClean="0">
                <a:solidFill>
                  <a:schemeClr val="bg1"/>
                </a:solidFill>
              </a:rPr>
              <a:t>“Квітень”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708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476672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solidFill>
                  <a:schemeClr val="tx2"/>
                </a:solidFill>
              </a:rPr>
              <a:t>    В українській літературі весну як пробудження не лише природи, а й духу людського оспівували І.Франко, Леся українка, П.Грабовський, В.Сосюра та інші</a:t>
            </a:r>
            <a:endParaRPr lang="ru-RU" sz="2400" b="1" i="1" dirty="0">
              <a:solidFill>
                <a:schemeClr val="tx2"/>
              </a:solidFill>
            </a:endParaRPr>
          </a:p>
        </p:txBody>
      </p:sp>
      <p:pic>
        <p:nvPicPr>
          <p:cNvPr id="23554" name="Picture 2" descr="Ivan Franko - photos, portrai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6210">
            <a:off x="6672941" y="2093192"/>
            <a:ext cx="2511004" cy="3538233"/>
          </a:xfrm>
          <a:prstGeom prst="rect">
            <a:avLst/>
          </a:prstGeom>
          <a:noFill/>
        </p:spPr>
      </p:pic>
      <p:pic>
        <p:nvPicPr>
          <p:cNvPr id="23556" name="Picture 4" descr="Рисунки посвященные произведениям леси украинки - эстафеты с рисунко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51092">
            <a:off x="69488" y="2232234"/>
            <a:ext cx="2609375" cy="3265267"/>
          </a:xfrm>
          <a:prstGeom prst="rect">
            <a:avLst/>
          </a:prstGeom>
          <a:noFill/>
        </p:spPr>
      </p:pic>
      <p:pic>
        <p:nvPicPr>
          <p:cNvPr id="23558" name="Picture 6" descr="БСЭ. Большая Советская Энциклопедия (ГР) (Весь текст) - ModernLib.R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1988840"/>
            <a:ext cx="2232248" cy="3312368"/>
          </a:xfrm>
          <a:prstGeom prst="rect">
            <a:avLst/>
          </a:prstGeom>
          <a:noFill/>
        </p:spPr>
      </p:pic>
      <p:pic>
        <p:nvPicPr>
          <p:cNvPr id="23564" name="Picture 12" descr="Истории от Бузины: Владимир Сосюра - классик из дурдома - Последние новости Украины - 110-летие лучшего украинского поэта ХХ век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5019">
            <a:off x="4504887" y="1977544"/>
            <a:ext cx="2326309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i="1" dirty="0" smtClean="0">
                <a:solidFill>
                  <a:srgbClr val="FF0000"/>
                </a:solidFill>
              </a:rPr>
              <a:t>Підсумок</a:t>
            </a:r>
          </a:p>
          <a:p>
            <a:pPr>
              <a:buFont typeface="Arial" pitchFamily="34" charset="0"/>
              <a:buChar char="•"/>
            </a:pPr>
            <a:r>
              <a:rPr lang="uk-UA" sz="2800" dirty="0" smtClean="0"/>
              <a:t> </a:t>
            </a:r>
            <a:r>
              <a:rPr lang="uk-UA" sz="2800" b="1" i="1" dirty="0" smtClean="0">
                <a:solidFill>
                  <a:srgbClr val="002060"/>
                </a:solidFill>
              </a:rPr>
              <a:t>Висловіть свою думку про урок, вибираючи початок фрази</a:t>
            </a:r>
          </a:p>
          <a:p>
            <a:pPr>
              <a:buFont typeface="Wingdings" pitchFamily="2" charset="2"/>
              <a:buChar char="v"/>
            </a:pPr>
            <a:r>
              <a:rPr lang="uk-UA" sz="3600" dirty="0" smtClean="0"/>
              <a:t>Сьогодні я дізнався ( дізналася)…</a:t>
            </a:r>
          </a:p>
          <a:p>
            <a:pPr>
              <a:buFont typeface="Wingdings" pitchFamily="2" charset="2"/>
              <a:buChar char="v"/>
            </a:pPr>
            <a:r>
              <a:rPr lang="uk-UA" sz="3600" dirty="0" smtClean="0"/>
              <a:t> Було цікаво…</a:t>
            </a:r>
          </a:p>
          <a:p>
            <a:pPr>
              <a:buFont typeface="Wingdings" pitchFamily="2" charset="2"/>
              <a:buChar char="v"/>
            </a:pPr>
            <a:r>
              <a:rPr lang="uk-UA" sz="3600" dirty="0" smtClean="0"/>
              <a:t> Було важко…</a:t>
            </a:r>
          </a:p>
          <a:p>
            <a:pPr>
              <a:buFont typeface="Wingdings" pitchFamily="2" charset="2"/>
              <a:buChar char="v"/>
            </a:pPr>
            <a:r>
              <a:rPr lang="uk-UA" sz="3600" smtClean="0"/>
              <a:t>Мене </a:t>
            </a:r>
            <a:r>
              <a:rPr lang="uk-UA" sz="3600" dirty="0" smtClean="0"/>
              <a:t>здивувало…</a:t>
            </a:r>
          </a:p>
          <a:p>
            <a:pPr>
              <a:buFont typeface="Wingdings" pitchFamily="2" charset="2"/>
              <a:buChar char="v"/>
            </a:pPr>
            <a:r>
              <a:rPr lang="uk-UA" sz="3600" dirty="0" smtClean="0"/>
              <a:t> Я зрозумів, що…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251520" y="1484784"/>
            <a:ext cx="8892480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Домашнє завдання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Вивчити вірш 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Задзвени із глибини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…»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Г.Гейне </a:t>
            </a:r>
            <a:r>
              <a:rPr kumimoji="0" lang="uk-UA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напам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’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ять 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Написати міні 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твір на тему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Мої враження </a:t>
            </a:r>
            <a:r>
              <a:rPr kumimoji="0" lang="uk-UA" sz="4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 поезії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Г.Гейне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(5 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7 </a:t>
            </a:r>
            <a:r>
              <a:rPr kumimoji="0" lang="uk-UA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.)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zellllennnni564312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zellllennnni564312</Template>
  <TotalTime>364</TotalTime>
  <Words>523</Words>
  <Application>Microsoft Office PowerPoint</Application>
  <PresentationFormat>Экран (4:3)</PresentationFormat>
  <Paragraphs>98</Paragraphs>
  <Slides>19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zellllennnni564312</vt:lpstr>
      <vt:lpstr>Слайд 1</vt:lpstr>
      <vt:lpstr>Слайд 2</vt:lpstr>
      <vt:lpstr>Слайд 3</vt:lpstr>
      <vt:lpstr>Слайд 4</vt:lpstr>
      <vt:lpstr>Слайд 5</vt:lpstr>
      <vt:lpstr>Слайд 6</vt:lpstr>
      <vt:lpstr>У 1823 році з’явилась знаменита поетична збірка Генріха Гейне «Книга пісень» 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HomePC</dc:creator>
  <cp:lastModifiedBy>HomePC</cp:lastModifiedBy>
  <cp:revision>38</cp:revision>
  <dcterms:created xsi:type="dcterms:W3CDTF">2015-01-24T19:35:41Z</dcterms:created>
  <dcterms:modified xsi:type="dcterms:W3CDTF">2019-12-08T17:27:02Z</dcterms:modified>
</cp:coreProperties>
</file>