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9" r:id="rId13"/>
    <p:sldId id="271" r:id="rId14"/>
    <p:sldId id="270" r:id="rId15"/>
    <p:sldId id="273" r:id="rId16"/>
    <p:sldId id="272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7217C-824E-4316-8F4F-85F62C728D79}" type="datetimeFigureOut">
              <a:rPr lang="uk-UA" smtClean="0"/>
              <a:t>03.01.2023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109A2-65DF-4BAC-8438-3FE56EBDDD6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8514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109A2-65DF-4BAC-8438-3FE56EBDDD62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182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63" y="8772"/>
            <a:ext cx="9164263" cy="6849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20263" y="116632"/>
            <a:ext cx="86967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Ульф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Старк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algn="ctr"/>
            <a:r>
              <a:rPr lang="uk-UA" sz="4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«Маленька книжка про любов</a:t>
            </a:r>
            <a:r>
              <a:rPr lang="uk-UA" sz="4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Різдвяна 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 контексті історичного минулого</a:t>
            </a:r>
            <a:endParaRPr lang="uk-UA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79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8" y="3200"/>
            <a:ext cx="9147840" cy="68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010" y="1484784"/>
            <a:ext cx="3938571" cy="2953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00832" y="472682"/>
            <a:ext cx="45989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Ульф</a:t>
            </a:r>
            <a:r>
              <a:rPr lang="ru-RU" dirty="0"/>
              <a:t> </a:t>
            </a:r>
            <a:r>
              <a:rPr lang="ru-RU" dirty="0" err="1"/>
              <a:t>Старк</a:t>
            </a:r>
            <a:r>
              <a:rPr lang="ru-RU" dirty="0"/>
              <a:t>, дружина </a:t>
            </a:r>
            <a:r>
              <a:rPr lang="ru-RU" dirty="0" err="1"/>
              <a:t>Яніна</a:t>
            </a:r>
            <a:r>
              <a:rPr lang="ru-RU" dirty="0"/>
              <a:t> Орлов (</a:t>
            </a:r>
            <a:r>
              <a:rPr lang="ru-RU" dirty="0" err="1"/>
              <a:t>ліворуч</a:t>
            </a:r>
            <a:r>
              <a:rPr lang="ru-RU" dirty="0"/>
              <a:t>) і </a:t>
            </a:r>
            <a:r>
              <a:rPr lang="ru-RU" dirty="0" err="1"/>
              <a:t>видавець</a:t>
            </a:r>
            <a:r>
              <a:rPr lang="ru-RU" dirty="0"/>
              <a:t> </a:t>
            </a:r>
            <a:r>
              <a:rPr lang="ru-RU" dirty="0" err="1"/>
              <a:t>Мар'яна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Савка </a:t>
            </a:r>
            <a:r>
              <a:rPr lang="ru-RU" dirty="0"/>
              <a:t>(у </a:t>
            </a:r>
            <a:r>
              <a:rPr lang="ru-RU" dirty="0" err="1"/>
              <a:t>центрі</a:t>
            </a:r>
            <a:r>
              <a:rPr lang="ru-RU" dirty="0"/>
              <a:t>). </a:t>
            </a:r>
            <a:r>
              <a:rPr lang="ru-RU" dirty="0" err="1"/>
              <a:t>Київ</a:t>
            </a:r>
            <a:r>
              <a:rPr lang="ru-RU" dirty="0"/>
              <a:t>, 2016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594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" y="17690"/>
            <a:ext cx="9194037" cy="6840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690" y="3685060"/>
            <a:ext cx="9036496" cy="31393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b="1" dirty="0" err="1">
                <a:solidFill>
                  <a:srgbClr val="0070C0"/>
                </a:solidFill>
              </a:rPr>
              <a:t>Ульф</a:t>
            </a:r>
            <a:r>
              <a:rPr lang="uk-UA" b="1" dirty="0">
                <a:solidFill>
                  <a:srgbClr val="0070C0"/>
                </a:solidFill>
              </a:rPr>
              <a:t> </a:t>
            </a:r>
            <a:r>
              <a:rPr lang="uk-UA" b="1" dirty="0" err="1">
                <a:solidFill>
                  <a:srgbClr val="0070C0"/>
                </a:solidFill>
              </a:rPr>
              <a:t>Старк</a:t>
            </a:r>
            <a:r>
              <a:rPr lang="uk-UA" b="1" dirty="0">
                <a:solidFill>
                  <a:srgbClr val="0070C0"/>
                </a:solidFill>
              </a:rPr>
              <a:t> народився в 1944 році в Стокгольмі в сім'ї дантиста. Рано втратив матір, що залишило глибокий слід у його житті. Згадки про своє радісне й сумне </a:t>
            </a:r>
            <a:r>
              <a:rPr lang="uk-UA" b="1" dirty="0" smtClean="0">
                <a:solidFill>
                  <a:srgbClr val="0070C0"/>
                </a:solidFill>
              </a:rPr>
              <a:t>дитинство </a:t>
            </a:r>
            <a:r>
              <a:rPr lang="uk-UA" b="1" dirty="0" err="1">
                <a:solidFill>
                  <a:srgbClr val="0070C0"/>
                </a:solidFill>
              </a:rPr>
              <a:t>Старк</a:t>
            </a:r>
            <a:r>
              <a:rPr lang="uk-UA" b="1" dirty="0">
                <a:solidFill>
                  <a:srgbClr val="0070C0"/>
                </a:solidFill>
              </a:rPr>
              <a:t> зберіг у собі назавжди, і, ймовірно, у цьому причина його </a:t>
            </a:r>
            <a:r>
              <a:rPr lang="uk-UA" b="1" dirty="0" smtClean="0">
                <a:solidFill>
                  <a:srgbClr val="0070C0"/>
                </a:solidFill>
              </a:rPr>
              <a:t>успіху </a:t>
            </a:r>
            <a:r>
              <a:rPr lang="uk-UA" b="1" dirty="0">
                <a:solidFill>
                  <a:srgbClr val="0070C0"/>
                </a:solidFill>
              </a:rPr>
              <a:t>як </a:t>
            </a:r>
            <a:r>
              <a:rPr lang="uk-UA" b="1" dirty="0" smtClean="0">
                <a:solidFill>
                  <a:srgbClr val="0070C0"/>
                </a:solidFill>
              </a:rPr>
              <a:t>письменника. </a:t>
            </a:r>
            <a:r>
              <a:rPr lang="uk-UA" b="1" dirty="0">
                <a:solidFill>
                  <a:srgbClr val="0070C0"/>
                </a:solidFill>
              </a:rPr>
              <a:t>Дебютував у 1964 році як автор книг для дорослих. Перші твори Старка для дітей були надруковані в 1975 і 1976 роках. У 1984 році прийняв рішення присвятити себе дитячій літературі. Зараз він вважається одним з найвідоміших і шанованих у світі дитячих письменників, співпрацював з ілюстраторами Анною </a:t>
            </a:r>
            <a:r>
              <a:rPr lang="uk-UA" b="1" dirty="0" err="1">
                <a:solidFill>
                  <a:srgbClr val="0070C0"/>
                </a:solidFill>
              </a:rPr>
              <a:t>Хегланд</a:t>
            </a:r>
            <a:r>
              <a:rPr lang="uk-UA" b="1" dirty="0">
                <a:solidFill>
                  <a:srgbClr val="0070C0"/>
                </a:solidFill>
              </a:rPr>
              <a:t> і Маті </a:t>
            </a:r>
            <a:r>
              <a:rPr lang="uk-UA" b="1" dirty="0" err="1">
                <a:solidFill>
                  <a:srgbClr val="0070C0"/>
                </a:solidFill>
              </a:rPr>
              <a:t>Леппом</a:t>
            </a:r>
            <a:r>
              <a:rPr lang="uk-UA" b="1" dirty="0">
                <a:solidFill>
                  <a:srgbClr val="0070C0"/>
                </a:solidFill>
              </a:rPr>
              <a:t>. Ним написано близько 30 книг, які перекладені більш ніж на 25 </a:t>
            </a:r>
            <a:r>
              <a:rPr lang="uk-UA" b="1" dirty="0" smtClean="0">
                <a:solidFill>
                  <a:srgbClr val="0070C0"/>
                </a:solidFill>
              </a:rPr>
              <a:t>мов. </a:t>
            </a:r>
            <a:r>
              <a:rPr lang="uk-UA" b="1" dirty="0">
                <a:solidFill>
                  <a:srgbClr val="0070C0"/>
                </a:solidFill>
              </a:rPr>
              <a:t>Його твори удостоєні престижних премій. У 1998 він отримав скандинавську Дитячу Книжкову премію, а в 2000 році Міжнародне журі Премії Х. К. Андерсена відзначило його заслуги особливим </a:t>
            </a:r>
            <a:r>
              <a:rPr lang="uk-UA" b="1" dirty="0" smtClean="0">
                <a:solidFill>
                  <a:srgbClr val="0070C0"/>
                </a:solidFill>
              </a:rPr>
              <a:t>дипломом.</a:t>
            </a:r>
            <a:endParaRPr lang="uk-UA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91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66" y="0"/>
            <a:ext cx="916356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4550" y="4548325"/>
            <a:ext cx="8568952" cy="23083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Як сценарист, адаптував кілька своїх власних книжок для фільмів і написав до них сценарії. Будучи, на думку критиків і читачів, справжнім спадкоємцем </a:t>
            </a:r>
            <a:r>
              <a:rPr lang="uk-UA" dirty="0" err="1">
                <a:solidFill>
                  <a:schemeClr val="bg1">
                    <a:lumMod val="95000"/>
                  </a:schemeClr>
                </a:solidFill>
              </a:rPr>
              <a:t>Астрід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uk-UA" dirty="0" err="1">
                <a:solidFill>
                  <a:schemeClr val="bg1">
                    <a:lumMod val="95000"/>
                  </a:schemeClr>
                </a:solidFill>
              </a:rPr>
              <a:t>Ліндгрен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, письменник не боїться відвертої розмови з юними, не оминає найважчих тем, чесно й з великою часткою гумору відтворює діалог поколінь. Має ясний і доступний стиль, інколи, навіть, відвертий. Сюжет намагається будувати близьким дітям і підліткам усього світу. Знається на психології дітей і підлітків, що в поєднанні з дивовижною прямотою викладу, роблять його твори зрозумілими й близькими читачам усіх країн</a:t>
            </a:r>
          </a:p>
        </p:txBody>
      </p:sp>
    </p:spTree>
    <p:extLst>
      <p:ext uri="{BB962C8B-B14F-4D97-AF65-F5344CB8AC3E}">
        <p14:creationId xmlns:p14="http://schemas.microsoft.com/office/powerpoint/2010/main" val="130528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7083"/>
            <a:ext cx="50040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На питання, чому він почав писати для дітей письменник відповів:</a:t>
            </a:r>
          </a:p>
          <a:p>
            <a:endParaRPr lang="uk-UA" b="1" dirty="0" smtClean="0">
              <a:solidFill>
                <a:srgbClr val="C00000"/>
              </a:solidFill>
            </a:endParaRPr>
          </a:p>
          <a:p>
            <a:r>
              <a:rPr lang="uk-UA" b="1" dirty="0" smtClean="0">
                <a:solidFill>
                  <a:srgbClr val="C00000"/>
                </a:solidFill>
              </a:rPr>
              <a:t>«Досить часто буває, що люди починають писати дитячі книжки, коли їм вже під сорок. У молодості цікавіше писати для дорослих. У мене теж так було. Моя перша дитяча книга — це прощання з дитинством»</a:t>
            </a:r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" y="2564904"/>
            <a:ext cx="3926210" cy="4057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00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344"/>
            <a:ext cx="9144000" cy="688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9887" y="4272677"/>
            <a:ext cx="7668344" cy="2585323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uk-UA" b="1" dirty="0" err="1" smtClean="0">
                <a:solidFill>
                  <a:srgbClr val="FFFF00"/>
                </a:solidFill>
              </a:rPr>
              <a:t>Старк</a:t>
            </a:r>
            <a:r>
              <a:rPr lang="uk-UA" b="1" dirty="0" smtClean="0">
                <a:solidFill>
                  <a:srgbClr val="FFFF00"/>
                </a:solidFill>
              </a:rPr>
              <a:t> уміє писати про найскладніші проблеми так просто і ясно, «що зрозуміло навіть дорослим». Не повчаючи, він серйозно говорить з дітьми про дружбу й ненависть, любов, жертовність і горе, про безпорадність дорослих і мудрість дітей та старих. У дитячих книгах йдеться про те, як непросто дорослішати й шукати себе. Перша його книга «Петер і червоний птах. Петер і поросята» на просторах СРСР появилась у 1981 році. Але по-справжньому письменника, «якого по праву вважають спадкоємцем традицій </a:t>
            </a:r>
            <a:r>
              <a:rPr lang="uk-UA" b="1" dirty="0" err="1" smtClean="0">
                <a:solidFill>
                  <a:srgbClr val="FFFF00"/>
                </a:solidFill>
              </a:rPr>
              <a:t>Астрід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Ліндгрен</a:t>
            </a:r>
            <a:r>
              <a:rPr lang="uk-UA" b="1" dirty="0" smtClean="0">
                <a:solidFill>
                  <a:srgbClr val="FFFF00"/>
                </a:solidFill>
              </a:rPr>
              <a:t>», відкрили в 2005 році, у зв'язку з появою двох повістей: «Чи вмієш ти свистіти, </a:t>
            </a:r>
            <a:r>
              <a:rPr lang="uk-UA" b="1" dirty="0" err="1" smtClean="0">
                <a:solidFill>
                  <a:srgbClr val="FFFF00"/>
                </a:solidFill>
              </a:rPr>
              <a:t>Йоханна</a:t>
            </a:r>
            <a:r>
              <a:rPr lang="uk-UA" b="1" dirty="0" smtClean="0">
                <a:solidFill>
                  <a:srgbClr val="FFFF00"/>
                </a:solidFill>
              </a:rPr>
              <a:t>?» (1992) і «</a:t>
            </a:r>
            <a:r>
              <a:rPr lang="uk-UA" b="1" dirty="0" err="1" smtClean="0">
                <a:solidFill>
                  <a:srgbClr val="FFFF00"/>
                </a:solidFill>
              </a:rPr>
              <a:t>Сикстен</a:t>
            </a:r>
            <a:r>
              <a:rPr lang="uk-UA" b="1" dirty="0" smtClean="0">
                <a:solidFill>
                  <a:srgbClr val="FFFF00"/>
                </a:solidFill>
              </a:rPr>
              <a:t>» (1992)</a:t>
            </a:r>
            <a:endParaRPr lang="uk-UA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2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99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-1519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Мені здається, більшість моїх книг — про дружбу, про дітей, які спілкуються і разом вирішують свої проблеми. Хоча, звичайно, якщо говорити про «Диваків і </a:t>
            </a:r>
            <a:r>
              <a:rPr lang="uk-UA" b="1" dirty="0" err="1">
                <a:solidFill>
                  <a:srgbClr val="002060"/>
                </a:solidFill>
              </a:rPr>
              <a:t>зануд</a:t>
            </a:r>
            <a:r>
              <a:rPr lang="uk-UA" b="1" dirty="0">
                <a:solidFill>
                  <a:srgbClr val="002060"/>
                </a:solidFill>
              </a:rPr>
              <a:t>», то там — так. Але там герої — підлітки, тобто вже не діти. Це такий особливий вік, коли людина дуже гостро відчуває, що вона одна на цьому світі. Але, що важливо, всі мої герої морально дуже </a:t>
            </a:r>
            <a:r>
              <a:rPr lang="uk-UA" b="1" dirty="0" smtClean="0">
                <a:solidFill>
                  <a:srgbClr val="002060"/>
                </a:solidFill>
              </a:rPr>
              <a:t>сильні</a:t>
            </a:r>
            <a:endParaRPr lang="uk-UA" b="1" dirty="0">
              <a:solidFill>
                <a:srgbClr val="00206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1008"/>
            <a:ext cx="360045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208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082" y="1988840"/>
            <a:ext cx="2366827" cy="2934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2548" y="71299"/>
            <a:ext cx="46958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solidFill>
                  <a:srgbClr val="002060"/>
                </a:solidFill>
              </a:rPr>
              <a:t>У квітні 2016 року за сприяння Посольства Швеції в Україні, </a:t>
            </a:r>
            <a:r>
              <a:rPr lang="en-US" sz="1600" b="1" dirty="0">
                <a:solidFill>
                  <a:srgbClr val="002060"/>
                </a:solidFill>
              </a:rPr>
              <a:t>Swedish Arts Council </a:t>
            </a:r>
            <a:r>
              <a:rPr lang="uk-UA" sz="1600" b="1" dirty="0">
                <a:solidFill>
                  <a:srgbClr val="002060"/>
                </a:solidFill>
              </a:rPr>
              <a:t>і Шведського інституту </a:t>
            </a:r>
            <a:r>
              <a:rPr lang="uk-UA" sz="1600" b="1" dirty="0" err="1">
                <a:solidFill>
                  <a:srgbClr val="002060"/>
                </a:solidFill>
              </a:rPr>
              <a:t>Ульфа</a:t>
            </a:r>
            <a:r>
              <a:rPr lang="uk-UA" sz="1600" b="1" dirty="0">
                <a:solidFill>
                  <a:srgbClr val="002060"/>
                </a:solidFill>
              </a:rPr>
              <a:t> Старка запросили до Києва як почесного гостя Дитячої програми Книжкового </a:t>
            </a:r>
            <a:r>
              <a:rPr lang="uk-UA" sz="1600" b="1" dirty="0" smtClean="0">
                <a:solidFill>
                  <a:srgbClr val="002060"/>
                </a:solidFill>
              </a:rPr>
              <a:t>Арсеналу.  </a:t>
            </a:r>
            <a:r>
              <a:rPr lang="uk-UA" sz="1600" b="1" dirty="0">
                <a:solidFill>
                  <a:srgbClr val="002060"/>
                </a:solidFill>
              </a:rPr>
              <a:t>Автор презентував свої твори «Чи вмієш ти свистати, </a:t>
            </a:r>
            <a:r>
              <a:rPr lang="uk-UA" sz="1600" b="1" dirty="0" err="1">
                <a:solidFill>
                  <a:srgbClr val="002060"/>
                </a:solidFill>
              </a:rPr>
              <a:t>Юганно</a:t>
            </a:r>
            <a:r>
              <a:rPr lang="uk-UA" sz="1600" b="1" dirty="0">
                <a:solidFill>
                  <a:srgbClr val="002060"/>
                </a:solidFill>
              </a:rPr>
              <a:t>?», «Диваки і зануди», які вийшли в українському перекладі у «Видавництві Старого Лева».</a:t>
            </a:r>
          </a:p>
        </p:txBody>
      </p:sp>
      <p:sp>
        <p:nvSpPr>
          <p:cNvPr id="3" name="AutoShape 5" descr="Втікач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92840"/>
            <a:ext cx="2466975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57" y="260648"/>
            <a:ext cx="1812063" cy="1872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091" y="1954572"/>
            <a:ext cx="1800225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325" y="2091383"/>
            <a:ext cx="1706176" cy="2601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150" y="2106467"/>
            <a:ext cx="17811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51" y="3456272"/>
            <a:ext cx="2139247" cy="2774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895" y="4520953"/>
            <a:ext cx="1748833" cy="231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4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614" y="4614379"/>
            <a:ext cx="1937673" cy="2243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673" y="4362263"/>
            <a:ext cx="1648354" cy="247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6" name="Picture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121" y="4520953"/>
            <a:ext cx="1759552" cy="233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163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222" y="548680"/>
            <a:ext cx="547988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Бібліографія</a:t>
            </a: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1975 — </a:t>
            </a:r>
            <a:r>
              <a:rPr lang="uk-UA" sz="20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Петтер</a:t>
            </a:r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червоний птах</a:t>
            </a: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1976 — </a:t>
            </a:r>
            <a:r>
              <a:rPr lang="uk-UA" sz="20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Петтер</a:t>
            </a:r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поросята-бунтарі</a:t>
            </a: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1986 — Нехай танцюють білі ведмеді</a:t>
            </a: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1987 — </a:t>
            </a:r>
            <a:r>
              <a:rPr lang="uk-UA" sz="20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Сікстен</a:t>
            </a:r>
            <a:endParaRPr lang="uk-UA" sz="20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1992 — Чи вмієш ти свистати, </a:t>
            </a:r>
            <a:r>
              <a:rPr lang="uk-UA" sz="20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Юганно</a:t>
            </a:r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2002 — Тоді я був просто </a:t>
            </a:r>
            <a:r>
              <a:rPr lang="uk-UA" sz="20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Ульф</a:t>
            </a:r>
            <a:endParaRPr lang="uk-UA" sz="20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2002 — Диваки і зануди</a:t>
            </a: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2005 — </a:t>
            </a:r>
            <a:r>
              <a:rPr lang="uk-UA" sz="20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Сикстен</a:t>
            </a:r>
            <a:endParaRPr lang="uk-UA" sz="20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 — Моя сестричка — ангел</a:t>
            </a: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2009 — Зірка по імені Аякс</a:t>
            </a: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2011 — Чорна скрипочка</a:t>
            </a: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2011 — Маленький Асмодей</a:t>
            </a: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— Мій друг Персі, </a:t>
            </a:r>
            <a:r>
              <a:rPr lang="uk-UA" sz="20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Баффало</a:t>
            </a:r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Білл і я</a:t>
            </a:r>
          </a:p>
          <a:p>
            <a:r>
              <a:rPr lang="uk-UA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— Втікачі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59579"/>
            <a:ext cx="4119700" cy="41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674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51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4561" y="5060430"/>
            <a:ext cx="90273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«Маленька книжка про любов»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історія про дуже серйозні речі: війну, тугу за батьком, нужду і несправедливість, і про не менш серйозне перше кохання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13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4" y="0"/>
            <a:ext cx="91475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3504" y="2924944"/>
            <a:ext cx="50075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розгортається напередодні Різдва в часи Другої світової війни. </a:t>
            </a:r>
            <a:r>
              <a:rPr lang="uk-UA" sz="28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 </a:t>
            </a:r>
            <a:r>
              <a:rPr lang="uk-UA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герой </a:t>
            </a:r>
            <a:r>
              <a:rPr lang="uk-UA" sz="28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Фред</a:t>
            </a:r>
            <a:r>
              <a:rPr lang="uk-UA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(йому близько десяти років) закоханий в однокласницю й незграбно і, здається, безуспішно, намагається завоювати її прихильність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43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" y="0"/>
            <a:ext cx="91416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3176" y="0"/>
            <a:ext cx="4570824" cy="69249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Хлопчик зізнається у своїх почуттях татові, а точніше його святковому костюмові, бо самого тата забрали до війська.</a:t>
            </a:r>
          </a:p>
          <a:p>
            <a:r>
              <a:rPr lang="uk-UA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Батько заохочує сина бути сміливим і жертовним.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588" y="3775266"/>
            <a:ext cx="2249887" cy="3070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65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7500">
              <a:schemeClr val="accent5">
                <a:lumMod val="20000"/>
                <a:lumOff val="80000"/>
              </a:schemeClr>
            </a:gs>
            <a:gs pos="0">
              <a:schemeClr val="accent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5527853" cy="4140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37024"/>
            <a:ext cx="576063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Батько заохочує сина бути сміливим і жертовним. І </a:t>
            </a:r>
            <a:r>
              <a:rPr lang="uk-UA" sz="2800" dirty="0" err="1"/>
              <a:t>Фред</a:t>
            </a:r>
            <a:r>
              <a:rPr lang="uk-UA" sz="2800" dirty="0"/>
              <a:t> робить сміливий вчинок, та оскільки цей вчинок також і бешкетний, то хлопець отримує догану за погану поведінку в школі.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91782" y="117693"/>
            <a:ext cx="3275856" cy="67403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ДОГАНА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 син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Фред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показав сьогодні приклад, гідний похвали: він наклеїв гітлерівські вусики шкільному скелету. Тому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Фреду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виставлено незадовільну оцінку щодо поведінки та старанності. Якби 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Вашому місці, я б пишалася таким сином. Будь ласка, розпишіться у тому, що Ви це прочитали.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Ліна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Лунстрем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класний керівник</a:t>
            </a:r>
          </a:p>
        </p:txBody>
      </p:sp>
    </p:spTree>
    <p:extLst>
      <p:ext uri="{BB962C8B-B14F-4D97-AF65-F5344CB8AC3E}">
        <p14:creationId xmlns:p14="http://schemas.microsoft.com/office/powerpoint/2010/main" val="20683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7500">
              <a:schemeClr val="accent4">
                <a:lumMod val="20000"/>
                <a:lumOff val="80000"/>
              </a:schemeClr>
            </a:gs>
            <a:gs pos="0">
              <a:schemeClr val="accent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51845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Фред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виконує і другу татову пораду: вчиться бути жертовним — віддає коханій шоколадку,  яку так мріяв з’їсти на Святвечір.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5677"/>
            <a:ext cx="3331071" cy="249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" y="1973527"/>
            <a:ext cx="6512630" cy="4884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66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7262"/>
            <a:ext cx="4355976" cy="67403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книжці не раз вустами кількох героїв прямо сказано: війна — це зло.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Фредова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мама, не ховаючись перед сином, для опису війни використовує лайливі слова, і впевнено каже, що якщо йдеться про таке лихо, то лайку вживати можна. Описано, як важко живеться людям під час війни: їм не вистачає їжі, не вистачає тепла в оселях, а найбільше не вистачає найрідніших, які пішли до війська. Війна загрожує поглинути свято Різдва: у людей не виходить накрити урочистий стіл і зібрати за ним усю родину.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18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17882"/>
            <a:ext cx="5076056" cy="3807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9824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Усі до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герої книжки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протистоять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війні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Фредів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тато, який захищає кордон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і, зрештою,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вириває Різдво із «зубів» війни. Мама, яка готується принести у світ нове життя. Вчителька, яка не лає за бешкети, а навпаки, пишається сміливістю хлопчаків. Пані, схожа на фею, яка дарує клаптики миру: шоколадку й парфуми. Продавець ялинок, який ділиться прибутком зі злиденною родиною. І, звісно,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Фред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чиє ім’я означає «мир». Він весь час порушує правила, ба навіть влаштовує бійки, але його енергія не руйнівна, а творча.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3017882"/>
            <a:ext cx="39604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 вона ще незграбна, тому коли він хоче допомогти дівчині — ненароком ображає її, коли хоче висміяти «того ідіота, що затіяв війну» — отримує від директора догану, а коли рветься захистити кохану — йому розбивають носа.</a:t>
            </a:r>
          </a:p>
        </p:txBody>
      </p:sp>
    </p:spTree>
    <p:extLst>
      <p:ext uri="{BB962C8B-B14F-4D97-AF65-F5344CB8AC3E}">
        <p14:creationId xmlns:p14="http://schemas.microsoft.com/office/powerpoint/2010/main" val="220388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7500">
              <a:schemeClr val="accent6">
                <a:lumMod val="60000"/>
                <a:lumOff val="40000"/>
              </a:schemeClr>
            </a:gs>
            <a:gs pos="0">
              <a:schemeClr val="accent2">
                <a:lumMod val="60000"/>
                <a:lumOff val="40000"/>
              </a:schemeClr>
            </a:gs>
            <a:gs pos="4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866" y="3307635"/>
            <a:ext cx="5785133" cy="3451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6" y="0"/>
            <a:ext cx="4555334" cy="6759153"/>
          </a:xfrm>
          <a:prstGeom prst="rect">
            <a:avLst/>
          </a:prstGeom>
          <a:gradFill>
            <a:gsLst>
              <a:gs pos="87500">
                <a:schemeClr val="accent6">
                  <a:lumMod val="60000"/>
                  <a:lumOff val="4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4788024" y="260648"/>
            <a:ext cx="43559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повість за посиланням.  Висловіть власні думки про твір, за бажанням зробіть ілюстрації  до найцікавіших, на вашу думку, моментів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://knizhnik.org/ulf-stark/malenkaja-povest-o-ljubvi/1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1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1158</Words>
  <Application>Microsoft Office PowerPoint</Application>
  <PresentationFormat>Экран (4:3)</PresentationFormat>
  <Paragraphs>46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Пользователь Windows</cp:lastModifiedBy>
  <cp:revision>15</cp:revision>
  <dcterms:created xsi:type="dcterms:W3CDTF">2023-01-02T09:41:15Z</dcterms:created>
  <dcterms:modified xsi:type="dcterms:W3CDTF">2023-01-03T10:03:52Z</dcterms:modified>
</cp:coreProperties>
</file>