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88" r:id="rId3"/>
    <p:sldId id="283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300" r:id="rId12"/>
    <p:sldId id="301" r:id="rId13"/>
    <p:sldId id="29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403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940C0-0F67-4FA7-B3CE-8E891F0E55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AB1B-5937-4FE5-BD67-DC6ADFA1B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11AEB9-A387-4790-B0F7-96325D570EDA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F2AB9FF-4916-4210-8A90-BC147953B54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_k-spisk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" y="0"/>
            <a:ext cx="9144000" cy="685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027757" y="74108"/>
            <a:ext cx="4968552" cy="1071546"/>
          </a:xfrm>
          <a:prstGeom prst="ellipse">
            <a:avLst/>
          </a:prstGeom>
          <a:gradFill flip="none" rotWithShape="1">
            <a:gsLst>
              <a:gs pos="45000">
                <a:srgbClr val="E6DCAC">
                  <a:alpha val="15000"/>
                </a:srgbClr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991" y="148216"/>
            <a:ext cx="48041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Below"/>
              <a:lightRig rig="threePt" dir="t"/>
            </a:scene3d>
          </a:bodyPr>
          <a:lstStyle/>
          <a:p>
            <a:pPr algn="ctr"/>
            <a:r>
              <a:rPr lang="uk-UA" sz="54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       </a:t>
            </a:r>
            <a:r>
              <a:rPr lang="uk-UA" sz="5400" b="1" dirty="0" err="1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Ульф</a:t>
            </a:r>
            <a:r>
              <a:rPr lang="uk-UA" sz="54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uk-UA" sz="5400" b="1" dirty="0" err="1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Старк</a:t>
            </a:r>
            <a:endParaRPr lang="ru-RU" sz="54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827584" y="1448780"/>
            <a:ext cx="7776863" cy="1512168"/>
          </a:xfrm>
        </p:spPr>
        <p:txBody>
          <a:bodyPr>
            <a:normAutofit fontScale="47500" lnSpcReduction="20000"/>
          </a:bodyPr>
          <a:lstStyle/>
          <a:p>
            <a:r>
              <a:rPr lang="uk-UA" sz="2800" i="1" dirty="0" smtClean="0">
                <a:solidFill>
                  <a:schemeClr val="bg2">
                    <a:lumMod val="90000"/>
                  </a:schemeClr>
                </a:solidFill>
                <a:latin typeface="museo_sans_cyrl300"/>
                <a:ea typeface="Times New Roman"/>
                <a:cs typeface="Times New Roman"/>
              </a:rPr>
              <a:t>       </a:t>
            </a:r>
            <a:r>
              <a:rPr lang="uk-UA" sz="2800" i="1" dirty="0" smtClean="0">
                <a:solidFill>
                  <a:schemeClr val="bg2">
                    <a:lumMod val="90000"/>
                  </a:schemeClr>
                </a:solidFill>
                <a:latin typeface="museo_sans_cyrl300"/>
                <a:ea typeface="Times New Roman"/>
                <a:cs typeface="Times New Roman"/>
              </a:rPr>
              <a:t>          </a:t>
            </a:r>
            <a:r>
              <a:rPr lang="uk-UA" sz="5900" i="1" dirty="0" smtClean="0">
                <a:solidFill>
                  <a:schemeClr val="bg2">
                    <a:lumMod val="90000"/>
                  </a:schemeClr>
                </a:solidFill>
                <a:latin typeface="museo_sans_cyrl300"/>
                <a:ea typeface="Times New Roman"/>
                <a:cs typeface="Times New Roman"/>
              </a:rPr>
              <a:t>«Маленька книжка </a:t>
            </a:r>
            <a:r>
              <a:rPr lang="uk-UA" sz="5900" i="1" dirty="0" smtClean="0">
                <a:solidFill>
                  <a:schemeClr val="bg2">
                    <a:lumMod val="90000"/>
                  </a:schemeClr>
                </a:solidFill>
                <a:latin typeface="museo_sans_cyrl300"/>
                <a:ea typeface="Times New Roman"/>
                <a:cs typeface="Times New Roman"/>
              </a:rPr>
              <a:t>про </a:t>
            </a:r>
            <a:r>
              <a:rPr lang="uk-UA" sz="5900" i="1" dirty="0">
                <a:solidFill>
                  <a:schemeClr val="bg2">
                    <a:lumMod val="90000"/>
                  </a:schemeClr>
                </a:solidFill>
                <a:latin typeface="museo_sans_cyrl300"/>
                <a:ea typeface="Times New Roman"/>
                <a:cs typeface="Times New Roman"/>
              </a:rPr>
              <a:t>любов</a:t>
            </a:r>
            <a:r>
              <a:rPr lang="uk-UA" sz="5900" i="1" dirty="0" smtClean="0">
                <a:solidFill>
                  <a:schemeClr val="bg2">
                    <a:lumMod val="90000"/>
                  </a:schemeClr>
                </a:solidFill>
                <a:latin typeface="museo_sans_cyrl300"/>
                <a:ea typeface="Times New Roman"/>
                <a:cs typeface="Times New Roman"/>
              </a:rPr>
              <a:t>»</a:t>
            </a:r>
            <a:endParaRPr lang="uk-UA" sz="5900" i="1" dirty="0" smtClean="0">
              <a:solidFill>
                <a:schemeClr val="bg2">
                  <a:lumMod val="90000"/>
                </a:schemeClr>
              </a:solidFill>
              <a:latin typeface="museo_sans_cyrl300"/>
              <a:ea typeface="Times New Roman"/>
              <a:cs typeface="Times New Roman"/>
            </a:endParaRPr>
          </a:p>
          <a:p>
            <a:r>
              <a:rPr lang="uk-UA" i="1" dirty="0">
                <a:solidFill>
                  <a:srgbClr val="00B0F0"/>
                </a:solidFill>
                <a:latin typeface="museo_sans_cyrl300"/>
                <a:ea typeface="Times New Roman"/>
                <a:cs typeface="Times New Roman"/>
              </a:rPr>
              <a:t> </a:t>
            </a:r>
            <a:r>
              <a:rPr lang="uk-UA" i="1" dirty="0" smtClean="0">
                <a:solidFill>
                  <a:srgbClr val="00B0F0"/>
                </a:solidFill>
                <a:latin typeface="museo_sans_cyrl300"/>
                <a:ea typeface="Times New Roman"/>
                <a:cs typeface="Times New Roman"/>
              </a:rPr>
              <a:t>                       </a:t>
            </a:r>
          </a:p>
          <a:p>
            <a:endParaRPr lang="uk-UA" i="1" dirty="0">
              <a:solidFill>
                <a:srgbClr val="00B0F0"/>
              </a:solidFill>
              <a:latin typeface="museo_sans_cyrl300"/>
              <a:ea typeface="Times New Roman"/>
              <a:cs typeface="Times New Roman"/>
            </a:endParaRPr>
          </a:p>
          <a:p>
            <a:r>
              <a:rPr lang="uk-UA" sz="4200" i="1" dirty="0" smtClean="0">
                <a:solidFill>
                  <a:srgbClr val="FFC000"/>
                </a:solidFill>
                <a:latin typeface="museo_sans_cyrl300"/>
                <a:ea typeface="Times New Roman"/>
                <a:cs typeface="Times New Roman"/>
              </a:rPr>
              <a:t>                                  </a:t>
            </a:r>
            <a:endParaRPr lang="uk-UA" sz="4200" i="1" dirty="0" smtClean="0">
              <a:solidFill>
                <a:srgbClr val="FFC000"/>
              </a:solidFill>
              <a:latin typeface="museo_sans_cyrl300"/>
              <a:ea typeface="Times New Roman"/>
              <a:cs typeface="Times New Roman"/>
            </a:endParaRPr>
          </a:p>
          <a:p>
            <a:r>
              <a:rPr lang="uk-UA" sz="4200" i="1" dirty="0">
                <a:solidFill>
                  <a:srgbClr val="FFC000"/>
                </a:solidFill>
                <a:latin typeface="museo_sans_cyrl300"/>
                <a:ea typeface="Times New Roman"/>
                <a:cs typeface="Times New Roman"/>
              </a:rPr>
              <a:t> </a:t>
            </a:r>
            <a:r>
              <a:rPr lang="uk-UA" sz="4200" i="1" dirty="0" smtClean="0">
                <a:solidFill>
                  <a:srgbClr val="FFC000"/>
                </a:solidFill>
                <a:latin typeface="museo_sans_cyrl300"/>
                <a:ea typeface="Times New Roman"/>
                <a:cs typeface="Times New Roman"/>
              </a:rPr>
              <a:t>                                                </a:t>
            </a:r>
            <a:r>
              <a:rPr lang="uk-UA" sz="4200" i="1" dirty="0" smtClean="0">
                <a:solidFill>
                  <a:srgbClr val="FFC000"/>
                </a:solidFill>
                <a:latin typeface="museo_sans_cyrl300"/>
                <a:ea typeface="Times New Roman"/>
                <a:cs typeface="Times New Roman"/>
              </a:rPr>
              <a:t>ТЕСТИ</a:t>
            </a:r>
            <a:endParaRPr lang="uk-UA" sz="4200" i="1" dirty="0">
              <a:solidFill>
                <a:srgbClr val="FFC000"/>
              </a:solidFill>
              <a:latin typeface="museo_sans_cyrl300"/>
              <a:ea typeface="Times New Roman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3690">
            <a:off x="457203" y="2364497"/>
            <a:ext cx="2203071" cy="27318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4653136"/>
            <a:ext cx="884153" cy="88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91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mph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mph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86" y="457200"/>
            <a:ext cx="8828314" cy="838200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uk-UA" sz="2800" dirty="0" err="1" smtClean="0">
                <a:solidFill>
                  <a:schemeClr val="accent2">
                    <a:lumMod val="75000"/>
                  </a:schemeClr>
                </a:solidFill>
              </a:rPr>
              <a:t>Обери</a:t>
            </a:r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</a:rPr>
              <a:t> правильні твердження про </a:t>
            </a:r>
            <a:r>
              <a:rPr lang="uk-UA" sz="2800" dirty="0" err="1" smtClean="0">
                <a:solidFill>
                  <a:schemeClr val="accent2">
                    <a:lumMod val="75000"/>
                  </a:schemeClr>
                </a:solidFill>
              </a:rPr>
              <a:t>Ульфа</a:t>
            </a:r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</a:rPr>
              <a:t> Старка</a:t>
            </a:r>
            <a:endParaRPr lang="uk-U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8686800" cy="435716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dirty="0" smtClean="0"/>
              <a:t>    А) відомий американський </a:t>
            </a:r>
          </a:p>
          <a:p>
            <a:pPr marL="0" indent="0">
              <a:buNone/>
            </a:pPr>
            <a:r>
              <a:rPr lang="uk-UA" dirty="0" smtClean="0"/>
              <a:t>    письменник і перекладач;</a:t>
            </a:r>
          </a:p>
          <a:p>
            <a:pPr marL="0" indent="0">
              <a:buNone/>
            </a:pPr>
            <a:r>
              <a:rPr lang="uk-UA" dirty="0" smtClean="0"/>
              <a:t>    Б) народився 12 липня 1944р. </a:t>
            </a:r>
          </a:p>
          <a:p>
            <a:pPr marL="0" indent="0">
              <a:buNone/>
            </a:pPr>
            <a:r>
              <a:rPr lang="uk-UA" dirty="0" smtClean="0"/>
              <a:t>    в м. Стокгольм;</a:t>
            </a:r>
          </a:p>
          <a:p>
            <a:pPr marL="0" indent="0">
              <a:buNone/>
            </a:pPr>
            <a:r>
              <a:rPr lang="uk-UA" dirty="0" smtClean="0"/>
              <a:t>    В) талановитий художник, ілюстрував свої книжки;</a:t>
            </a:r>
          </a:p>
          <a:p>
            <a:pPr marL="0" indent="0">
              <a:buNone/>
            </a:pPr>
            <a:r>
              <a:rPr lang="uk-UA" dirty="0" smtClean="0"/>
              <a:t>    Г) писав сценарії до фільмів за своїми творами й за 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творами інших письменників; </a:t>
            </a:r>
          </a:p>
          <a:p>
            <a:pPr marL="0" indent="0">
              <a:buNone/>
            </a:pPr>
            <a:r>
              <a:rPr lang="uk-UA" dirty="0" smtClean="0"/>
              <a:t>    Д) сучасний шведський дитячий письменник, </a:t>
            </a:r>
            <a:r>
              <a:rPr lang="uk-UA" dirty="0"/>
              <a:t>т</a:t>
            </a:r>
            <a:r>
              <a:rPr lang="uk-UA" dirty="0" smtClean="0"/>
              <a:t>вори 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якого удостоєні численних престижних премій.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220072" y="1295400"/>
            <a:ext cx="3360539" cy="1800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4500302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5"/>
            <a:ext cx="91416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7555"/>
            <a:ext cx="5577760" cy="11650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500" b="1" dirty="0" smtClean="0">
                <a:solidFill>
                  <a:schemeClr val="accent2">
                    <a:lumMod val="75000"/>
                  </a:schemeClr>
                </a:solidFill>
              </a:rPr>
              <a:t> 2.   На тлі яких подій розгортається сюжет твору ?</a:t>
            </a:r>
            <a:endParaRPr lang="uk-UA" sz="2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172626"/>
            <a:ext cx="4572000" cy="568537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А) напередодні  Різдва;</a:t>
            </a:r>
          </a:p>
          <a:p>
            <a:pPr marL="0" indent="0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Б) напередодні Нового року;</a:t>
            </a:r>
          </a:p>
          <a:p>
            <a:pPr marL="0" indent="0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В) в часи Другої світової війни;</a:t>
            </a:r>
          </a:p>
          <a:p>
            <a:pPr marL="0" indent="0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Г) напередодні Першої              світової війни.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0876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3. Розповідь у повісті ведеться від імені …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А)  автора-оповідача;</a:t>
            </a:r>
          </a:p>
          <a:p>
            <a:pPr marL="0" indent="0">
              <a:buNone/>
            </a:pPr>
            <a:r>
              <a:rPr lang="uk-UA" dirty="0" smtClean="0"/>
              <a:t>Б) головного героя твору;</a:t>
            </a:r>
          </a:p>
          <a:p>
            <a:pPr marL="0" indent="0">
              <a:buNone/>
            </a:pPr>
            <a:r>
              <a:rPr lang="uk-UA" dirty="0" smtClean="0"/>
              <a:t>В) матері головного героя;</a:t>
            </a:r>
          </a:p>
          <a:p>
            <a:pPr marL="0" indent="0">
              <a:buNone/>
            </a:pPr>
            <a:r>
              <a:rPr lang="uk-UA" dirty="0" smtClean="0"/>
              <a:t>Г) найкращого друга </a:t>
            </a:r>
          </a:p>
          <a:p>
            <a:pPr marL="0" indent="0">
              <a:buNone/>
            </a:pPr>
            <a:r>
              <a:rPr lang="uk-UA" dirty="0" smtClean="0"/>
              <a:t>головного героя.</a:t>
            </a:r>
            <a:endParaRPr lang="uk-UA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885" y="1769080"/>
            <a:ext cx="369071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318" y="10886"/>
            <a:ext cx="2064682" cy="206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956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4. Що </a:t>
            </a:r>
            <a:r>
              <a:rPr lang="uk-UA" sz="2500" dirty="0" err="1" smtClean="0">
                <a:solidFill>
                  <a:schemeClr val="accent2">
                    <a:lumMod val="75000"/>
                  </a:schemeClr>
                </a:solidFill>
              </a:rPr>
              <a:t>озНачає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ім’я головного героя ?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А)  світ;</a:t>
            </a:r>
          </a:p>
          <a:p>
            <a:pPr marL="0" indent="0">
              <a:buNone/>
            </a:pPr>
            <a:r>
              <a:rPr lang="uk-UA" dirty="0" smtClean="0"/>
              <a:t>Б) дружба;</a:t>
            </a:r>
          </a:p>
          <a:p>
            <a:pPr marL="0" indent="0">
              <a:buNone/>
            </a:pPr>
            <a:r>
              <a:rPr lang="uk-UA" dirty="0" smtClean="0"/>
              <a:t>В) перемога;</a:t>
            </a:r>
          </a:p>
          <a:p>
            <a:pPr marL="0" indent="0">
              <a:buNone/>
            </a:pPr>
            <a:r>
              <a:rPr lang="uk-UA" dirty="0" smtClean="0"/>
              <a:t> Г) мир;</a:t>
            </a:r>
          </a:p>
          <a:p>
            <a:pPr marL="0" indent="0">
              <a:buNone/>
            </a:pPr>
            <a:r>
              <a:rPr lang="uk-UA" dirty="0" smtClean="0"/>
              <a:t> Д) любов.</a:t>
            </a:r>
            <a:endParaRPr lang="uk-UA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44824"/>
            <a:ext cx="4802373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28790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1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87088"/>
            <a:ext cx="4752528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5. Мама </a:t>
            </a:r>
            <a:r>
              <a:rPr lang="uk-UA" sz="2500" dirty="0" err="1" smtClean="0">
                <a:solidFill>
                  <a:schemeClr val="accent2">
                    <a:lumMod val="75000"/>
                  </a:schemeClr>
                </a:solidFill>
              </a:rPr>
              <a:t>Фреда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працювала</a:t>
            </a:r>
            <a:r>
              <a:rPr lang="uk-UA" sz="25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612576" y="1554162"/>
            <a:ext cx="4824536" cy="5331222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uk-UA" dirty="0" smtClean="0"/>
              <a:t>А)  </a:t>
            </a:r>
            <a:r>
              <a:rPr lang="uk-UA" dirty="0" err="1" smtClean="0"/>
              <a:t>бібліотекарем</a:t>
            </a:r>
            <a:r>
              <a:rPr lang="uk-UA" dirty="0" smtClean="0"/>
              <a:t>;</a:t>
            </a:r>
          </a:p>
          <a:p>
            <a:pPr marL="0" indent="0">
              <a:buNone/>
            </a:pPr>
            <a:r>
              <a:rPr lang="uk-UA" dirty="0" smtClean="0"/>
              <a:t>Б) вчителем;</a:t>
            </a:r>
          </a:p>
          <a:p>
            <a:pPr marL="0" indent="0">
              <a:buNone/>
            </a:pPr>
            <a:r>
              <a:rPr lang="uk-UA" dirty="0" smtClean="0"/>
              <a:t>В) кондуктором;</a:t>
            </a:r>
          </a:p>
          <a:p>
            <a:pPr marL="0" indent="0">
              <a:buNone/>
            </a:pPr>
            <a:r>
              <a:rPr lang="uk-UA" dirty="0" smtClean="0"/>
              <a:t>Г</a:t>
            </a:r>
            <a:r>
              <a:rPr lang="uk-UA" dirty="0" smtClean="0"/>
              <a:t>) лікарем;</a:t>
            </a:r>
          </a:p>
          <a:p>
            <a:pPr marL="0" indent="0">
              <a:buNone/>
            </a:pPr>
            <a:r>
              <a:rPr lang="uk-UA" dirty="0" smtClean="0"/>
              <a:t>Д</a:t>
            </a:r>
            <a:r>
              <a:rPr lang="uk-UA" dirty="0" smtClean="0"/>
              <a:t>) пекарем.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5042183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6. Як звати найкращого друга </a:t>
            </a:r>
            <a:r>
              <a:rPr lang="uk-UA" sz="2500" dirty="0" err="1" smtClean="0">
                <a:solidFill>
                  <a:schemeClr val="accent2">
                    <a:lumMod val="75000"/>
                  </a:schemeClr>
                </a:solidFill>
              </a:rPr>
              <a:t>Фреда</a:t>
            </a:r>
            <a:r>
              <a:rPr lang="uk-UA" sz="25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А) </a:t>
            </a:r>
            <a:r>
              <a:rPr lang="uk-UA" dirty="0" err="1" smtClean="0"/>
              <a:t>Магнус</a:t>
            </a:r>
            <a:r>
              <a:rPr lang="uk-UA" dirty="0" smtClean="0"/>
              <a:t>;</a:t>
            </a:r>
          </a:p>
          <a:p>
            <a:pPr marL="0" indent="0">
              <a:buNone/>
            </a:pPr>
            <a:r>
              <a:rPr lang="uk-UA" dirty="0" smtClean="0"/>
              <a:t>Б) Оскар;</a:t>
            </a:r>
          </a:p>
          <a:p>
            <a:pPr marL="0" indent="0">
              <a:buNone/>
            </a:pPr>
            <a:r>
              <a:rPr lang="uk-UA" dirty="0" smtClean="0"/>
              <a:t>В) </a:t>
            </a:r>
            <a:r>
              <a:rPr lang="uk-UA" dirty="0" err="1" smtClean="0"/>
              <a:t>Андерс</a:t>
            </a:r>
            <a:r>
              <a:rPr lang="uk-UA" dirty="0" smtClean="0"/>
              <a:t>;</a:t>
            </a:r>
          </a:p>
          <a:p>
            <a:pPr marL="0" indent="0">
              <a:buNone/>
            </a:pPr>
            <a:r>
              <a:rPr lang="uk-UA" dirty="0" smtClean="0"/>
              <a:t>Г</a:t>
            </a:r>
            <a:r>
              <a:rPr lang="uk-UA" dirty="0" smtClean="0"/>
              <a:t>) </a:t>
            </a:r>
            <a:r>
              <a:rPr lang="uk-UA" dirty="0"/>
              <a:t> </a:t>
            </a:r>
            <a:r>
              <a:rPr lang="uk-UA" dirty="0" smtClean="0"/>
              <a:t>Нільс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483468"/>
            <a:ext cx="5126112" cy="4667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703285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7. Улюблений шкільний предмет </a:t>
            </a:r>
            <a:r>
              <a:rPr lang="uk-UA" sz="2500" dirty="0" err="1" smtClean="0">
                <a:solidFill>
                  <a:schemeClr val="accent2">
                    <a:lumMod val="75000"/>
                  </a:schemeClr>
                </a:solidFill>
              </a:rPr>
              <a:t>Фреда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- …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А) література;</a:t>
            </a:r>
          </a:p>
          <a:p>
            <a:pPr marL="0" indent="0">
              <a:buNone/>
            </a:pPr>
            <a:r>
              <a:rPr lang="uk-UA" dirty="0" smtClean="0"/>
              <a:t>Б) математика;</a:t>
            </a:r>
          </a:p>
          <a:p>
            <a:pPr marL="0" indent="0">
              <a:buNone/>
            </a:pPr>
            <a:r>
              <a:rPr lang="uk-UA" dirty="0" smtClean="0"/>
              <a:t>В) історія;</a:t>
            </a:r>
          </a:p>
          <a:p>
            <a:pPr marL="0" indent="0">
              <a:buNone/>
            </a:pPr>
            <a:r>
              <a:rPr lang="uk-UA" dirty="0" smtClean="0"/>
              <a:t>Г</a:t>
            </a:r>
            <a:r>
              <a:rPr lang="uk-UA" dirty="0" smtClean="0"/>
              <a:t>) фізкультура.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628800"/>
            <a:ext cx="4753234" cy="40324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035776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8. Що приховував </a:t>
            </a:r>
            <a:r>
              <a:rPr lang="uk-UA" sz="2500" dirty="0" err="1" smtClean="0">
                <a:solidFill>
                  <a:schemeClr val="accent2">
                    <a:lumMod val="75000"/>
                  </a:schemeClr>
                </a:solidFill>
              </a:rPr>
              <a:t>Фред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від свого найкращого друга ?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А) що отримав листа від тата;</a:t>
            </a:r>
          </a:p>
          <a:p>
            <a:pPr marL="0" indent="0">
              <a:buNone/>
            </a:pPr>
            <a:r>
              <a:rPr lang="uk-UA" dirty="0" smtClean="0"/>
              <a:t>Б) що скоро переїде в інше місто;</a:t>
            </a:r>
          </a:p>
          <a:p>
            <a:pPr marL="0" indent="0">
              <a:buNone/>
            </a:pPr>
            <a:r>
              <a:rPr lang="uk-UA" dirty="0" smtClean="0"/>
              <a:t>В) що закохався в </a:t>
            </a:r>
            <a:r>
              <a:rPr lang="uk-UA" dirty="0" err="1" smtClean="0"/>
              <a:t>Ельсу</a:t>
            </a:r>
            <a:r>
              <a:rPr lang="uk-UA" dirty="0" smtClean="0"/>
              <a:t>;</a:t>
            </a:r>
          </a:p>
          <a:p>
            <a:pPr marL="0" indent="0">
              <a:buNone/>
            </a:pPr>
            <a:r>
              <a:rPr lang="uk-UA" dirty="0" smtClean="0"/>
              <a:t> Г) що готує йому подарунок на Різдво.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149080"/>
            <a:ext cx="2880320" cy="23817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3169748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9. Що хотів купити </a:t>
            </a:r>
            <a:r>
              <a:rPr lang="uk-UA" sz="2500" dirty="0" err="1" smtClean="0">
                <a:solidFill>
                  <a:schemeClr val="accent2">
                    <a:lumMod val="75000"/>
                  </a:schemeClr>
                </a:solidFill>
              </a:rPr>
              <a:t>Фред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на зароблені від продажу ялинок гроші ?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А)  шоколадку;</a:t>
            </a:r>
          </a:p>
          <a:p>
            <a:pPr marL="0" indent="0">
              <a:buNone/>
            </a:pPr>
            <a:r>
              <a:rPr lang="uk-UA" dirty="0" smtClean="0"/>
              <a:t>Б) парфуми для мами;</a:t>
            </a:r>
          </a:p>
          <a:p>
            <a:pPr marL="0" indent="0">
              <a:buNone/>
            </a:pPr>
            <a:r>
              <a:rPr lang="uk-UA" dirty="0" smtClean="0"/>
              <a:t>В) діамантове намисто своїй знайомій дівчині;</a:t>
            </a:r>
          </a:p>
          <a:p>
            <a:pPr marL="0" indent="0">
              <a:buNone/>
            </a:pPr>
            <a:r>
              <a:rPr lang="uk-UA" dirty="0" smtClean="0"/>
              <a:t> Г) люльку для тата.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789040"/>
            <a:ext cx="4111931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0114906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441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10. З ким </a:t>
            </a:r>
            <a:r>
              <a:rPr lang="uk-UA" sz="2500" dirty="0" err="1" smtClean="0">
                <a:solidFill>
                  <a:schemeClr val="accent2">
                    <a:lumMod val="75000"/>
                  </a:schemeClr>
                </a:solidFill>
              </a:rPr>
              <a:t>Фред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постійно розмовляє про найінтимніші </a:t>
            </a:r>
            <a:b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25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    речі?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А) з татом, а точніше з його святковим </a:t>
            </a:r>
            <a:r>
              <a:rPr lang="uk-UA" dirty="0" smtClean="0"/>
              <a:t>         костюмом</a:t>
            </a:r>
            <a:r>
              <a:rPr lang="uk-UA" dirty="0" smtClean="0"/>
              <a:t>;</a:t>
            </a:r>
          </a:p>
          <a:p>
            <a:pPr marL="0" indent="0">
              <a:buNone/>
            </a:pPr>
            <a:r>
              <a:rPr lang="uk-UA" dirty="0" smtClean="0"/>
              <a:t>Б) з мамою;</a:t>
            </a:r>
          </a:p>
          <a:p>
            <a:pPr marL="0" indent="0">
              <a:buNone/>
            </a:pPr>
            <a:r>
              <a:rPr lang="uk-UA" dirty="0" smtClean="0"/>
              <a:t>В) із вчителькою;</a:t>
            </a:r>
          </a:p>
          <a:p>
            <a:pPr marL="0" indent="0">
              <a:buNone/>
            </a:pPr>
            <a:r>
              <a:rPr lang="uk-UA" dirty="0" smtClean="0"/>
              <a:t> Г) з Оскаром.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04864"/>
            <a:ext cx="3140138" cy="42849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51122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11. Яку фразу витоптали </a:t>
            </a:r>
            <a:r>
              <a:rPr lang="uk-UA" sz="2500" dirty="0" err="1" smtClean="0">
                <a:solidFill>
                  <a:schemeClr val="accent2">
                    <a:lumMod val="75000"/>
                  </a:schemeClr>
                </a:solidFill>
              </a:rPr>
              <a:t>Фред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і Оскар на снігу ?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А)  «Війна – це зло»;</a:t>
            </a:r>
          </a:p>
          <a:p>
            <a:pPr marL="0" indent="0">
              <a:buNone/>
            </a:pPr>
            <a:r>
              <a:rPr lang="uk-UA" dirty="0" smtClean="0"/>
              <a:t>Б) </a:t>
            </a:r>
            <a:r>
              <a:rPr lang="uk-UA" dirty="0"/>
              <a:t> </a:t>
            </a:r>
            <a:r>
              <a:rPr lang="uk-UA" dirty="0" smtClean="0"/>
              <a:t>«Щасливого Різдва»;</a:t>
            </a:r>
          </a:p>
          <a:p>
            <a:pPr marL="0" indent="0">
              <a:buNone/>
            </a:pPr>
            <a:r>
              <a:rPr lang="uk-UA" dirty="0" smtClean="0"/>
              <a:t>В) </a:t>
            </a:r>
            <a:r>
              <a:rPr lang="uk-UA" dirty="0"/>
              <a:t> </a:t>
            </a:r>
            <a:r>
              <a:rPr lang="uk-UA" dirty="0" smtClean="0"/>
              <a:t>«Чекаємо перемоги»;</a:t>
            </a:r>
          </a:p>
          <a:p>
            <a:pPr marL="0" indent="0">
              <a:buNone/>
            </a:pPr>
            <a:r>
              <a:rPr lang="uk-UA" dirty="0" smtClean="0"/>
              <a:t>Г)   «</a:t>
            </a:r>
            <a:r>
              <a:rPr lang="uk-UA" dirty="0"/>
              <a:t>В</a:t>
            </a:r>
            <a:r>
              <a:rPr lang="uk-UA" dirty="0" smtClean="0"/>
              <a:t>и знаєте, чого нам хочеться».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05064"/>
            <a:ext cx="4117548" cy="2664296"/>
          </a:xfrm>
          <a:prstGeom prst="rect">
            <a:avLst/>
          </a:prstGeom>
        </p:spPr>
      </p:pic>
      <p:pic>
        <p:nvPicPr>
          <p:cNvPr id="6" name="Picture 16" descr="нет войне, no war ПНГ на Прозрачном Фоне • Скачать PNG нет войне, no w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790" y="1554162"/>
            <a:ext cx="1816255" cy="181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01622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260648"/>
            <a:ext cx="8956104" cy="838200"/>
          </a:xfrm>
        </p:spPr>
        <p:txBody>
          <a:bodyPr>
            <a:normAutofit fontScale="90000"/>
          </a:bodyPr>
          <a:lstStyle/>
          <a:p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12. Встанови відповідність між героями і подарунками,  </a:t>
            </a:r>
            <a:b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25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500" dirty="0" smtClean="0">
                <a:solidFill>
                  <a:schemeClr val="accent2">
                    <a:lumMod val="75000"/>
                  </a:schemeClr>
                </a:solidFill>
              </a:rPr>
              <a:t>      які  вони отримали на Різдво</a:t>
            </a:r>
            <a:endParaRPr lang="uk-UA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872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 smtClean="0"/>
              <a:t>1</a:t>
            </a:r>
            <a:r>
              <a:rPr lang="uk-UA" dirty="0"/>
              <a:t>. </a:t>
            </a:r>
            <a:r>
              <a:rPr lang="uk-UA" dirty="0" err="1" smtClean="0"/>
              <a:t>Фред</a:t>
            </a:r>
            <a:r>
              <a:rPr lang="uk-UA" dirty="0" smtClean="0"/>
              <a:t>                 А) </a:t>
            </a:r>
            <a:r>
              <a:rPr lang="uk-UA" dirty="0"/>
              <a:t>Шоколадка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2. </a:t>
            </a:r>
            <a:r>
              <a:rPr lang="uk-UA" dirty="0" err="1" smtClean="0"/>
              <a:t>Ельса</a:t>
            </a:r>
            <a:r>
              <a:rPr lang="uk-UA" dirty="0" smtClean="0"/>
              <a:t>                Б) </a:t>
            </a:r>
            <a:r>
              <a:rPr lang="uk-UA" dirty="0"/>
              <a:t>Парфуми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3. Мама                В) </a:t>
            </a:r>
            <a:r>
              <a:rPr lang="uk-UA" dirty="0"/>
              <a:t>Люстерко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4. Тато                   Г) </a:t>
            </a:r>
            <a:r>
              <a:rPr lang="uk-UA" dirty="0"/>
              <a:t>Крем </a:t>
            </a:r>
          </a:p>
          <a:p>
            <a:pPr marL="0" indent="0">
              <a:buNone/>
            </a:pPr>
            <a:r>
              <a:rPr lang="uk-UA" dirty="0" smtClean="0"/>
              <a:t>                              Д) Светр</a:t>
            </a:r>
          </a:p>
          <a:p>
            <a:pPr marL="0" indent="0">
              <a:buNone/>
            </a:pPr>
            <a:r>
              <a:rPr lang="uk-UA" dirty="0" smtClean="0"/>
              <a:t>                              </a:t>
            </a:r>
            <a:r>
              <a:rPr lang="uk-UA" dirty="0"/>
              <a:t>Е</a:t>
            </a:r>
            <a:r>
              <a:rPr lang="uk-UA" dirty="0" smtClean="0"/>
              <a:t>) Кальсони</a:t>
            </a:r>
          </a:p>
          <a:p>
            <a:pPr marL="0" indent="0">
              <a:buNone/>
            </a:pPr>
            <a:r>
              <a:rPr lang="uk-UA" dirty="0" smtClean="0"/>
              <a:t>                              </a:t>
            </a:r>
            <a:r>
              <a:rPr lang="uk-UA" dirty="0" smtClean="0"/>
              <a:t>Є) </a:t>
            </a:r>
            <a:r>
              <a:rPr lang="uk-UA" dirty="0" smtClean="0"/>
              <a:t>Щітка</a:t>
            </a:r>
          </a:p>
          <a:p>
            <a:pPr marL="0" indent="0">
              <a:buNone/>
            </a:pPr>
            <a:r>
              <a:rPr lang="uk-UA" dirty="0" smtClean="0"/>
              <a:t>                              </a:t>
            </a:r>
            <a:r>
              <a:rPr lang="uk-UA" dirty="0" smtClean="0"/>
              <a:t>Ж</a:t>
            </a:r>
            <a:r>
              <a:rPr lang="uk-UA" dirty="0" smtClean="0"/>
              <a:t>) </a:t>
            </a:r>
            <a:r>
              <a:rPr lang="uk-UA" dirty="0" smtClean="0"/>
              <a:t>Браслет</a:t>
            </a:r>
          </a:p>
          <a:p>
            <a:pPr marL="0" indent="0">
              <a:buNone/>
            </a:pPr>
            <a:r>
              <a:rPr lang="uk-UA" dirty="0" smtClean="0"/>
              <a:t>                              </a:t>
            </a:r>
            <a:r>
              <a:rPr lang="uk-UA" dirty="0"/>
              <a:t> </a:t>
            </a:r>
            <a:r>
              <a:rPr lang="uk-UA" dirty="0"/>
              <a:t>З</a:t>
            </a:r>
            <a:r>
              <a:rPr lang="uk-UA" dirty="0" smtClean="0"/>
              <a:t>) </a:t>
            </a:r>
            <a:r>
              <a:rPr lang="uk-UA" dirty="0" smtClean="0"/>
              <a:t>Ковзани</a:t>
            </a:r>
          </a:p>
          <a:p>
            <a:pPr marL="0" indent="0">
              <a:buNone/>
            </a:pPr>
            <a:r>
              <a:rPr lang="uk-UA" dirty="0" smtClean="0"/>
              <a:t>                             </a:t>
            </a:r>
            <a:r>
              <a:rPr lang="uk-UA" dirty="0"/>
              <a:t> </a:t>
            </a:r>
            <a:r>
              <a:rPr lang="uk-UA" dirty="0" smtClean="0"/>
              <a:t> </a:t>
            </a:r>
            <a:r>
              <a:rPr lang="uk-UA" dirty="0" smtClean="0"/>
              <a:t>И) </a:t>
            </a:r>
            <a:r>
              <a:rPr lang="uk-UA" dirty="0" smtClean="0"/>
              <a:t>Губна гармошка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16832"/>
            <a:ext cx="2041331" cy="3028904"/>
          </a:xfrm>
          <a:prstGeom prst="rect">
            <a:avLst/>
          </a:prstGeom>
          <a:gradFill>
            <a:gsLst>
              <a:gs pos="87500">
                <a:schemeClr val="accent6">
                  <a:lumMod val="60000"/>
                  <a:lumOff val="4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  <a:gs pos="4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861048"/>
            <a:ext cx="2477594" cy="261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01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1096</TotalTime>
  <Words>486</Words>
  <Application>Microsoft Office PowerPoint</Application>
  <PresentationFormat>Экран (4:3)</PresentationFormat>
  <Paragraphs>86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Franklin Gothic Book</vt:lpstr>
      <vt:lpstr>Franklin Gothic Medium</vt:lpstr>
      <vt:lpstr>museo_sans_cyrl300</vt:lpstr>
      <vt:lpstr>Times New Roman</vt:lpstr>
      <vt:lpstr>Wingdings 2</vt:lpstr>
      <vt:lpstr>Трек</vt:lpstr>
      <vt:lpstr>Презентация PowerPoint</vt:lpstr>
      <vt:lpstr>1. Обери правильні твердження про Ульфа Старка</vt:lpstr>
      <vt:lpstr> 2.   На тлі яких подій розгортається сюжет твору ?</vt:lpstr>
      <vt:lpstr>3. Розповідь у повісті ведеться від імені …</vt:lpstr>
      <vt:lpstr>4. Що озНачає ім’я головного героя ?</vt:lpstr>
      <vt:lpstr>5. Мама Фреда працювала …</vt:lpstr>
      <vt:lpstr>6. Як звати найкращого друга Фреда ?</vt:lpstr>
      <vt:lpstr>7. Улюблений шкільний предмет Фреда - …</vt:lpstr>
      <vt:lpstr>8. Що приховував Фред від свого найкращого друга ?</vt:lpstr>
      <vt:lpstr>9. Що хотів купити Фред на зароблені від продажу ялинок гроші ?</vt:lpstr>
      <vt:lpstr>10. З ким Фред постійно розмовляє про найінтимніші        речі?</vt:lpstr>
      <vt:lpstr>11. Яку фразу витоптали Фред і Оскар на снігу ?</vt:lpstr>
      <vt:lpstr>12. Встанови відповідність між героями і подарунками,          які  вони отримали на Різдво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Користувач</cp:lastModifiedBy>
  <cp:revision>80</cp:revision>
  <dcterms:created xsi:type="dcterms:W3CDTF">2016-01-27T20:40:07Z</dcterms:created>
  <dcterms:modified xsi:type="dcterms:W3CDTF">2023-01-27T17:30:19Z</dcterms:modified>
</cp:coreProperties>
</file>