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71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60"/>
  </p:normalViewPr>
  <p:slideViewPr>
    <p:cSldViewPr>
      <p:cViewPr>
        <p:scale>
          <a:sx n="68" d="100"/>
          <a:sy n="68" d="100"/>
        </p:scale>
        <p:origin x="-14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11383" y="2011487"/>
            <a:ext cx="40427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3856" y="-372041"/>
            <a:ext cx="1063112" cy="76020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0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algn="ctr"/>
            <a:r>
              <a:rPr lang="uk-UA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algn="ctr"/>
            <a:r>
              <a:rPr lang="uk-UA" sz="80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algn="ctr"/>
            <a:r>
              <a:rPr lang="uk-UA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 algn="ctr"/>
            <a:r>
              <a:rPr lang="uk-UA" sz="80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algn="ctr"/>
            <a:r>
              <a:rPr lang="uk-UA" sz="88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uk-UA" sz="8800" b="1" i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blipFill>
                <a:blip r:embed="rId4"/>
                <a:tile tx="0" ty="0" sx="100000" sy="100000" flip="none" algn="tl"/>
              </a:blip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11383" y="2875001"/>
            <a:ext cx="295270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6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зануди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095" y="4176741"/>
            <a:ext cx="3609570" cy="1522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942603"/>
            <a:ext cx="248602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530" y="908720"/>
            <a:ext cx="2857500" cy="402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373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241" y="73061"/>
            <a:ext cx="3847759" cy="2965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180" y="3070686"/>
            <a:ext cx="2576689" cy="3865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211978"/>
            <a:ext cx="4557039" cy="371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168" y="3387333"/>
            <a:ext cx="5328593" cy="3470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913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69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040" y="908720"/>
            <a:ext cx="8550696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Словникова 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робота</a:t>
            </a:r>
          </a:p>
          <a:p>
            <a:r>
              <a:rPr lang="uk-U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Повість</a:t>
            </a:r>
            <a:r>
              <a:rPr lang="uk-UA" dirty="0" smtClean="0"/>
              <a:t> </a:t>
            </a:r>
            <a:r>
              <a:rPr lang="uk-UA" dirty="0"/>
              <a:t>— літературний прозовий твір середньої форми, довший за оповідання, але коротший за </a:t>
            </a:r>
            <a:r>
              <a:rPr lang="uk-UA" dirty="0" smtClean="0"/>
              <a:t>роман. </a:t>
            </a:r>
          </a:p>
          <a:p>
            <a:r>
              <a:rPr lang="uk-UA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Ознаки </a:t>
            </a:r>
            <a:r>
              <a:rPr lang="uk-UA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повісті. </a:t>
            </a:r>
            <a:endParaRPr lang="uk-UA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uk-UA" dirty="0" smtClean="0"/>
              <a:t>Повість  має більший обсяг, різниться </a:t>
            </a:r>
            <a:r>
              <a:rPr lang="uk-UA" dirty="0" err="1" smtClean="0"/>
              <a:t>розгорнутішим</a:t>
            </a:r>
            <a:r>
              <a:rPr lang="uk-UA" dirty="0" smtClean="0"/>
              <a:t> </a:t>
            </a:r>
            <a:r>
              <a:rPr lang="uk-UA" dirty="0"/>
              <a:t>сюжетом, більшою кількістю другорядних персонажів, повнішою та глибшою їх характеристикою, наявністю описів. </a:t>
            </a:r>
            <a:endParaRPr lang="uk-UA" dirty="0" smtClean="0"/>
          </a:p>
          <a:p>
            <a:r>
              <a:rPr lang="uk-UA" dirty="0" smtClean="0"/>
              <a:t>Повість  </a:t>
            </a:r>
            <a:r>
              <a:rPr lang="uk-UA" dirty="0"/>
              <a:t>охоплює менше коло проблем, коротший період життя </a:t>
            </a:r>
            <a:r>
              <a:rPr lang="uk-UA" dirty="0" smtClean="0"/>
              <a:t>героя, ніж у романі. </a:t>
            </a:r>
            <a:r>
              <a:rPr lang="uk-UA" dirty="0"/>
              <a:t>Якщо в романі акцент робиться на розгортанні сюжету й розширенні кола проблем, то в повісті сюжет більш статичний: акцентується на глибшому аналізі одного чи кількох конфліктів, на описах. Як і в романі та оповіданні, вагому роль у повісті відіграє голос автора або розповідача. </a:t>
            </a:r>
          </a:p>
        </p:txBody>
      </p:sp>
    </p:spTree>
    <p:extLst>
      <p:ext uri="{BB962C8B-B14F-4D97-AF65-F5344CB8AC3E}">
        <p14:creationId xmlns:p14="http://schemas.microsoft.com/office/powerpoint/2010/main" val="212260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2713" y="1379992"/>
            <a:ext cx="87181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 знаєте, що таке булінг?</a:t>
            </a:r>
          </a:p>
          <a:p>
            <a:pPr marL="285750" indent="-285750">
              <a:buFontTx/>
              <a:buChar char="-"/>
            </a:pP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кого застосовують булінг?</a:t>
            </a:r>
          </a:p>
          <a:p>
            <a:pPr marL="285750" indent="-285750">
              <a:buFontTx/>
              <a:buChar char="-"/>
            </a:pP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Чому таке явище з’явилось?  </a:t>
            </a:r>
          </a:p>
          <a:p>
            <a:pPr marL="285750" indent="-285750">
              <a:buFontTx/>
              <a:buChar char="-"/>
            </a:pP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є можливість запобігти розповсюдженню </a:t>
            </a:r>
            <a:r>
              <a:rPr lang="uk-UA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булінгу</a:t>
            </a: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Про це і не лише поговоримо на уроці. </a:t>
            </a:r>
            <a:endParaRPr lang="uk-UA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088" y="83"/>
            <a:ext cx="23145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9" y="4293096"/>
            <a:ext cx="4564918" cy="25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494" y="3262764"/>
            <a:ext cx="4533490" cy="2851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924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332656"/>
            <a:ext cx="9036496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Вікторина</a:t>
            </a:r>
            <a:r>
              <a:rPr lang="ru-RU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«Так – </a:t>
            </a:r>
            <a:r>
              <a:rPr lang="ru-RU" sz="4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ні</a:t>
            </a:r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»</a:t>
            </a:r>
          </a:p>
          <a:p>
            <a:pPr marL="914400" lvl="1" indent="-457200">
              <a:buAutoNum type="arabicPeriod"/>
            </a:pP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Симона сама спекла торт і замість свічок вставила</a:t>
            </a:r>
          </a:p>
          <a:p>
            <a:pPr lvl="1"/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 бенгальських вогнів </a:t>
            </a:r>
          </a:p>
          <a:p>
            <a:pPr lvl="1"/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Дівчинка отримала в подарунок від мами дзеркало</a:t>
            </a:r>
          </a:p>
          <a:p>
            <a:pPr lvl="1"/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Мама  Симони влаштувала гучну вечірку,  бо дуже сумувала за сусідами</a:t>
            </a:r>
          </a:p>
          <a:p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4. При переїзді в нову квартиру мама </a:t>
            </a:r>
            <a:r>
              <a:rPr lang="uk-UA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забула</a:t>
            </a: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взяти собаку</a:t>
            </a:r>
          </a:p>
          <a:p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5. Симона заспокоїла маму і сказала: «Знайдеться!»  </a:t>
            </a:r>
          </a:p>
          <a:p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6. Нарешті мама знайшла </a:t>
            </a:r>
            <a:r>
              <a:rPr lang="uk-UA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Кільроя</a:t>
            </a: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одного чоловіка</a:t>
            </a:r>
          </a:p>
          <a:p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7. Виявилося, що </a:t>
            </a:r>
            <a:r>
              <a:rPr lang="uk-UA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Інгве</a:t>
            </a: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вітчим  дівчинки, боїться </a:t>
            </a:r>
          </a:p>
          <a:p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висоти </a:t>
            </a:r>
          </a:p>
          <a:p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8. Із  лікарні для  людей похилого до </a:t>
            </a:r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нової квартири </a:t>
            </a:r>
            <a:endParaRPr lang="uk-UA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віку прийшов дідусь Симони</a:t>
            </a:r>
            <a:endParaRPr lang="uk-UA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15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91580" y="1556792"/>
            <a:ext cx="8100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Дідусь, мама і Симона, на думку дідуся, є диваками </a:t>
            </a:r>
          </a:p>
          <a:p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Мама провела в перший день  Симону до школи,  </a:t>
            </a:r>
          </a:p>
          <a:p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бо так роблять усі батьки </a:t>
            </a:r>
          </a:p>
          <a:p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Вчителька познайомила учнів з новою ученицею</a:t>
            </a:r>
          </a:p>
          <a:p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на ім’я Симона </a:t>
            </a:r>
            <a:r>
              <a:rPr lang="uk-UA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Кролл</a:t>
            </a: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Симона відразу знайшла спільну мову з сусідом по парті – Ісаком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58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60" y="5744"/>
            <a:ext cx="9157760" cy="6852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Герої твору:</a:t>
            </a:r>
          </a:p>
          <a:p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Симона 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12-річна дівчинка, живе з мамою та її хлопцем </a:t>
            </a:r>
            <a:r>
              <a:rPr lang="uk-UA" sz="24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Інґве</a:t>
            </a:r>
            <a:r>
              <a:rPr lang="uk-U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через помилку у новій школі дівчинку представляють як хлопця Симона.</a:t>
            </a:r>
          </a:p>
          <a:p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Ольга 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 Симони, художниця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Інґве</a:t>
            </a:r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sz="24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бойфренд</a:t>
            </a:r>
            <a:r>
              <a:rPr lang="uk-U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Симониної</a:t>
            </a:r>
            <a:r>
              <a:rPr lang="uk-U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мами, зануда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Дідусь 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 — </a:t>
            </a:r>
            <a:r>
              <a:rPr lang="uk-U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батько Ольги та дідусь Симони; втік з лікарні до родини; раніше грав в оркестрі на віолончелі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sz="2800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дружина 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sz="24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Катарина</a:t>
            </a:r>
            <a:r>
              <a:rPr lang="uk-U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(померла).</a:t>
            </a:r>
          </a:p>
          <a:p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Ісак 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новий однокласник </a:t>
            </a:r>
            <a:r>
              <a:rPr lang="uk-UA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Симони</a:t>
            </a:r>
          </a:p>
          <a:p>
            <a:r>
              <a:rPr lang="uk-UA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Катті</a:t>
            </a:r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однокласниця Симони; залицялася до Симона, поки не зрозуміла, що це дівчина.</a:t>
            </a:r>
          </a:p>
          <a:p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Плиска 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(панна Вершкове Тістечко) — </a:t>
            </a:r>
            <a:r>
              <a:rPr lang="uk-U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вчителька Симони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Аксельсон</a:t>
            </a:r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набридливий сусід, полюбляє лізти не у свої справи.</a:t>
            </a:r>
          </a:p>
          <a:p>
            <a:r>
              <a:rPr lang="uk-UA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Кільрой</a:t>
            </a:r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 Симони, зникає на початку історії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428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«</a:t>
            </a:r>
            <a:r>
              <a:rPr lang="uk-UA" sz="28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Спостереження над образом Симони».</a:t>
            </a:r>
            <a:endParaRPr lang="uk-UA" sz="2800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663507"/>
              </p:ext>
            </p:extLst>
          </p:nvPr>
        </p:nvGraphicFramePr>
        <p:xfrm>
          <a:off x="0" y="523220"/>
          <a:ext cx="9144000" cy="62585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0"/>
              </a:tblGrid>
              <a:tr h="3964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highlight>
                            <a:srgbClr val="D3D3D3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Цитати з тексту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66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Розділ 1. Мені не хотілось переїздити. 2 години до метро. Мама хоче з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’</a:t>
                      </a: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їхатись із </a:t>
                      </a:r>
                      <a:r>
                        <a:rPr lang="uk-UA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Інгве</a:t>
                      </a: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одним ідіотом. Якщо кохання підштовхує до таких дурниць, я ніколи не закохаюсь.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66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Розділ 2. Можна подумати, що вона (мама) знайшла його (Інгве) на дешевому розпродажу. Він носить краватки та маленькі капелюхи, що ховають його лисину.</a:t>
                      </a:r>
                      <a:endParaRPr lang="uk-UA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958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Розділ 2. Я злетіла вниз по сходах, пронеслась через кухню…Чому ти не можеш бути, як усі нормальні матері?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66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Розділ 2. Вона погано розрізняла собак.. і людей також. Вона була схожа на розгнівану богиню.. Чужий пес покірно поплівся за нею..  </a:t>
                      </a:r>
                      <a:endParaRPr lang="uk-UA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66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Розділ 2. </a:t>
                      </a:r>
                      <a:r>
                        <a:rPr lang="uk-UA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Склянна</a:t>
                      </a:r>
                      <a:r>
                        <a:rPr lang="uk-UA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кулька ..засяяла.. Потім сад з квітами…«Це мрії,» - пояснив </a:t>
                      </a:r>
                      <a:r>
                        <a:rPr lang="uk-UA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Інгве</a:t>
                      </a: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Але я здогадувалась, що побачу </a:t>
                      </a:r>
                      <a:r>
                        <a:rPr lang="uk-UA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Кільроя</a:t>
                      </a: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316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857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842421"/>
              </p:ext>
            </p:extLst>
          </p:nvPr>
        </p:nvGraphicFramePr>
        <p:xfrm>
          <a:off x="395536" y="980729"/>
          <a:ext cx="8568952" cy="56886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68952"/>
              </a:tblGrid>
              <a:tr h="22061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Розділ 3. Перед нами стояв дебелий вісімдесятирічний </a:t>
                      </a:r>
                      <a:r>
                        <a:rPr lang="uk-UA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дідусь..Я</a:t>
                      </a: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(дідусь) прийшов сюди </a:t>
                      </a:r>
                      <a:r>
                        <a:rPr lang="uk-UA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помирати..Я</a:t>
                      </a: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(Симона) молила Бога, щоб дідусь ніколи не </a:t>
                      </a:r>
                      <a:r>
                        <a:rPr lang="uk-UA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помер..Я</a:t>
                      </a: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плакала і відчувала  всередині, поряд із серцем, биття грудки – злості: чому все це відбувається саме зі мною.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315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Розділ 3.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Блаженні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диваки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зануди</a:t>
                      </a: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так відгукувався дідусь про свою маму, про себе, про свою доньку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 Я </a:t>
                      </a: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(Симона)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теж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дивачка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706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Розділ 4.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Якщо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мама схожа не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дикунку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то я на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змученого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худого щура.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706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Розділ 4.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Виставила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себе круглою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ідіоткою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,.. Дурне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ім’я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Симона..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Крізь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біль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відчула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радість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я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їх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всих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обдурила.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254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Розділ 4.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«Як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було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школі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?» -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поцікавилась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мама.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352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404664"/>
            <a:ext cx="691276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Висновок. </a:t>
            </a:r>
            <a:endParaRPr lang="uk-UA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нами дівчинка, яка живе у неповній родині, відчуває відсутність уваги, розуміння зі сторони матері, ревнощі до вітчима, на  її думку, свою непотрібність, зайвість. </a:t>
            </a:r>
            <a:endParaRPr lang="uk-UA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Дещо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легше стає Симоні, коли у родину повертається дідусь (її підтримка, захист, відчуття захищеності). </a:t>
            </a:r>
            <a:endParaRPr lang="uk-UA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школі взагалі жахлива ситуація: довелось видати себе за хлопця та хитрістю, силою волі, розумом завойовувати собі повагу однолітків. Емоційна, близька і зрозуміла, неординарна особистість, дивачка, в якій поєднується добро і зло і яка отримує певний життєвий досвід.  Цікаво, що ж в героїні переможе – світло чи темрява? Про це буде далі.</a:t>
            </a:r>
          </a:p>
        </p:txBody>
      </p:sp>
    </p:spTree>
    <p:extLst>
      <p:ext uri="{BB962C8B-B14F-4D97-AF65-F5344CB8AC3E}">
        <p14:creationId xmlns:p14="http://schemas.microsoft.com/office/powerpoint/2010/main" val="361242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31384" cy="6852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1556792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«5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хвилин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 дайте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1– 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повісті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–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розглядаються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повісті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Диваки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зануди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58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588"/>
            <a:ext cx="9132887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33972" y="1206454"/>
            <a:ext cx="7603083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історія життя, без брехні, очима 12-річної дівчинки Симони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Кролл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родині та у новій школі.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Ідея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нагадати  дорослим про  перехідний вік, про складнощі життя підлітків, про можливість стати ближчими до своїх дітей, разом переживати труднощі; стати друзями.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стосунки між дорослими і дітьми, ставлення до людей похилого віку,  стосунки між однокласниками (булінг), бажання кардинально змінити життя, наслідки цього бажання (і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т.п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</a:p>
        </p:txBody>
      </p:sp>
    </p:spTree>
    <p:extLst>
      <p:ext uri="{BB962C8B-B14F-4D97-AF65-F5344CB8AC3E}">
        <p14:creationId xmlns:p14="http://schemas.microsoft.com/office/powerpoint/2010/main" val="71104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75632" y="70904"/>
            <a:ext cx="6072632" cy="58477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Інтерактивна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вправа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Мікрофон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655679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Закінчіть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Симона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близька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</a:p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Симона, на мою думку,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нещаслива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  </a:t>
            </a:r>
          </a:p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Мамі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Симони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мою думку, 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Симоні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мою думку,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</a:p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 реальному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ситуацій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схожих на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героїв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, </a:t>
            </a:r>
            <a:endParaRPr 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тому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301114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" y="-3440"/>
            <a:ext cx="914351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1" y="-3440"/>
            <a:ext cx="4009289" cy="573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52760" y="220486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/>
              <a:t>Скориставшись  кольоровими олівцями, створіть гроно сімейних цінностей ( чекаю </a:t>
            </a:r>
            <a:r>
              <a:rPr lang="uk-UA" dirty="0" err="1" smtClean="0"/>
              <a:t>фотозвіт</a:t>
            </a:r>
            <a:r>
              <a:rPr lang="uk-UA" dirty="0" smtClean="0"/>
              <a:t>)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uk-UA" dirty="0" smtClean="0"/>
              <a:t>Випереджальне завдання: прочитайте детектив Едгара По «Золотий жук»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1850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957</Words>
  <Application>Microsoft Office PowerPoint</Application>
  <PresentationFormat>Экран (4:3)</PresentationFormat>
  <Paragraphs>85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</dc:creator>
  <cp:lastModifiedBy>Пользователь Windows</cp:lastModifiedBy>
  <cp:revision>13</cp:revision>
  <dcterms:created xsi:type="dcterms:W3CDTF">2023-01-10T19:29:10Z</dcterms:created>
  <dcterms:modified xsi:type="dcterms:W3CDTF">2023-01-24T07:20:06Z</dcterms:modified>
</cp:coreProperties>
</file>