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80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5" r:id="rId19"/>
    <p:sldId id="273" r:id="rId20"/>
    <p:sldId id="277" r:id="rId21"/>
    <p:sldId id="274" r:id="rId22"/>
    <p:sldId id="276" r:id="rId23"/>
    <p:sldId id="278" r:id="rId24"/>
    <p:sldId id="279" r:id="rId25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2CFF1"/>
    <a:srgbClr val="FF0066"/>
    <a:srgbClr val="231C5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7" autoAdjust="0"/>
    <p:restoredTop sz="94660"/>
  </p:normalViewPr>
  <p:slideViewPr>
    <p:cSldViewPr snapToGrid="0">
      <p:cViewPr varScale="1">
        <p:scale>
          <a:sx n="74" d="100"/>
          <a:sy n="74" d="100"/>
        </p:scale>
        <p:origin x="-372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726DE-25F6-41B6-A3D8-44B279F6460D}" type="datetimeFigureOut">
              <a:rPr lang="uk-UA" smtClean="0"/>
              <a:t>22.06.2018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1C00D-DE35-4DD3-AA1E-1E260179359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048225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726DE-25F6-41B6-A3D8-44B279F6460D}" type="datetimeFigureOut">
              <a:rPr lang="uk-UA" smtClean="0"/>
              <a:t>22.06.2018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1C00D-DE35-4DD3-AA1E-1E260179359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16592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726DE-25F6-41B6-A3D8-44B279F6460D}" type="datetimeFigureOut">
              <a:rPr lang="uk-UA" smtClean="0"/>
              <a:t>22.06.2018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1C00D-DE35-4DD3-AA1E-1E260179359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460113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726DE-25F6-41B6-A3D8-44B279F6460D}" type="datetimeFigureOut">
              <a:rPr lang="uk-UA" smtClean="0"/>
              <a:t>22.06.2018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1C00D-DE35-4DD3-AA1E-1E260179359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399850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726DE-25F6-41B6-A3D8-44B279F6460D}" type="datetimeFigureOut">
              <a:rPr lang="uk-UA" smtClean="0"/>
              <a:t>22.06.2018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1C00D-DE35-4DD3-AA1E-1E260179359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208984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726DE-25F6-41B6-A3D8-44B279F6460D}" type="datetimeFigureOut">
              <a:rPr lang="uk-UA" smtClean="0"/>
              <a:t>22.06.2018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1C00D-DE35-4DD3-AA1E-1E260179359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692549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726DE-25F6-41B6-A3D8-44B279F6460D}" type="datetimeFigureOut">
              <a:rPr lang="uk-UA" smtClean="0"/>
              <a:t>22.06.2018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1C00D-DE35-4DD3-AA1E-1E260179359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952720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726DE-25F6-41B6-A3D8-44B279F6460D}" type="datetimeFigureOut">
              <a:rPr lang="uk-UA" smtClean="0"/>
              <a:t>22.06.2018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1C00D-DE35-4DD3-AA1E-1E260179359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159399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726DE-25F6-41B6-A3D8-44B279F6460D}" type="datetimeFigureOut">
              <a:rPr lang="uk-UA" smtClean="0"/>
              <a:t>22.06.2018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1C00D-DE35-4DD3-AA1E-1E260179359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475563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726DE-25F6-41B6-A3D8-44B279F6460D}" type="datetimeFigureOut">
              <a:rPr lang="uk-UA" smtClean="0"/>
              <a:t>22.06.2018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1C00D-DE35-4DD3-AA1E-1E260179359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964040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726DE-25F6-41B6-A3D8-44B279F6460D}" type="datetimeFigureOut">
              <a:rPr lang="uk-UA" smtClean="0"/>
              <a:t>22.06.2018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1C00D-DE35-4DD3-AA1E-1E260179359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649391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F726DE-25F6-41B6-A3D8-44B279F6460D}" type="datetimeFigureOut">
              <a:rPr lang="uk-UA" smtClean="0"/>
              <a:t>22.06.2018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61C00D-DE35-4DD3-AA1E-1E260179359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291247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png"/><Relationship Id="rId5" Type="http://schemas.openxmlformats.org/officeDocument/2006/relationships/image" Target="../media/image30.jpg"/><Relationship Id="rId4" Type="http://schemas.openxmlformats.org/officeDocument/2006/relationships/image" Target="../media/image29.png"/><Relationship Id="rId9" Type="http://schemas.openxmlformats.org/officeDocument/2006/relationships/image" Target="../media/image3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5.png"/><Relationship Id="rId7" Type="http://schemas.openxmlformats.org/officeDocument/2006/relationships/image" Target="../media/image3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hyperlink" Target="http://ru.wikipedia.org/wiki/%D0%A4%D0%B0%D0%B9%D0%BB:Edgar_Allan_Poe_Birthplace_Boston.jpg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gi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4.jpg"/><Relationship Id="rId4" Type="http://schemas.openxmlformats.org/officeDocument/2006/relationships/image" Target="../media/image43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7.jpg"/><Relationship Id="rId4" Type="http://schemas.openxmlformats.org/officeDocument/2006/relationships/image" Target="../media/image46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0.jpg"/><Relationship Id="rId4" Type="http://schemas.openxmlformats.org/officeDocument/2006/relationships/image" Target="../media/image49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3.jpg"/><Relationship Id="rId4" Type="http://schemas.openxmlformats.org/officeDocument/2006/relationships/image" Target="../media/image52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5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8.png"/><Relationship Id="rId4" Type="http://schemas.openxmlformats.org/officeDocument/2006/relationships/image" Target="../media/image57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gi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4.png"/><Relationship Id="rId4" Type="http://schemas.openxmlformats.org/officeDocument/2006/relationships/image" Target="../media/image63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9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1.png"/><Relationship Id="rId4" Type="http://schemas.openxmlformats.org/officeDocument/2006/relationships/image" Target="../media/image5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3" Type="http://schemas.openxmlformats.org/officeDocument/2006/relationships/image" Target="../media/image72.png"/><Relationship Id="rId7" Type="http://schemas.openxmlformats.org/officeDocument/2006/relationships/image" Target="../media/image76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5.png"/><Relationship Id="rId5" Type="http://schemas.openxmlformats.org/officeDocument/2006/relationships/image" Target="../media/image74.png"/><Relationship Id="rId4" Type="http://schemas.openxmlformats.org/officeDocument/2006/relationships/image" Target="../media/image7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://galinadorokh.blogspot.com/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translate.google.com.ua/translate?hl=ru&amp;sl=uk&amp;u=https://uk.wikipedia.org/wiki/%D0%94%D0%B5%D1%82%D0%B5%D0%BA%D1%82%D0%B8%D0%B2_(%D0%B7%D0%BD%D0%B0%D1%87%D0%B5%D0%BD%D0%BD%D1%8F)&amp;prev=search" TargetMode="External"/><Relationship Id="rId4" Type="http://schemas.openxmlformats.org/officeDocument/2006/relationships/hyperlink" Target="https://yandex.ua/images/search?text=&#1077;&#1076;&#1075;&#1072;&#1088;%20&#1087;&#1086;%20&#1079;&#1086;&#1083;&#1086;&#1090;&#1080;&#1081;%20&#1093;&#1091;&#1082;&amp;lr=143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99852" y="589936"/>
            <a:ext cx="10382864" cy="3785652"/>
          </a:xfrm>
          <a:prstGeom prst="rect">
            <a:avLst/>
          </a:prstGeom>
          <a:noFill/>
        </p:spPr>
        <p:txBody>
          <a:bodyPr wrap="square" rtlCol="0">
            <a:prstTxWarp prst="textDeflateInflate">
              <a:avLst/>
            </a:prstTxWarp>
            <a:spAutoFit/>
          </a:bodyPr>
          <a:lstStyle/>
          <a:p>
            <a:pPr algn="ctr"/>
            <a:r>
              <a:rPr lang="ru-RU" sz="4000" b="1" dirty="0">
                <a:solidFill>
                  <a:srgbClr val="E2CFF1"/>
                </a:solidFill>
                <a:latin typeface="Bookman Old Style" panose="02050604050505020204" pitchFamily="18" charset="0"/>
              </a:rPr>
              <a:t>Детектив як жанр </a:t>
            </a:r>
            <a:r>
              <a:rPr lang="ru-RU" sz="4000" b="1" dirty="0" err="1">
                <a:solidFill>
                  <a:srgbClr val="E2CFF1"/>
                </a:solidFill>
                <a:latin typeface="Bookman Old Style" panose="02050604050505020204" pitchFamily="18" charset="0"/>
              </a:rPr>
              <a:t>літератури</a:t>
            </a:r>
            <a:r>
              <a:rPr lang="ru-RU" sz="4000" b="1" dirty="0">
                <a:solidFill>
                  <a:srgbClr val="E2CFF1"/>
                </a:solidFill>
                <a:latin typeface="Bookman Old Style" panose="02050604050505020204" pitchFamily="18" charset="0"/>
              </a:rPr>
              <a:t>, </a:t>
            </a:r>
            <a:r>
              <a:rPr lang="ru-RU" sz="4000" b="1" dirty="0" err="1">
                <a:solidFill>
                  <a:srgbClr val="E2CFF1"/>
                </a:solidFill>
                <a:latin typeface="Bookman Old Style" panose="02050604050505020204" pitchFamily="18" charset="0"/>
              </a:rPr>
              <a:t>характерні</a:t>
            </a:r>
            <a:r>
              <a:rPr lang="ru-RU" sz="4000" b="1" dirty="0">
                <a:solidFill>
                  <a:srgbClr val="E2CFF1"/>
                </a:solidFill>
                <a:latin typeface="Bookman Old Style" panose="02050604050505020204" pitchFamily="18" charset="0"/>
              </a:rPr>
              <a:t> </a:t>
            </a:r>
            <a:r>
              <a:rPr lang="ru-RU" sz="4000" b="1" dirty="0" err="1">
                <a:solidFill>
                  <a:srgbClr val="E2CFF1"/>
                </a:solidFill>
                <a:latin typeface="Bookman Old Style" panose="02050604050505020204" pitchFamily="18" charset="0"/>
              </a:rPr>
              <a:t>ознаки</a:t>
            </a:r>
            <a:r>
              <a:rPr lang="ru-RU" sz="4000" b="1" dirty="0">
                <a:solidFill>
                  <a:srgbClr val="E2CFF1"/>
                </a:solidFill>
                <a:latin typeface="Bookman Old Style" panose="02050604050505020204" pitchFamily="18" charset="0"/>
              </a:rPr>
              <a:t> жанру. </a:t>
            </a:r>
            <a:endParaRPr lang="ru-RU" sz="4000" b="1" dirty="0" smtClean="0">
              <a:solidFill>
                <a:srgbClr val="E2CFF1"/>
              </a:solidFill>
              <a:latin typeface="Bookman Old Style" panose="02050604050505020204" pitchFamily="18" charset="0"/>
            </a:endParaRPr>
          </a:p>
          <a:p>
            <a:pPr algn="ctr"/>
            <a:r>
              <a:rPr lang="ru-RU" sz="4000" b="1" dirty="0" err="1" smtClean="0">
                <a:solidFill>
                  <a:srgbClr val="E2CFF1"/>
                </a:solidFill>
                <a:latin typeface="Bookman Old Style" panose="02050604050505020204" pitchFamily="18" charset="0"/>
              </a:rPr>
              <a:t>Едгар</a:t>
            </a:r>
            <a:r>
              <a:rPr lang="ru-RU" sz="4000" b="1" dirty="0" smtClean="0">
                <a:solidFill>
                  <a:srgbClr val="E2CFF1"/>
                </a:solidFill>
                <a:latin typeface="Bookman Old Style" panose="02050604050505020204" pitchFamily="18" charset="0"/>
              </a:rPr>
              <a:t> Алан </a:t>
            </a:r>
            <a:r>
              <a:rPr lang="ru-RU" sz="4000" b="1" dirty="0">
                <a:solidFill>
                  <a:srgbClr val="E2CFF1"/>
                </a:solidFill>
                <a:latin typeface="Bookman Old Style" panose="02050604050505020204" pitchFamily="18" charset="0"/>
              </a:rPr>
              <a:t>По – </a:t>
            </a:r>
            <a:r>
              <a:rPr lang="ru-RU" sz="4000" b="1" dirty="0" err="1">
                <a:solidFill>
                  <a:srgbClr val="E2CFF1"/>
                </a:solidFill>
                <a:latin typeface="Bookman Old Style" panose="02050604050505020204" pitchFamily="18" charset="0"/>
              </a:rPr>
              <a:t>засновник</a:t>
            </a:r>
            <a:r>
              <a:rPr lang="ru-RU" sz="4000" b="1" dirty="0">
                <a:solidFill>
                  <a:srgbClr val="E2CFF1"/>
                </a:solidFill>
                <a:latin typeface="Bookman Old Style" panose="02050604050505020204" pitchFamily="18" charset="0"/>
              </a:rPr>
              <a:t> жанру детективу у </a:t>
            </a:r>
            <a:r>
              <a:rPr lang="ru-RU" sz="4000" b="1" dirty="0" err="1">
                <a:solidFill>
                  <a:srgbClr val="E2CFF1"/>
                </a:solidFill>
                <a:latin typeface="Bookman Old Style" panose="02050604050505020204" pitchFamily="18" charset="0"/>
              </a:rPr>
              <a:t>світовій</a:t>
            </a:r>
            <a:r>
              <a:rPr lang="ru-RU" sz="4000" b="1" dirty="0">
                <a:solidFill>
                  <a:srgbClr val="E2CFF1"/>
                </a:solidFill>
                <a:latin typeface="Bookman Old Style" panose="02050604050505020204" pitchFamily="18" charset="0"/>
              </a:rPr>
              <a:t> </a:t>
            </a:r>
            <a:r>
              <a:rPr lang="ru-RU" sz="4000" b="1" dirty="0" err="1">
                <a:solidFill>
                  <a:srgbClr val="E2CFF1"/>
                </a:solidFill>
                <a:latin typeface="Bookman Old Style" panose="02050604050505020204" pitchFamily="18" charset="0"/>
              </a:rPr>
              <a:t>літературі</a:t>
            </a:r>
            <a:r>
              <a:rPr lang="ru-RU" sz="4000" b="1" dirty="0">
                <a:solidFill>
                  <a:srgbClr val="E2CFF1"/>
                </a:solidFill>
                <a:latin typeface="Bookman Old Style" panose="02050604050505020204" pitchFamily="18" charset="0"/>
              </a:rPr>
              <a:t>. </a:t>
            </a:r>
            <a:r>
              <a:rPr lang="ru-RU" sz="4000" b="1" dirty="0" err="1">
                <a:solidFill>
                  <a:srgbClr val="E2CFF1"/>
                </a:solidFill>
                <a:latin typeface="Bookman Old Style" panose="02050604050505020204" pitchFamily="18" charset="0"/>
              </a:rPr>
              <a:t>Захопливий</a:t>
            </a:r>
            <a:r>
              <a:rPr lang="ru-RU" sz="4000" b="1" dirty="0">
                <a:solidFill>
                  <a:srgbClr val="E2CFF1"/>
                </a:solidFill>
                <a:latin typeface="Bookman Old Style" panose="02050604050505020204" pitchFamily="18" charset="0"/>
              </a:rPr>
              <a:t> сюжет </a:t>
            </a:r>
            <a:r>
              <a:rPr lang="ru-RU" sz="4000" b="1" dirty="0" smtClean="0">
                <a:solidFill>
                  <a:srgbClr val="E2CFF1"/>
                </a:solidFill>
                <a:latin typeface="Bookman Old Style" panose="02050604050505020204" pitchFamily="18" charset="0"/>
              </a:rPr>
              <a:t>новели </a:t>
            </a:r>
          </a:p>
          <a:p>
            <a:pPr algn="ctr"/>
            <a:r>
              <a:rPr lang="ru-RU" sz="4000" b="1" dirty="0" smtClean="0">
                <a:solidFill>
                  <a:srgbClr val="E2CFF1"/>
                </a:solidFill>
                <a:latin typeface="Bookman Old Style" panose="02050604050505020204" pitchFamily="18" charset="0"/>
              </a:rPr>
              <a:t>«</a:t>
            </a:r>
            <a:r>
              <a:rPr lang="ru-RU" sz="4000" b="1" dirty="0" err="1" smtClean="0">
                <a:solidFill>
                  <a:srgbClr val="E2CFF1"/>
                </a:solidFill>
                <a:latin typeface="Bookman Old Style" panose="02050604050505020204" pitchFamily="18" charset="0"/>
              </a:rPr>
              <a:t>Золотий</a:t>
            </a:r>
            <a:r>
              <a:rPr lang="ru-RU" sz="4000" b="1" dirty="0" smtClean="0">
                <a:solidFill>
                  <a:srgbClr val="E2CFF1"/>
                </a:solidFill>
                <a:latin typeface="Bookman Old Style" panose="02050604050505020204" pitchFamily="18" charset="0"/>
              </a:rPr>
              <a:t> </a:t>
            </a:r>
            <a:r>
              <a:rPr lang="ru-RU" sz="4000" b="1" dirty="0">
                <a:solidFill>
                  <a:srgbClr val="E2CFF1"/>
                </a:solidFill>
                <a:latin typeface="Bookman Old Style" panose="02050604050505020204" pitchFamily="18" charset="0"/>
              </a:rPr>
              <a:t>жук». </a:t>
            </a:r>
            <a:endParaRPr lang="uk-UA" sz="4000" b="1" dirty="0">
              <a:solidFill>
                <a:srgbClr val="E2CFF1"/>
              </a:solidFill>
              <a:latin typeface="Bookman Old Style" panose="02050604050505020204" pitchFamily="18" charset="0"/>
            </a:endParaRPr>
          </a:p>
          <a:p>
            <a:endParaRPr lang="uk-UA" sz="4000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413337" y="3395512"/>
            <a:ext cx="3987828" cy="3462488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62721" y="3162057"/>
            <a:ext cx="2147120" cy="3377380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1165" y="4644466"/>
            <a:ext cx="4565855" cy="1693932"/>
          </a:xfrm>
          <a:prstGeom prst="rect">
            <a:avLst/>
          </a:prstGeom>
        </p:spPr>
      </p:pic>
      <p:pic>
        <p:nvPicPr>
          <p:cNvPr id="29" name="Picture 4" descr="C:\Users\Админ\Pictures\i (2)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859426" y="2588058"/>
            <a:ext cx="1945033" cy="274409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373587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385188" y="206478"/>
            <a:ext cx="7806812" cy="11233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uk-UA" sz="2800" b="1" dirty="0" smtClean="0">
                <a:solidFill>
                  <a:srgbClr val="FF0000"/>
                </a:solidFill>
                <a:latin typeface="Bookman Old Style" panose="02050604050505020204" pitchFamily="18" charset="0"/>
              </a:rPr>
              <a:t> Чи любите ви детективи?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uk-UA" sz="1100" b="1" dirty="0">
              <a:solidFill>
                <a:srgbClr val="FF0000"/>
              </a:solidFill>
              <a:latin typeface="Bookman Old Style" panose="020506040505050202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uk-UA" sz="2800" b="1" dirty="0" smtClean="0">
                <a:solidFill>
                  <a:srgbClr val="FF0000"/>
                </a:solidFill>
                <a:latin typeface="Bookman Old Style" panose="02050604050505020204" pitchFamily="18" charset="0"/>
              </a:rPr>
              <a:t> Що таке, на вашу думку, детектив?</a:t>
            </a:r>
            <a:endParaRPr lang="uk-UA" sz="2800" b="1" dirty="0">
              <a:solidFill>
                <a:srgbClr val="FF000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645745" y="1595333"/>
            <a:ext cx="7600334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</a:rPr>
              <a:t>Детектив (</a:t>
            </a:r>
            <a:r>
              <a:rPr lang="uk-UA" sz="2400" b="1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</a:rPr>
              <a:t>англ</a:t>
            </a:r>
            <a:r>
              <a:rPr lang="uk-UA" sz="24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</a:rPr>
              <a:t>. </a:t>
            </a:r>
            <a:r>
              <a:rPr lang="en-US" sz="24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</a:rPr>
              <a:t>Detective, </a:t>
            </a:r>
            <a:r>
              <a:rPr lang="uk-UA" sz="24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</a:rPr>
              <a:t>від лат. </a:t>
            </a:r>
            <a:r>
              <a:rPr lang="en-US" sz="2400" b="1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</a:rPr>
              <a:t>Detego</a:t>
            </a:r>
            <a:r>
              <a:rPr lang="en-US" sz="24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</a:rPr>
              <a:t> - </a:t>
            </a:r>
            <a:r>
              <a:rPr lang="uk-UA" sz="24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</a:rPr>
              <a:t>розкриваю, викриваю) - переважно </a:t>
            </a:r>
            <a:r>
              <a:rPr lang="uk-UA" sz="2400" b="1" dirty="0">
                <a:solidFill>
                  <a:srgbClr val="FFC000"/>
                </a:solidFill>
                <a:latin typeface="Arial Black" panose="020B0A04020102020204" pitchFamily="34" charset="0"/>
              </a:rPr>
              <a:t>літературний і кінематографічний жанр</a:t>
            </a:r>
            <a:r>
              <a:rPr lang="uk-UA" sz="24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</a:rPr>
              <a:t>, твори якого описують процес дослідження загадкової події з метою з'ясування </a:t>
            </a:r>
            <a:r>
              <a:rPr lang="uk-UA" sz="2400" b="1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</a:rPr>
              <a:t>обставин цієї події </a:t>
            </a:r>
            <a:r>
              <a:rPr lang="uk-UA" sz="24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</a:rPr>
              <a:t>і розкриття </a:t>
            </a:r>
            <a:r>
              <a:rPr lang="uk-UA" sz="2400" b="1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</a:rPr>
              <a:t>загадки. </a:t>
            </a:r>
            <a:r>
              <a:rPr lang="uk-UA" sz="24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</a:rPr>
              <a:t>З</a:t>
            </a:r>
            <a:r>
              <a:rPr lang="uk-UA" sz="2400" b="1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</a:rPr>
              <a:t>азвичай </a:t>
            </a:r>
            <a:r>
              <a:rPr lang="uk-UA" sz="24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</a:rPr>
              <a:t>в якості </a:t>
            </a:r>
            <a:r>
              <a:rPr lang="uk-UA" sz="2400" b="1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</a:rPr>
              <a:t>такої події </a:t>
            </a:r>
            <a:r>
              <a:rPr lang="uk-UA" sz="24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</a:rPr>
              <a:t>виступає </a:t>
            </a:r>
            <a:r>
              <a:rPr lang="uk-UA" sz="2400" b="1" dirty="0">
                <a:solidFill>
                  <a:srgbClr val="FFC000"/>
                </a:solidFill>
                <a:latin typeface="Arial Black" panose="020B0A04020102020204" pitchFamily="34" charset="0"/>
              </a:rPr>
              <a:t>злочин</a:t>
            </a:r>
            <a:r>
              <a:rPr lang="uk-UA" sz="24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</a:rPr>
              <a:t>, </a:t>
            </a:r>
            <a:r>
              <a:rPr lang="uk-UA" sz="2400" b="1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</a:rPr>
              <a:t> у детективі описується </a:t>
            </a:r>
            <a:r>
              <a:rPr lang="uk-UA" sz="24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</a:rPr>
              <a:t>його </a:t>
            </a:r>
            <a:r>
              <a:rPr lang="uk-UA" sz="2400" b="1" dirty="0">
                <a:solidFill>
                  <a:srgbClr val="FFC000"/>
                </a:solidFill>
                <a:latin typeface="Arial Black" panose="020B0A04020102020204" pitchFamily="34" charset="0"/>
              </a:rPr>
              <a:t>розслідування</a:t>
            </a:r>
            <a:r>
              <a:rPr lang="uk-UA" sz="24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</a:rPr>
              <a:t> і </a:t>
            </a:r>
            <a:r>
              <a:rPr lang="uk-UA" sz="2400" b="1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</a:rPr>
              <a:t>визначаються  винні, </a:t>
            </a:r>
            <a:r>
              <a:rPr lang="uk-UA" sz="24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</a:rPr>
              <a:t>в такому випадку конфлікт будується на зіткненні справедливості з беззаконням, що завершується перемогою справедливості.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562169" cy="6531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36187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7166" y="73199"/>
            <a:ext cx="575341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ctr">
              <a:buFont typeface="Wingdings" panose="05000000000000000000" pitchFamily="2" charset="2"/>
              <a:buChar char="Ø"/>
            </a:pPr>
            <a:r>
              <a:rPr lang="uk-UA" sz="2800" b="1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Чому більшість людей любить читати детективи?</a:t>
            </a:r>
            <a:endParaRPr lang="uk-UA" sz="28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753107" y="978481"/>
            <a:ext cx="5102942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E2CFF1"/>
                </a:solidFill>
                <a:latin typeface="Arial Black" panose="020B0A04020102020204" pitchFamily="34" charset="0"/>
              </a:rPr>
              <a:t>Головна </a:t>
            </a:r>
            <a:r>
              <a:rPr lang="ru-RU" sz="2800" b="1" dirty="0" err="1" smtClean="0">
                <a:solidFill>
                  <a:srgbClr val="E2CFF1"/>
                </a:solidFill>
                <a:latin typeface="Arial Black" panose="020B0A04020102020204" pitchFamily="34" charset="0"/>
              </a:rPr>
              <a:t>ознака</a:t>
            </a:r>
            <a:r>
              <a:rPr lang="ru-RU" sz="2800" b="1" dirty="0" smtClean="0">
                <a:solidFill>
                  <a:srgbClr val="E2CFF1"/>
                </a:solidFill>
                <a:latin typeface="Arial Black" panose="020B0A04020102020204" pitchFamily="34" charset="0"/>
              </a:rPr>
              <a:t> детектива </a:t>
            </a:r>
            <a:r>
              <a:rPr lang="ru-RU" sz="2800" b="1" dirty="0">
                <a:solidFill>
                  <a:srgbClr val="E2CFF1"/>
                </a:solidFill>
                <a:latin typeface="Arial Black" panose="020B0A04020102020204" pitchFamily="34" charset="0"/>
              </a:rPr>
              <a:t>як жанру - </a:t>
            </a:r>
            <a:r>
              <a:rPr lang="ru-RU" sz="2800" b="1" dirty="0" err="1">
                <a:solidFill>
                  <a:srgbClr val="E2CFF1"/>
                </a:solidFill>
                <a:latin typeface="Arial Black" panose="020B0A04020102020204" pitchFamily="34" charset="0"/>
              </a:rPr>
              <a:t>наявність</a:t>
            </a:r>
            <a:r>
              <a:rPr lang="ru-RU" sz="2800" b="1" dirty="0">
                <a:solidFill>
                  <a:srgbClr val="E2CFF1"/>
                </a:solidFill>
                <a:latin typeface="Arial Black" panose="020B0A04020102020204" pitchFamily="34" charset="0"/>
              </a:rPr>
              <a:t> в </a:t>
            </a:r>
            <a:r>
              <a:rPr lang="ru-RU" sz="2800" b="1" dirty="0" err="1">
                <a:solidFill>
                  <a:srgbClr val="E2CFF1"/>
                </a:solidFill>
                <a:latin typeface="Arial Black" panose="020B0A04020102020204" pitchFamily="34" charset="0"/>
              </a:rPr>
              <a:t>творі</a:t>
            </a:r>
            <a:r>
              <a:rPr lang="ru-RU" sz="2800" b="1" dirty="0">
                <a:solidFill>
                  <a:srgbClr val="E2CFF1"/>
                </a:solidFill>
                <a:latin typeface="Arial Black" panose="020B0A04020102020204" pitchFamily="34" charset="0"/>
              </a:rPr>
              <a:t> </a:t>
            </a:r>
            <a:r>
              <a:rPr lang="ru-RU" sz="2800" b="1" dirty="0" err="1" smtClean="0">
                <a:solidFill>
                  <a:srgbClr val="E2CFF1"/>
                </a:solidFill>
                <a:latin typeface="Arial Black" panose="020B0A04020102020204" pitchFamily="34" charset="0"/>
              </a:rPr>
              <a:t>загадкової</a:t>
            </a:r>
            <a:r>
              <a:rPr lang="ru-RU" sz="2800" b="1" dirty="0" smtClean="0">
                <a:solidFill>
                  <a:srgbClr val="E2CFF1"/>
                </a:solidFill>
                <a:latin typeface="Arial Black" panose="020B0A04020102020204" pitchFamily="34" charset="0"/>
              </a:rPr>
              <a:t> </a:t>
            </a:r>
            <a:r>
              <a:rPr lang="ru-RU" sz="2800" b="1" dirty="0" err="1">
                <a:solidFill>
                  <a:srgbClr val="E2CFF1"/>
                </a:solidFill>
                <a:latin typeface="Arial Black" panose="020B0A04020102020204" pitchFamily="34" charset="0"/>
              </a:rPr>
              <a:t>події</a:t>
            </a:r>
            <a:r>
              <a:rPr lang="ru-RU" sz="2800" b="1" dirty="0">
                <a:solidFill>
                  <a:srgbClr val="E2CFF1"/>
                </a:solidFill>
                <a:latin typeface="Arial Black" panose="020B0A04020102020204" pitchFamily="34" charset="0"/>
              </a:rPr>
              <a:t>, </a:t>
            </a:r>
            <a:r>
              <a:rPr lang="ru-RU" sz="2800" b="1" dirty="0" err="1">
                <a:solidFill>
                  <a:srgbClr val="E2CFF1"/>
                </a:solidFill>
                <a:latin typeface="Arial Black" panose="020B0A04020102020204" pitchFamily="34" charset="0"/>
              </a:rPr>
              <a:t>обставини</a:t>
            </a:r>
            <a:r>
              <a:rPr lang="ru-RU" sz="2800" b="1" dirty="0">
                <a:solidFill>
                  <a:srgbClr val="E2CFF1"/>
                </a:solidFill>
                <a:latin typeface="Arial Black" panose="020B0A04020102020204" pitchFamily="34" charset="0"/>
              </a:rPr>
              <a:t> </a:t>
            </a:r>
            <a:r>
              <a:rPr lang="ru-RU" sz="2800" b="1" dirty="0" err="1" smtClean="0">
                <a:solidFill>
                  <a:srgbClr val="E2CFF1"/>
                </a:solidFill>
                <a:latin typeface="Arial Black" panose="020B0A04020102020204" pitchFamily="34" charset="0"/>
              </a:rPr>
              <a:t>якої</a:t>
            </a:r>
            <a:r>
              <a:rPr lang="ru-RU" sz="2800" b="1" dirty="0">
                <a:solidFill>
                  <a:srgbClr val="E2CFF1"/>
                </a:solidFill>
                <a:latin typeface="Arial Black" panose="020B0A04020102020204" pitchFamily="34" charset="0"/>
              </a:rPr>
              <a:t> </a:t>
            </a:r>
            <a:r>
              <a:rPr lang="ru-RU" sz="2800" b="1" dirty="0" err="1" smtClean="0">
                <a:solidFill>
                  <a:srgbClr val="E2CFF1"/>
                </a:solidFill>
                <a:latin typeface="Arial Black" panose="020B0A04020102020204" pitchFamily="34" charset="0"/>
              </a:rPr>
              <a:t>невідомі</a:t>
            </a:r>
            <a:r>
              <a:rPr lang="ru-RU" sz="2800" b="1" dirty="0" smtClean="0">
                <a:solidFill>
                  <a:srgbClr val="E2CFF1"/>
                </a:solidFill>
                <a:latin typeface="Arial Black" panose="020B0A04020102020204" pitchFamily="34" charset="0"/>
              </a:rPr>
              <a:t> </a:t>
            </a:r>
            <a:r>
              <a:rPr lang="ru-RU" sz="2800" b="1" dirty="0">
                <a:solidFill>
                  <a:srgbClr val="E2CFF1"/>
                </a:solidFill>
                <a:latin typeface="Arial Black" panose="020B0A04020102020204" pitchFamily="34" charset="0"/>
              </a:rPr>
              <a:t>і </a:t>
            </a:r>
            <a:r>
              <a:rPr lang="ru-RU" sz="2800" b="1" dirty="0" err="1">
                <a:solidFill>
                  <a:srgbClr val="E2CFF1"/>
                </a:solidFill>
                <a:latin typeface="Arial Black" panose="020B0A04020102020204" pitchFamily="34" charset="0"/>
              </a:rPr>
              <a:t>повинні</a:t>
            </a:r>
            <a:r>
              <a:rPr lang="ru-RU" sz="2800" b="1" dirty="0">
                <a:solidFill>
                  <a:srgbClr val="E2CFF1"/>
                </a:solidFill>
                <a:latin typeface="Arial Black" panose="020B0A04020102020204" pitchFamily="34" charset="0"/>
              </a:rPr>
              <a:t> бути </a:t>
            </a:r>
            <a:r>
              <a:rPr lang="ru-RU" sz="2800" b="1" dirty="0" err="1" smtClean="0">
                <a:solidFill>
                  <a:srgbClr val="E2CFF1"/>
                </a:solidFill>
                <a:latin typeface="Arial Black" panose="020B0A04020102020204" pitchFamily="34" charset="0"/>
              </a:rPr>
              <a:t>з'ясовані</a:t>
            </a:r>
            <a:r>
              <a:rPr lang="ru-RU" sz="2800" b="1" dirty="0" smtClean="0">
                <a:solidFill>
                  <a:srgbClr val="E2CFF1"/>
                </a:solidFill>
                <a:latin typeface="Arial Black" panose="020B0A04020102020204" pitchFamily="34" charset="0"/>
              </a:rPr>
              <a:t>.</a:t>
            </a:r>
          </a:p>
          <a:p>
            <a:pPr algn="ctr"/>
            <a:r>
              <a:rPr lang="ru-RU" sz="2800" b="1" dirty="0" err="1" smtClean="0">
                <a:solidFill>
                  <a:srgbClr val="E2CFF1"/>
                </a:solidFill>
                <a:latin typeface="Arial Black" panose="020B0A04020102020204" pitchFamily="34" charset="0"/>
              </a:rPr>
              <a:t>Найчастіше</a:t>
            </a:r>
            <a:r>
              <a:rPr lang="ru-RU" sz="2800" b="1" dirty="0" smtClean="0">
                <a:solidFill>
                  <a:srgbClr val="E2CFF1"/>
                </a:solidFill>
                <a:latin typeface="Arial Black" panose="020B0A04020102020204" pitchFamily="34" charset="0"/>
              </a:rPr>
              <a:t> </a:t>
            </a:r>
            <a:r>
              <a:rPr lang="ru-RU" sz="2800" b="1" dirty="0" err="1" smtClean="0">
                <a:solidFill>
                  <a:srgbClr val="E2CFF1"/>
                </a:solidFill>
                <a:latin typeface="Arial Black" panose="020B0A04020102020204" pitchFamily="34" charset="0"/>
              </a:rPr>
              <a:t>подія</a:t>
            </a:r>
            <a:r>
              <a:rPr lang="ru-RU" sz="2800" b="1" dirty="0" smtClean="0">
                <a:solidFill>
                  <a:srgbClr val="E2CFF1"/>
                </a:solidFill>
                <a:latin typeface="Arial Black" panose="020B0A04020102020204" pitchFamily="34" charset="0"/>
              </a:rPr>
              <a:t>, </a:t>
            </a:r>
            <a:r>
              <a:rPr lang="ru-RU" sz="2800" b="1" dirty="0" err="1" smtClean="0">
                <a:solidFill>
                  <a:srgbClr val="E2CFF1"/>
                </a:solidFill>
                <a:latin typeface="Arial Black" panose="020B0A04020102020204" pitchFamily="34" charset="0"/>
              </a:rPr>
              <a:t>що</a:t>
            </a:r>
            <a:r>
              <a:rPr lang="ru-RU" sz="2800" b="1" dirty="0" smtClean="0">
                <a:solidFill>
                  <a:srgbClr val="E2CFF1"/>
                </a:solidFill>
                <a:latin typeface="Arial Black" panose="020B0A04020102020204" pitchFamily="34" charset="0"/>
              </a:rPr>
              <a:t> </a:t>
            </a:r>
            <a:r>
              <a:rPr lang="ru-RU" sz="2800" b="1" dirty="0" err="1" smtClean="0">
                <a:solidFill>
                  <a:srgbClr val="E2CFF1"/>
                </a:solidFill>
                <a:latin typeface="Arial Black" panose="020B0A04020102020204" pitchFamily="34" charset="0"/>
              </a:rPr>
              <a:t>описується</a:t>
            </a:r>
            <a:r>
              <a:rPr lang="ru-RU" sz="2800" b="1" dirty="0" smtClean="0">
                <a:solidFill>
                  <a:srgbClr val="E2CFF1"/>
                </a:solidFill>
                <a:latin typeface="Arial Black" panose="020B0A04020102020204" pitchFamily="34" charset="0"/>
              </a:rPr>
              <a:t> – </a:t>
            </a:r>
            <a:r>
              <a:rPr lang="ru-RU" sz="2800" b="1" dirty="0" err="1" smtClean="0">
                <a:solidFill>
                  <a:srgbClr val="E2CFF1"/>
                </a:solidFill>
                <a:latin typeface="Arial Black" panose="020B0A04020102020204" pitchFamily="34" charset="0"/>
              </a:rPr>
              <a:t>злочин</a:t>
            </a:r>
            <a:r>
              <a:rPr lang="ru-RU" sz="2800" b="1" dirty="0" smtClean="0">
                <a:solidFill>
                  <a:srgbClr val="E2CFF1"/>
                </a:solidFill>
                <a:latin typeface="Arial Black" panose="020B0A04020102020204" pitchFamily="34" charset="0"/>
              </a:rPr>
              <a:t>, </a:t>
            </a:r>
            <a:r>
              <a:rPr lang="ru-RU" sz="2800" b="1" dirty="0" err="1" smtClean="0">
                <a:solidFill>
                  <a:srgbClr val="E2CFF1"/>
                </a:solidFill>
                <a:latin typeface="Arial Black" panose="020B0A04020102020204" pitchFamily="34" charset="0"/>
              </a:rPr>
              <a:t>хоча</a:t>
            </a:r>
            <a:r>
              <a:rPr lang="ru-RU" sz="2800" b="1" dirty="0" smtClean="0">
                <a:solidFill>
                  <a:srgbClr val="E2CFF1"/>
                </a:solidFill>
                <a:latin typeface="Arial Black" panose="020B0A04020102020204" pitchFamily="34" charset="0"/>
              </a:rPr>
              <a:t> </a:t>
            </a:r>
            <a:r>
              <a:rPr lang="ru-RU" sz="2800" b="1" dirty="0" err="1" smtClean="0">
                <a:solidFill>
                  <a:srgbClr val="E2CFF1"/>
                </a:solidFill>
                <a:latin typeface="Arial Black" panose="020B0A04020102020204" pitchFamily="34" charset="0"/>
              </a:rPr>
              <a:t>існують</a:t>
            </a:r>
            <a:r>
              <a:rPr lang="ru-RU" sz="2800" b="1" dirty="0" smtClean="0">
                <a:solidFill>
                  <a:srgbClr val="E2CFF1"/>
                </a:solidFill>
                <a:latin typeface="Arial Black" panose="020B0A04020102020204" pitchFamily="34" charset="0"/>
              </a:rPr>
              <a:t> </a:t>
            </a:r>
            <a:r>
              <a:rPr lang="ru-RU" sz="2800" b="1" dirty="0" err="1" smtClean="0">
                <a:solidFill>
                  <a:srgbClr val="E2CFF1"/>
                </a:solidFill>
                <a:latin typeface="Arial Black" panose="020B0A04020102020204" pitchFamily="34" charset="0"/>
              </a:rPr>
              <a:t>детективи</a:t>
            </a:r>
            <a:r>
              <a:rPr lang="ru-RU" sz="2800" b="1" dirty="0" smtClean="0">
                <a:solidFill>
                  <a:srgbClr val="E2CFF1"/>
                </a:solidFill>
                <a:latin typeface="Arial Black" panose="020B0A04020102020204" pitchFamily="34" charset="0"/>
              </a:rPr>
              <a:t>, в </a:t>
            </a:r>
            <a:r>
              <a:rPr lang="ru-RU" sz="2800" b="1" dirty="0" err="1" smtClean="0">
                <a:solidFill>
                  <a:srgbClr val="E2CFF1"/>
                </a:solidFill>
                <a:latin typeface="Arial Black" panose="020B0A04020102020204" pitchFamily="34" charset="0"/>
              </a:rPr>
              <a:t>яких</a:t>
            </a:r>
            <a:r>
              <a:rPr lang="ru-RU" sz="2800" b="1" dirty="0" smtClean="0">
                <a:solidFill>
                  <a:srgbClr val="E2CFF1"/>
                </a:solidFill>
                <a:latin typeface="Arial Black" panose="020B0A04020102020204" pitchFamily="34" charset="0"/>
              </a:rPr>
              <a:t> </a:t>
            </a:r>
            <a:r>
              <a:rPr lang="ru-RU" sz="2800" b="1" dirty="0" err="1" smtClean="0">
                <a:solidFill>
                  <a:srgbClr val="E2CFF1"/>
                </a:solidFill>
                <a:latin typeface="Arial Black" panose="020B0A04020102020204" pitchFamily="34" charset="0"/>
              </a:rPr>
              <a:t>розслідується</a:t>
            </a:r>
            <a:r>
              <a:rPr lang="ru-RU" sz="2800" b="1" dirty="0" smtClean="0">
                <a:solidFill>
                  <a:srgbClr val="E2CFF1"/>
                </a:solidFill>
                <a:latin typeface="Arial Black" panose="020B0A04020102020204" pitchFamily="34" charset="0"/>
              </a:rPr>
              <a:t> </a:t>
            </a:r>
            <a:r>
              <a:rPr lang="ru-RU" sz="2800" b="1" dirty="0" err="1" smtClean="0">
                <a:solidFill>
                  <a:srgbClr val="E2CFF1"/>
                </a:solidFill>
                <a:latin typeface="Arial Black" panose="020B0A04020102020204" pitchFamily="34" charset="0"/>
              </a:rPr>
              <a:t>події</a:t>
            </a:r>
            <a:r>
              <a:rPr lang="ru-RU" sz="2800" b="1" dirty="0" smtClean="0">
                <a:solidFill>
                  <a:srgbClr val="E2CFF1"/>
                </a:solidFill>
                <a:latin typeface="Arial Black" panose="020B0A04020102020204" pitchFamily="34" charset="0"/>
              </a:rPr>
              <a:t>, </a:t>
            </a:r>
            <a:r>
              <a:rPr lang="ru-RU" sz="2800" b="1" dirty="0" err="1" smtClean="0">
                <a:solidFill>
                  <a:srgbClr val="E2CFF1"/>
                </a:solidFill>
                <a:latin typeface="Arial Black" panose="020B0A04020102020204" pitchFamily="34" charset="0"/>
              </a:rPr>
              <a:t>що</a:t>
            </a:r>
            <a:r>
              <a:rPr lang="ru-RU" sz="2800" b="1" dirty="0" smtClean="0">
                <a:solidFill>
                  <a:srgbClr val="E2CFF1"/>
                </a:solidFill>
                <a:latin typeface="Arial Black" panose="020B0A04020102020204" pitchFamily="34" charset="0"/>
              </a:rPr>
              <a:t> не є </a:t>
            </a:r>
            <a:r>
              <a:rPr lang="ru-RU" sz="2800" b="1" dirty="0" err="1" smtClean="0">
                <a:solidFill>
                  <a:srgbClr val="E2CFF1"/>
                </a:solidFill>
                <a:latin typeface="Arial Black" panose="020B0A04020102020204" pitchFamily="34" charset="0"/>
              </a:rPr>
              <a:t>злочином</a:t>
            </a:r>
            <a:r>
              <a:rPr lang="ru-RU" sz="2800" b="1" dirty="0" smtClean="0">
                <a:solidFill>
                  <a:srgbClr val="E2CFF1"/>
                </a:solidFill>
                <a:latin typeface="Arial Black" panose="020B0A04020102020204" pitchFamily="34" charset="0"/>
              </a:rPr>
              <a:t>.</a:t>
            </a:r>
            <a:endParaRPr lang="uk-UA" sz="2800" b="1" dirty="0">
              <a:solidFill>
                <a:srgbClr val="E2CFF1"/>
              </a:solidFill>
              <a:latin typeface="Arial Black" panose="020B0A04020102020204" pitchFamily="34" charset="0"/>
            </a:endParaRPr>
          </a:p>
        </p:txBody>
      </p:sp>
      <p:pic>
        <p:nvPicPr>
          <p:cNvPr id="7" name="Picture 2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1750" y="2315497"/>
            <a:ext cx="1762125" cy="1578607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114491">
            <a:off x="-163592" y="1322799"/>
            <a:ext cx="4382991" cy="417260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4406" y="378308"/>
            <a:ext cx="4041058" cy="3030794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865311" y="147484"/>
            <a:ext cx="990738" cy="1028844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590" y="3828762"/>
            <a:ext cx="2476190" cy="2412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35458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80212" y="1346000"/>
            <a:ext cx="54421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600" b="1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Види детективів:</a:t>
            </a:r>
            <a:endParaRPr lang="uk-UA" sz="36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56855" y="1992331"/>
            <a:ext cx="4498264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uk-UA" sz="2400" b="1" dirty="0" smtClean="0">
                <a:solidFill>
                  <a:srgbClr val="E2CFF1"/>
                </a:solidFill>
                <a:latin typeface="Arial Black" panose="020B0A04020102020204" pitchFamily="34" charset="0"/>
              </a:rPr>
              <a:t>психологічний;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uk-UA" sz="2400" b="1" dirty="0">
              <a:solidFill>
                <a:srgbClr val="E2CFF1"/>
              </a:solidFill>
              <a:latin typeface="Arial Black" panose="020B0A040201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uk-UA" sz="2400" b="1" dirty="0" smtClean="0">
                <a:solidFill>
                  <a:srgbClr val="E2CFF1"/>
                </a:solidFill>
                <a:latin typeface="Arial Black" panose="020B0A04020102020204" pitchFamily="34" charset="0"/>
              </a:rPr>
              <a:t>історичний;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uk-UA" sz="2400" b="1" dirty="0">
              <a:solidFill>
                <a:srgbClr val="E2CFF1"/>
              </a:solidFill>
              <a:latin typeface="Arial Black" panose="020B0A040201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uk-UA" sz="2400" b="1" dirty="0" smtClean="0">
                <a:solidFill>
                  <a:srgbClr val="E2CFF1"/>
                </a:solidFill>
                <a:latin typeface="Arial Black" panose="020B0A04020102020204" pitchFamily="34" charset="0"/>
              </a:rPr>
              <a:t>іронічний;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uk-UA" sz="2400" b="1" dirty="0">
              <a:solidFill>
                <a:srgbClr val="E2CFF1"/>
              </a:solidFill>
              <a:latin typeface="Arial Black" panose="020B0A040201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uk-UA" sz="2400" b="1" dirty="0" smtClean="0">
                <a:solidFill>
                  <a:srgbClr val="E2CFF1"/>
                </a:solidFill>
                <a:latin typeface="Arial Black" panose="020B0A04020102020204" pitchFamily="34" charset="0"/>
              </a:rPr>
              <a:t>фантастичний;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uk-UA" sz="2400" b="1" dirty="0">
              <a:solidFill>
                <a:srgbClr val="E2CFF1"/>
              </a:solidFill>
              <a:latin typeface="Arial Black" panose="020B0A040201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uk-UA" sz="2400" b="1" dirty="0" smtClean="0">
                <a:solidFill>
                  <a:srgbClr val="E2CFF1"/>
                </a:solidFill>
                <a:latin typeface="Arial Black" panose="020B0A04020102020204" pitchFamily="34" charset="0"/>
              </a:rPr>
              <a:t>політичний;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uk-UA" sz="2400" b="1" dirty="0" smtClean="0">
              <a:solidFill>
                <a:srgbClr val="E2CFF1"/>
              </a:solidFill>
              <a:latin typeface="Arial Black" panose="020B0A040201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uk-UA" sz="2400" b="1" dirty="0">
                <a:solidFill>
                  <a:srgbClr val="E2CFF1"/>
                </a:solidFill>
                <a:latin typeface="Arial Black" panose="020B0A04020102020204" pitchFamily="34" charset="0"/>
              </a:rPr>
              <a:t>і</a:t>
            </a:r>
            <a:r>
              <a:rPr lang="uk-UA" sz="2400" b="1" dirty="0" smtClean="0">
                <a:solidFill>
                  <a:srgbClr val="E2CFF1"/>
                </a:solidFill>
                <a:latin typeface="Arial Black" panose="020B0A04020102020204" pitchFamily="34" charset="0"/>
              </a:rPr>
              <a:t>нтелектуальний тощо</a:t>
            </a:r>
            <a:endParaRPr lang="uk-UA" sz="2400" b="1" dirty="0">
              <a:solidFill>
                <a:srgbClr val="E2CFF1"/>
              </a:solidFill>
              <a:latin typeface="Arial Black" panose="020B0A04020102020204" pitchFamily="34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94822" y="219926"/>
            <a:ext cx="2397178" cy="1772405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63334" y="3472623"/>
            <a:ext cx="4662975" cy="3120947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52001" y="4180024"/>
            <a:ext cx="3510541" cy="2106325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32304" y="146329"/>
            <a:ext cx="2033969" cy="139458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90850" y="146329"/>
            <a:ext cx="3236311" cy="4071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44868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09022" y="0"/>
            <a:ext cx="5987844" cy="707886"/>
          </a:xfrm>
          <a:prstGeom prst="rect">
            <a:avLst/>
          </a:prstGeom>
          <a:noFill/>
        </p:spPr>
        <p:txBody>
          <a:bodyPr wrap="square" rtlCol="0">
            <a:prstTxWarp prst="textTriangle">
              <a:avLst/>
            </a:prstTxWarp>
            <a:spAutoFit/>
          </a:bodyPr>
          <a:lstStyle/>
          <a:p>
            <a:r>
              <a:rPr lang="uk-UA" sz="4000" b="1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Особливості жанру</a:t>
            </a:r>
            <a:endParaRPr lang="uk-UA" sz="40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336283" y="816383"/>
            <a:ext cx="6561576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 smtClean="0">
                <a:solidFill>
                  <a:srgbClr val="E2CFF1"/>
                </a:solidFill>
                <a:latin typeface="Arial Black" panose="020B0A04020102020204" pitchFamily="34" charset="0"/>
              </a:rPr>
              <a:t>В </a:t>
            </a:r>
            <a:r>
              <a:rPr lang="uk-UA" sz="2400" b="1" dirty="0">
                <a:solidFill>
                  <a:srgbClr val="E2CFF1"/>
                </a:solidFill>
                <a:latin typeface="Arial Black" panose="020B0A04020102020204" pitchFamily="34" charset="0"/>
              </a:rPr>
              <a:t>основі детективного жанру лежить </a:t>
            </a:r>
            <a:r>
              <a:rPr lang="uk-UA" sz="2400" b="1" dirty="0" smtClean="0">
                <a:solidFill>
                  <a:srgbClr val="E2CFF1"/>
                </a:solidFill>
                <a:latin typeface="Arial Black" panose="020B0A04020102020204" pitchFamily="34" charset="0"/>
              </a:rPr>
              <a:t>захо­плююча інтрига. У </a:t>
            </a:r>
            <a:r>
              <a:rPr lang="uk-UA" sz="2400" b="1" dirty="0">
                <a:solidFill>
                  <a:srgbClr val="E2CFF1"/>
                </a:solidFill>
                <a:latin typeface="Arial Black" panose="020B0A04020102020204" pitchFamily="34" charset="0"/>
              </a:rPr>
              <a:t>центрі детективного тво­ру — опис </a:t>
            </a:r>
            <a:r>
              <a:rPr lang="uk-UA" sz="2400" b="1" dirty="0" smtClean="0">
                <a:solidFill>
                  <a:srgbClr val="E2CFF1"/>
                </a:solidFill>
                <a:latin typeface="Arial Black" panose="020B0A04020102020204" pitchFamily="34" charset="0"/>
              </a:rPr>
              <a:t>загадкової </a:t>
            </a:r>
            <a:r>
              <a:rPr lang="uk-UA" sz="2400" b="1" dirty="0">
                <a:solidFill>
                  <a:srgbClr val="E2CFF1"/>
                </a:solidFill>
                <a:latin typeface="Arial Black" panose="020B0A04020102020204" pitchFamily="34" charset="0"/>
              </a:rPr>
              <a:t>події та епізод переслідування злочинця. У творі діють, як правило, три персонажі: </a:t>
            </a:r>
            <a:r>
              <a:rPr lang="uk-UA" sz="2400" b="1" dirty="0">
                <a:solidFill>
                  <a:srgbClr val="FFC000"/>
                </a:solidFill>
                <a:latin typeface="Arial Black" panose="020B0A04020102020204" pitchFamily="34" charset="0"/>
              </a:rPr>
              <a:t>детектив, злочинець, жертва.</a:t>
            </a:r>
            <a:r>
              <a:rPr lang="uk-UA" sz="2400" b="1" dirty="0">
                <a:latin typeface="Arial Black" panose="020B0A04020102020204" pitchFamily="34" charset="0"/>
              </a:rPr>
              <a:t> </a:t>
            </a:r>
            <a:r>
              <a:rPr lang="uk-UA" dirty="0"/>
              <a:t/>
            </a:r>
            <a:br>
              <a:rPr lang="uk-UA" dirty="0"/>
            </a:br>
            <a:endParaRPr lang="uk-UA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55370"/>
            <a:ext cx="2336283" cy="317299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7897669" y="3071361"/>
            <a:ext cx="4294331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err="1">
                <a:solidFill>
                  <a:srgbClr val="E2CFF1"/>
                </a:solidFill>
                <a:latin typeface="Arial Black" panose="020B0A04020102020204" pitchFamily="34" charset="0"/>
              </a:rPr>
              <a:t>Важлива</a:t>
            </a:r>
            <a:r>
              <a:rPr lang="ru-RU" sz="2400" b="1" dirty="0">
                <a:solidFill>
                  <a:srgbClr val="E2CFF1"/>
                </a:solidFill>
                <a:latin typeface="Arial Black" panose="020B0A04020102020204" pitchFamily="34" charset="0"/>
              </a:rPr>
              <a:t> </a:t>
            </a:r>
            <a:r>
              <a:rPr lang="ru-RU" sz="2400" b="1" dirty="0" err="1" smtClean="0">
                <a:solidFill>
                  <a:srgbClr val="E2CFF1"/>
                </a:solidFill>
                <a:latin typeface="Arial Black" panose="020B0A04020102020204" pitchFamily="34" charset="0"/>
              </a:rPr>
              <a:t>особливість</a:t>
            </a:r>
            <a:r>
              <a:rPr lang="ru-RU" sz="2400" b="1" dirty="0" smtClean="0">
                <a:solidFill>
                  <a:srgbClr val="E2CFF1"/>
                </a:solidFill>
                <a:latin typeface="Arial Black" panose="020B0A04020102020204" pitchFamily="34" charset="0"/>
              </a:rPr>
              <a:t> </a:t>
            </a:r>
            <a:r>
              <a:rPr lang="ru-RU" sz="2400" b="1" dirty="0" err="1" smtClean="0">
                <a:solidFill>
                  <a:srgbClr val="E2CFF1"/>
                </a:solidFill>
                <a:latin typeface="Arial Black" panose="020B0A04020102020204" pitchFamily="34" charset="0"/>
              </a:rPr>
              <a:t>класичного</a:t>
            </a:r>
            <a:r>
              <a:rPr lang="ru-RU" sz="2400" b="1" dirty="0" smtClean="0">
                <a:solidFill>
                  <a:srgbClr val="E2CFF1"/>
                </a:solidFill>
                <a:latin typeface="Arial Black" panose="020B0A04020102020204" pitchFamily="34" charset="0"/>
              </a:rPr>
              <a:t> детективу </a:t>
            </a:r>
            <a:r>
              <a:rPr lang="ru-RU" sz="2400" b="1" dirty="0">
                <a:solidFill>
                  <a:srgbClr val="E2CFF1"/>
                </a:solidFill>
                <a:latin typeface="Arial Black" panose="020B0A04020102020204" pitchFamily="34" charset="0"/>
              </a:rPr>
              <a:t>- </a:t>
            </a:r>
            <a:r>
              <a:rPr lang="ru-RU" sz="2400" b="1" dirty="0" err="1">
                <a:solidFill>
                  <a:srgbClr val="E2CFF1"/>
                </a:solidFill>
                <a:latin typeface="Arial Black" panose="020B0A04020102020204" pitchFamily="34" charset="0"/>
              </a:rPr>
              <a:t>повнота</a:t>
            </a:r>
            <a:r>
              <a:rPr lang="ru-RU" sz="2400" b="1" dirty="0">
                <a:solidFill>
                  <a:srgbClr val="E2CFF1"/>
                </a:solidFill>
                <a:latin typeface="Arial Black" panose="020B0A04020102020204" pitchFamily="34" charset="0"/>
              </a:rPr>
              <a:t> </a:t>
            </a:r>
            <a:r>
              <a:rPr lang="ru-RU" sz="2400" b="1" dirty="0" err="1">
                <a:solidFill>
                  <a:srgbClr val="E2CFF1"/>
                </a:solidFill>
                <a:latin typeface="Arial Black" panose="020B0A04020102020204" pitchFamily="34" charset="0"/>
              </a:rPr>
              <a:t>фактів</a:t>
            </a:r>
            <a:r>
              <a:rPr lang="ru-RU" sz="2400" b="1" dirty="0" smtClean="0">
                <a:solidFill>
                  <a:srgbClr val="E2CFF1"/>
                </a:solidFill>
                <a:latin typeface="Arial Black" panose="020B0A04020102020204" pitchFamily="34" charset="0"/>
              </a:rPr>
              <a:t>.</a:t>
            </a:r>
            <a:endParaRPr lang="ru-RU" sz="2400" b="1" dirty="0">
              <a:solidFill>
                <a:srgbClr val="E2CFF1"/>
              </a:solidFill>
              <a:latin typeface="Arial Black" panose="020B0A04020102020204" pitchFamily="34" charset="0"/>
            </a:endParaRPr>
          </a:p>
          <a:p>
            <a:pPr algn="ctr"/>
            <a:r>
              <a:rPr lang="ru-RU" sz="2400" b="1" dirty="0">
                <a:solidFill>
                  <a:srgbClr val="E2CFF1"/>
                </a:solidFill>
                <a:latin typeface="Arial Black" panose="020B0A04020102020204" pitchFamily="34" charset="0"/>
              </a:rPr>
              <a:t>По </a:t>
            </a:r>
            <a:r>
              <a:rPr lang="ru-RU" sz="2400" b="1" dirty="0" err="1">
                <a:solidFill>
                  <a:srgbClr val="E2CFF1"/>
                </a:solidFill>
                <a:latin typeface="Arial Black" panose="020B0A04020102020204" pitchFamily="34" charset="0"/>
              </a:rPr>
              <a:t>завершенні</a:t>
            </a:r>
            <a:r>
              <a:rPr lang="ru-RU" sz="2400" b="1" dirty="0">
                <a:solidFill>
                  <a:srgbClr val="E2CFF1"/>
                </a:solidFill>
                <a:latin typeface="Arial Black" panose="020B0A04020102020204" pitchFamily="34" charset="0"/>
              </a:rPr>
              <a:t> </a:t>
            </a:r>
            <a:r>
              <a:rPr lang="ru-RU" sz="2400" b="1" dirty="0" err="1">
                <a:solidFill>
                  <a:srgbClr val="E2CFF1"/>
                </a:solidFill>
                <a:latin typeface="Arial Black" panose="020B0A04020102020204" pitchFamily="34" charset="0"/>
              </a:rPr>
              <a:t>розслідування</a:t>
            </a:r>
            <a:r>
              <a:rPr lang="ru-RU" sz="2400" b="1" dirty="0">
                <a:solidFill>
                  <a:srgbClr val="E2CFF1"/>
                </a:solidFill>
                <a:latin typeface="Arial Black" panose="020B0A04020102020204" pitchFamily="34" charset="0"/>
              </a:rPr>
              <a:t> </a:t>
            </a:r>
            <a:r>
              <a:rPr lang="ru-RU" sz="2400" b="1" dirty="0" err="1">
                <a:solidFill>
                  <a:srgbClr val="E2CFF1"/>
                </a:solidFill>
                <a:latin typeface="Arial Black" panose="020B0A04020102020204" pitchFamily="34" charset="0"/>
              </a:rPr>
              <a:t>всі</a:t>
            </a:r>
            <a:r>
              <a:rPr lang="ru-RU" sz="2400" b="1" dirty="0">
                <a:solidFill>
                  <a:srgbClr val="E2CFF1"/>
                </a:solidFill>
                <a:latin typeface="Arial Black" panose="020B0A04020102020204" pitchFamily="34" charset="0"/>
              </a:rPr>
              <a:t> загадки </a:t>
            </a:r>
            <a:r>
              <a:rPr lang="ru-RU" sz="2400" b="1" dirty="0" err="1">
                <a:solidFill>
                  <a:srgbClr val="E2CFF1"/>
                </a:solidFill>
                <a:latin typeface="Arial Black" panose="020B0A04020102020204" pitchFamily="34" charset="0"/>
              </a:rPr>
              <a:t>повинні</a:t>
            </a:r>
            <a:r>
              <a:rPr lang="ru-RU" sz="2400" b="1" dirty="0">
                <a:solidFill>
                  <a:srgbClr val="E2CFF1"/>
                </a:solidFill>
                <a:latin typeface="Arial Black" panose="020B0A04020102020204" pitchFamily="34" charset="0"/>
              </a:rPr>
              <a:t> бути </a:t>
            </a:r>
            <a:r>
              <a:rPr lang="ru-RU" sz="2400" b="1" dirty="0" err="1">
                <a:solidFill>
                  <a:srgbClr val="E2CFF1"/>
                </a:solidFill>
                <a:latin typeface="Arial Black" panose="020B0A04020102020204" pitchFamily="34" charset="0"/>
              </a:rPr>
              <a:t>розгадані</a:t>
            </a:r>
            <a:r>
              <a:rPr lang="ru-RU" sz="2400" b="1" dirty="0">
                <a:solidFill>
                  <a:srgbClr val="E2CFF1"/>
                </a:solidFill>
                <a:latin typeface="Arial Black" panose="020B0A04020102020204" pitchFamily="34" charset="0"/>
              </a:rPr>
              <a:t>, на </a:t>
            </a:r>
            <a:r>
              <a:rPr lang="ru-RU" sz="2400" b="1" dirty="0" err="1">
                <a:solidFill>
                  <a:srgbClr val="E2CFF1"/>
                </a:solidFill>
                <a:latin typeface="Arial Black" panose="020B0A04020102020204" pitchFamily="34" charset="0"/>
              </a:rPr>
              <a:t>всі</a:t>
            </a:r>
            <a:r>
              <a:rPr lang="ru-RU" sz="2400" b="1" dirty="0">
                <a:solidFill>
                  <a:srgbClr val="E2CFF1"/>
                </a:solidFill>
                <a:latin typeface="Arial Black" panose="020B0A04020102020204" pitchFamily="34" charset="0"/>
              </a:rPr>
              <a:t> </a:t>
            </a:r>
            <a:r>
              <a:rPr lang="ru-RU" sz="2400" b="1" dirty="0" err="1">
                <a:solidFill>
                  <a:srgbClr val="E2CFF1"/>
                </a:solidFill>
                <a:latin typeface="Arial Black" panose="020B0A04020102020204" pitchFamily="34" charset="0"/>
              </a:rPr>
              <a:t>питання</a:t>
            </a:r>
            <a:r>
              <a:rPr lang="ru-RU" sz="2400" b="1" dirty="0">
                <a:solidFill>
                  <a:srgbClr val="E2CFF1"/>
                </a:solidFill>
                <a:latin typeface="Arial Black" panose="020B0A04020102020204" pitchFamily="34" charset="0"/>
              </a:rPr>
              <a:t> </a:t>
            </a:r>
            <a:r>
              <a:rPr lang="ru-RU" sz="2400" b="1" dirty="0" smtClean="0">
                <a:solidFill>
                  <a:srgbClr val="E2CFF1"/>
                </a:solidFill>
                <a:latin typeface="Arial Black" panose="020B0A04020102020204" pitchFamily="34" charset="0"/>
              </a:rPr>
              <a:t>- </a:t>
            </a:r>
            <a:r>
              <a:rPr lang="ru-RU" sz="2400" b="1" dirty="0" err="1" smtClean="0">
                <a:solidFill>
                  <a:srgbClr val="E2CFF1"/>
                </a:solidFill>
                <a:latin typeface="Arial Black" panose="020B0A04020102020204" pitchFamily="34" charset="0"/>
              </a:rPr>
              <a:t>знайдені</a:t>
            </a:r>
            <a:r>
              <a:rPr lang="ru-RU" sz="2400" b="1" dirty="0" smtClean="0">
                <a:solidFill>
                  <a:srgbClr val="E2CFF1"/>
                </a:solidFill>
                <a:latin typeface="Arial Black" panose="020B0A04020102020204" pitchFamily="34" charset="0"/>
              </a:rPr>
              <a:t> </a:t>
            </a:r>
            <a:r>
              <a:rPr lang="ru-RU" sz="2400" b="1" dirty="0" err="1">
                <a:solidFill>
                  <a:srgbClr val="E2CFF1"/>
                </a:solidFill>
                <a:latin typeface="Arial Black" panose="020B0A04020102020204" pitchFamily="34" charset="0"/>
              </a:rPr>
              <a:t>відповіді</a:t>
            </a:r>
            <a:r>
              <a:rPr lang="ru-RU" sz="2400" b="1" dirty="0">
                <a:solidFill>
                  <a:srgbClr val="E2CFF1"/>
                </a:solidFill>
                <a:latin typeface="Arial Black" panose="020B0A04020102020204" pitchFamily="34" charset="0"/>
              </a:rPr>
              <a:t>.</a:t>
            </a:r>
            <a:endParaRPr lang="uk-UA" sz="2400" b="1" dirty="0">
              <a:solidFill>
                <a:srgbClr val="E2CFF1"/>
              </a:solidFill>
              <a:latin typeface="Arial Black" panose="020B0A04020102020204" pitchFamily="34" charset="0"/>
            </a:endParaRPr>
          </a:p>
          <a:p>
            <a:pPr algn="ctr"/>
            <a:endParaRPr lang="uk-UA" sz="2400" b="1" dirty="0">
              <a:latin typeface="Arial Black" panose="020B0A04020102020204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03602" y="3771038"/>
            <a:ext cx="4998684" cy="265996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14502" y="9026"/>
            <a:ext cx="2299295" cy="3062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34920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4969" y="206479"/>
            <a:ext cx="11769211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err="1" smtClean="0">
                <a:solidFill>
                  <a:srgbClr val="FF0000"/>
                </a:solidFill>
                <a:latin typeface="Arial Black" panose="020B0A04020102020204" pitchFamily="34" charset="0"/>
              </a:rPr>
              <a:t>Характерні</a:t>
            </a:r>
            <a:r>
              <a:rPr lang="ru-RU" sz="3200" b="1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 </a:t>
            </a:r>
            <a:r>
              <a:rPr lang="ru-RU" sz="3200" b="1" dirty="0" err="1" smtClean="0">
                <a:solidFill>
                  <a:srgbClr val="FF0000"/>
                </a:solidFill>
                <a:latin typeface="Arial Black" panose="020B0A04020102020204" pitchFamily="34" charset="0"/>
              </a:rPr>
              <a:t>особливості</a:t>
            </a:r>
            <a:r>
              <a:rPr lang="ru-RU" sz="3200" b="1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 детективу:</a:t>
            </a:r>
          </a:p>
          <a:p>
            <a:pPr algn="ctr"/>
            <a:endParaRPr lang="ru-RU" sz="1600" b="1" dirty="0">
              <a:latin typeface="Arial Black" panose="020B0A04020102020204" pitchFamily="34" charset="0"/>
            </a:endParaRPr>
          </a:p>
          <a:p>
            <a:pPr marL="457200" indent="-457200">
              <a:buAutoNum type="arabicParenR"/>
            </a:pPr>
            <a:r>
              <a:rPr lang="ru-RU" sz="2400" b="1" dirty="0" err="1" smtClean="0">
                <a:solidFill>
                  <a:srgbClr val="E2CFF1"/>
                </a:solidFill>
                <a:latin typeface="Arial Black" panose="020B0A04020102020204" pitchFamily="34" charset="0"/>
              </a:rPr>
              <a:t>наявність</a:t>
            </a:r>
            <a:r>
              <a:rPr lang="ru-RU" sz="2400" b="1" dirty="0" smtClean="0">
                <a:solidFill>
                  <a:srgbClr val="E2CFF1"/>
                </a:solidFill>
                <a:latin typeface="Arial Black" panose="020B0A04020102020204" pitchFamily="34" charset="0"/>
              </a:rPr>
              <a:t> </a:t>
            </a:r>
            <a:r>
              <a:rPr lang="ru-RU" sz="2400" b="1" dirty="0" err="1">
                <a:solidFill>
                  <a:srgbClr val="E2CFF1"/>
                </a:solidFill>
                <a:latin typeface="Arial Black" panose="020B0A04020102020204" pitchFamily="34" charset="0"/>
              </a:rPr>
              <a:t>злочину</a:t>
            </a:r>
            <a:r>
              <a:rPr lang="ru-RU" sz="2400" b="1" dirty="0">
                <a:solidFill>
                  <a:srgbClr val="E2CFF1"/>
                </a:solidFill>
                <a:latin typeface="Arial Black" panose="020B0A04020102020204" pitchFamily="34" charset="0"/>
              </a:rPr>
              <a:t> й загадки, </a:t>
            </a:r>
            <a:r>
              <a:rPr lang="ru-RU" sz="2400" b="1" dirty="0" err="1">
                <a:solidFill>
                  <a:srgbClr val="E2CFF1"/>
                </a:solidFill>
                <a:latin typeface="Arial Black" panose="020B0A04020102020204" pitchFamily="34" charset="0"/>
              </a:rPr>
              <a:t>пов’язаної</a:t>
            </a:r>
            <a:r>
              <a:rPr lang="ru-RU" sz="2400" b="1" dirty="0">
                <a:solidFill>
                  <a:srgbClr val="E2CFF1"/>
                </a:solidFill>
                <a:latin typeface="Arial Black" panose="020B0A04020102020204" pitchFamily="34" charset="0"/>
              </a:rPr>
              <a:t> з ним</a:t>
            </a:r>
            <a:r>
              <a:rPr lang="ru-RU" sz="2400" b="1" dirty="0" smtClean="0">
                <a:solidFill>
                  <a:srgbClr val="E2CFF1"/>
                </a:solidFill>
                <a:latin typeface="Arial Black" panose="020B0A04020102020204" pitchFamily="34" charset="0"/>
              </a:rPr>
              <a:t>;</a:t>
            </a:r>
          </a:p>
          <a:p>
            <a:endParaRPr lang="ru-RU" sz="1400" b="1" dirty="0">
              <a:solidFill>
                <a:srgbClr val="E2CFF1"/>
              </a:solidFill>
              <a:latin typeface="Arial Black" panose="020B0A04020102020204" pitchFamily="34" charset="0"/>
            </a:endParaRPr>
          </a:p>
          <a:p>
            <a:r>
              <a:rPr lang="ru-RU" sz="2400" b="1" dirty="0">
                <a:solidFill>
                  <a:srgbClr val="E2CFF1"/>
                </a:solidFill>
                <a:latin typeface="Arial Black" panose="020B0A04020102020204" pitchFamily="34" charset="0"/>
              </a:rPr>
              <a:t>2) </a:t>
            </a:r>
            <a:r>
              <a:rPr lang="ru-RU" sz="2400" b="1" dirty="0" err="1">
                <a:solidFill>
                  <a:srgbClr val="E2CFF1"/>
                </a:solidFill>
                <a:latin typeface="Arial Black" panose="020B0A04020102020204" pitchFamily="34" charset="0"/>
              </a:rPr>
              <a:t>злочин</a:t>
            </a:r>
            <a:r>
              <a:rPr lang="ru-RU" sz="2400" b="1" dirty="0">
                <a:solidFill>
                  <a:srgbClr val="E2CFF1"/>
                </a:solidFill>
                <a:latin typeface="Arial Black" panose="020B0A04020102020204" pitchFamily="34" charset="0"/>
              </a:rPr>
              <a:t> повинен бути </a:t>
            </a:r>
            <a:r>
              <a:rPr lang="ru-RU" sz="2400" b="1" dirty="0" err="1">
                <a:solidFill>
                  <a:srgbClr val="E2CFF1"/>
                </a:solidFill>
                <a:latin typeface="Arial Black" panose="020B0A04020102020204" pitchFamily="34" charset="0"/>
              </a:rPr>
              <a:t>розкритий</a:t>
            </a:r>
            <a:r>
              <a:rPr lang="ru-RU" sz="2400" b="1" dirty="0">
                <a:solidFill>
                  <a:srgbClr val="E2CFF1"/>
                </a:solidFill>
                <a:latin typeface="Arial Black" panose="020B0A04020102020204" pitchFamily="34" charset="0"/>
              </a:rPr>
              <a:t> не за </a:t>
            </a:r>
            <a:r>
              <a:rPr lang="ru-RU" sz="2400" b="1" dirty="0" err="1">
                <a:solidFill>
                  <a:srgbClr val="E2CFF1"/>
                </a:solidFill>
                <a:latin typeface="Arial Black" panose="020B0A04020102020204" pitchFamily="34" charset="0"/>
              </a:rPr>
              <a:t>допомогою</a:t>
            </a:r>
            <a:r>
              <a:rPr lang="ru-RU" sz="2400" b="1" dirty="0">
                <a:solidFill>
                  <a:srgbClr val="E2CFF1"/>
                </a:solidFill>
                <a:latin typeface="Arial Black" panose="020B0A04020102020204" pitchFamily="34" charset="0"/>
              </a:rPr>
              <a:t> </a:t>
            </a:r>
            <a:r>
              <a:rPr lang="ru-RU" sz="2400" b="1" dirty="0" err="1">
                <a:solidFill>
                  <a:srgbClr val="E2CFF1"/>
                </a:solidFill>
                <a:latin typeface="Arial Black" panose="020B0A04020102020204" pitchFamily="34" charset="0"/>
              </a:rPr>
              <a:t>збігів</a:t>
            </a:r>
            <a:r>
              <a:rPr lang="ru-RU" sz="2400" b="1" dirty="0">
                <a:solidFill>
                  <a:srgbClr val="E2CFF1"/>
                </a:solidFill>
                <a:latin typeface="Arial Black" panose="020B0A04020102020204" pitchFamily="34" charset="0"/>
              </a:rPr>
              <a:t>, </a:t>
            </a:r>
            <a:r>
              <a:rPr lang="ru-RU" sz="2400" b="1" dirty="0" err="1">
                <a:solidFill>
                  <a:srgbClr val="E2CFF1"/>
                </a:solidFill>
                <a:latin typeface="Arial Black" panose="020B0A04020102020204" pitchFamily="34" charset="0"/>
              </a:rPr>
              <a:t>випадковостей</a:t>
            </a:r>
            <a:r>
              <a:rPr lang="ru-RU" sz="2400" b="1" dirty="0">
                <a:solidFill>
                  <a:srgbClr val="E2CFF1"/>
                </a:solidFill>
                <a:latin typeface="Arial Black" panose="020B0A04020102020204" pitchFamily="34" charset="0"/>
              </a:rPr>
              <a:t> </a:t>
            </a:r>
            <a:r>
              <a:rPr lang="ru-RU" sz="2400" b="1" dirty="0" err="1">
                <a:solidFill>
                  <a:srgbClr val="E2CFF1"/>
                </a:solidFill>
                <a:latin typeface="Arial Black" panose="020B0A04020102020204" pitchFamily="34" charset="0"/>
              </a:rPr>
              <a:t>чи</a:t>
            </a:r>
            <a:r>
              <a:rPr lang="ru-RU" sz="2400" b="1" dirty="0">
                <a:solidFill>
                  <a:srgbClr val="E2CFF1"/>
                </a:solidFill>
                <a:latin typeface="Arial Black" panose="020B0A04020102020204" pitchFamily="34" charset="0"/>
              </a:rPr>
              <a:t> </a:t>
            </a:r>
            <a:r>
              <a:rPr lang="ru-RU" sz="2400" b="1" dirty="0" err="1">
                <a:solidFill>
                  <a:srgbClr val="E2CFF1"/>
                </a:solidFill>
                <a:latin typeface="Arial Black" panose="020B0A04020102020204" pitchFamily="34" charset="0"/>
              </a:rPr>
              <a:t>фантастичних</a:t>
            </a:r>
            <a:r>
              <a:rPr lang="ru-RU" sz="2400" b="1" dirty="0">
                <a:solidFill>
                  <a:srgbClr val="E2CFF1"/>
                </a:solidFill>
                <a:latin typeface="Arial Black" panose="020B0A04020102020204" pitchFamily="34" charset="0"/>
              </a:rPr>
              <a:t> </a:t>
            </a:r>
            <a:r>
              <a:rPr lang="ru-RU" sz="2400" b="1" dirty="0" err="1">
                <a:solidFill>
                  <a:srgbClr val="E2CFF1"/>
                </a:solidFill>
                <a:latin typeface="Arial Black" panose="020B0A04020102020204" pitchFamily="34" charset="0"/>
              </a:rPr>
              <a:t>подій</a:t>
            </a:r>
            <a:r>
              <a:rPr lang="ru-RU" sz="2400" b="1" dirty="0">
                <a:solidFill>
                  <a:srgbClr val="E2CFF1"/>
                </a:solidFill>
                <a:latin typeface="Arial Black" panose="020B0A04020102020204" pitchFamily="34" charset="0"/>
              </a:rPr>
              <a:t>, а </a:t>
            </a:r>
            <a:r>
              <a:rPr lang="ru-RU" sz="2400" b="1" dirty="0" err="1">
                <a:solidFill>
                  <a:srgbClr val="E2CFF1"/>
                </a:solidFill>
                <a:latin typeface="Arial Black" panose="020B0A04020102020204" pitchFamily="34" charset="0"/>
              </a:rPr>
              <a:t>виключно</a:t>
            </a:r>
            <a:r>
              <a:rPr lang="ru-RU" sz="2400" b="1" dirty="0">
                <a:solidFill>
                  <a:srgbClr val="E2CFF1"/>
                </a:solidFill>
                <a:latin typeface="Arial Black" panose="020B0A04020102020204" pitchFamily="34" charset="0"/>
              </a:rPr>
              <a:t> </a:t>
            </a:r>
            <a:r>
              <a:rPr lang="ru-RU" sz="2400" b="1" dirty="0" err="1">
                <a:solidFill>
                  <a:srgbClr val="E2CFF1"/>
                </a:solidFill>
                <a:latin typeface="Arial Black" panose="020B0A04020102020204" pitchFamily="34" charset="0"/>
              </a:rPr>
              <a:t>логічним</a:t>
            </a:r>
            <a:r>
              <a:rPr lang="ru-RU" sz="2400" b="1" dirty="0">
                <a:solidFill>
                  <a:srgbClr val="E2CFF1"/>
                </a:solidFill>
                <a:latin typeface="Arial Black" panose="020B0A04020102020204" pitchFamily="34" charset="0"/>
              </a:rPr>
              <a:t> методом</a:t>
            </a:r>
            <a:r>
              <a:rPr lang="ru-RU" sz="2400" b="1" dirty="0" smtClean="0">
                <a:solidFill>
                  <a:srgbClr val="E2CFF1"/>
                </a:solidFill>
                <a:latin typeface="Arial Black" panose="020B0A04020102020204" pitchFamily="34" charset="0"/>
              </a:rPr>
              <a:t>;</a:t>
            </a:r>
          </a:p>
          <a:p>
            <a:endParaRPr lang="ru-RU" sz="1400" b="1" dirty="0">
              <a:solidFill>
                <a:srgbClr val="E2CFF1"/>
              </a:solidFill>
              <a:latin typeface="Arial Black" panose="020B0A04020102020204" pitchFamily="34" charset="0"/>
            </a:endParaRPr>
          </a:p>
          <a:p>
            <a:r>
              <a:rPr lang="ru-RU" sz="2400" b="1" dirty="0">
                <a:solidFill>
                  <a:srgbClr val="E2CFF1"/>
                </a:solidFill>
                <a:latin typeface="Arial Black" panose="020B0A04020102020204" pitchFamily="34" charset="0"/>
              </a:rPr>
              <a:t>3) образ </a:t>
            </a:r>
            <a:r>
              <a:rPr lang="ru-RU" sz="2400" b="1" dirty="0" err="1" smtClean="0">
                <a:solidFill>
                  <a:srgbClr val="E2CFF1"/>
                </a:solidFill>
                <a:latin typeface="Arial Black" panose="020B0A04020102020204" pitchFamily="34" charset="0"/>
              </a:rPr>
              <a:t>сищика</a:t>
            </a:r>
            <a:r>
              <a:rPr lang="ru-RU" sz="2400" b="1" dirty="0" smtClean="0">
                <a:solidFill>
                  <a:srgbClr val="E2CFF1"/>
                </a:solidFill>
                <a:latin typeface="Arial Black" panose="020B0A04020102020204" pitchFamily="34" charset="0"/>
              </a:rPr>
              <a:t>— </a:t>
            </a:r>
            <a:r>
              <a:rPr lang="ru-RU" sz="2400" b="1" dirty="0">
                <a:solidFill>
                  <a:srgbClr val="E2CFF1"/>
                </a:solidFill>
                <a:latin typeface="Arial Black" panose="020B0A04020102020204" pitchFamily="34" charset="0"/>
              </a:rPr>
              <a:t>того, </a:t>
            </a:r>
            <a:r>
              <a:rPr lang="ru-RU" sz="2400" b="1" dirty="0" err="1">
                <a:solidFill>
                  <a:srgbClr val="E2CFF1"/>
                </a:solidFill>
                <a:latin typeface="Arial Black" panose="020B0A04020102020204" pitchFamily="34" charset="0"/>
              </a:rPr>
              <a:t>хто</a:t>
            </a:r>
            <a:r>
              <a:rPr lang="ru-RU" sz="2400" b="1" dirty="0">
                <a:solidFill>
                  <a:srgbClr val="E2CFF1"/>
                </a:solidFill>
                <a:latin typeface="Arial Black" panose="020B0A04020102020204" pitchFamily="34" charset="0"/>
              </a:rPr>
              <a:t> </a:t>
            </a:r>
            <a:r>
              <a:rPr lang="ru-RU" sz="2400" b="1" dirty="0" err="1">
                <a:solidFill>
                  <a:srgbClr val="E2CFF1"/>
                </a:solidFill>
                <a:latin typeface="Arial Black" panose="020B0A04020102020204" pitchFamily="34" charset="0"/>
              </a:rPr>
              <a:t>розгадує</a:t>
            </a:r>
            <a:r>
              <a:rPr lang="ru-RU" sz="2400" b="1" dirty="0">
                <a:solidFill>
                  <a:srgbClr val="E2CFF1"/>
                </a:solidFill>
                <a:latin typeface="Arial Black" panose="020B0A04020102020204" pitchFamily="34" charset="0"/>
              </a:rPr>
              <a:t> </a:t>
            </a:r>
            <a:r>
              <a:rPr lang="ru-RU" sz="2400" b="1" dirty="0" err="1" smtClean="0">
                <a:solidFill>
                  <a:srgbClr val="E2CFF1"/>
                </a:solidFill>
                <a:latin typeface="Arial Black" panose="020B0A04020102020204" pitchFamily="34" charset="0"/>
              </a:rPr>
              <a:t>таємницю</a:t>
            </a:r>
            <a:r>
              <a:rPr lang="ru-RU" sz="2400" b="1" dirty="0">
                <a:solidFill>
                  <a:srgbClr val="E2CFF1"/>
                </a:solidFill>
                <a:latin typeface="Arial Black" panose="020B0A04020102020204" pitchFamily="34" charset="0"/>
              </a:rPr>
              <a:t>.</a:t>
            </a:r>
            <a:r>
              <a:rPr lang="ru-RU" sz="2400" b="1" dirty="0" smtClean="0">
                <a:solidFill>
                  <a:srgbClr val="E2CFF1"/>
                </a:solidFill>
                <a:latin typeface="Arial Black" panose="020B0A04020102020204" pitchFamily="34" charset="0"/>
              </a:rPr>
              <a:t> </a:t>
            </a:r>
            <a:r>
              <a:rPr lang="ru-RU" sz="2400" b="1" dirty="0" err="1">
                <a:solidFill>
                  <a:srgbClr val="E2CFF1"/>
                </a:solidFill>
                <a:latin typeface="Arial Black" panose="020B0A04020102020204" pitchFamily="34" charset="0"/>
              </a:rPr>
              <a:t>В</a:t>
            </a:r>
            <a:r>
              <a:rPr lang="ru-RU" sz="2400" b="1" dirty="0" err="1" smtClean="0">
                <a:solidFill>
                  <a:srgbClr val="E2CFF1"/>
                </a:solidFill>
                <a:latin typeface="Arial Black" panose="020B0A04020102020204" pitchFamily="34" charset="0"/>
              </a:rPr>
              <a:t>ін</a:t>
            </a:r>
            <a:r>
              <a:rPr lang="ru-RU" sz="2400" b="1" dirty="0" smtClean="0">
                <a:solidFill>
                  <a:srgbClr val="E2CFF1"/>
                </a:solidFill>
                <a:latin typeface="Arial Black" panose="020B0A04020102020204" pitchFamily="34" charset="0"/>
              </a:rPr>
              <a:t> </a:t>
            </a:r>
            <a:r>
              <a:rPr lang="ru-RU" sz="2400" b="1" dirty="0" err="1" smtClean="0">
                <a:solidFill>
                  <a:srgbClr val="E2CFF1"/>
                </a:solidFill>
                <a:latin typeface="Arial Black" panose="020B0A04020102020204" pitchFamily="34" charset="0"/>
              </a:rPr>
              <a:t>має</a:t>
            </a:r>
            <a:r>
              <a:rPr lang="ru-RU" sz="2400" b="1" dirty="0" smtClean="0">
                <a:solidFill>
                  <a:srgbClr val="E2CFF1"/>
                </a:solidFill>
                <a:latin typeface="Arial Black" panose="020B0A04020102020204" pitchFamily="34" charset="0"/>
              </a:rPr>
              <a:t> </a:t>
            </a:r>
            <a:r>
              <a:rPr lang="ru-RU" sz="2400" b="1" dirty="0">
                <a:solidFill>
                  <a:srgbClr val="E2CFF1"/>
                </a:solidFill>
                <a:latin typeface="Arial Black" panose="020B0A04020102020204" pitchFamily="34" charset="0"/>
              </a:rPr>
              <a:t>бути </a:t>
            </a:r>
            <a:r>
              <a:rPr lang="ru-RU" sz="2400" b="1" dirty="0" err="1">
                <a:solidFill>
                  <a:srgbClr val="E2CFF1"/>
                </a:solidFill>
                <a:latin typeface="Arial Black" panose="020B0A04020102020204" pitchFamily="34" charset="0"/>
              </a:rPr>
              <a:t>найрозумнішим</a:t>
            </a:r>
            <a:r>
              <a:rPr lang="ru-RU" sz="2400" b="1" dirty="0">
                <a:solidFill>
                  <a:srgbClr val="E2CFF1"/>
                </a:solidFill>
                <a:latin typeface="Arial Black" panose="020B0A04020102020204" pitchFamily="34" charset="0"/>
              </a:rPr>
              <a:t> </a:t>
            </a:r>
            <a:r>
              <a:rPr lang="ru-RU" sz="2400" b="1" dirty="0" err="1">
                <a:solidFill>
                  <a:srgbClr val="E2CFF1"/>
                </a:solidFill>
                <a:latin typeface="Arial Black" panose="020B0A04020102020204" pitchFamily="34" charset="0"/>
              </a:rPr>
              <a:t>серед</a:t>
            </a:r>
            <a:r>
              <a:rPr lang="ru-RU" sz="2400" b="1" dirty="0">
                <a:solidFill>
                  <a:srgbClr val="E2CFF1"/>
                </a:solidFill>
                <a:latin typeface="Arial Black" panose="020B0A04020102020204" pitchFamily="34" charset="0"/>
              </a:rPr>
              <a:t> </a:t>
            </a:r>
            <a:r>
              <a:rPr lang="ru-RU" sz="2400" b="1" dirty="0" err="1">
                <a:solidFill>
                  <a:srgbClr val="E2CFF1"/>
                </a:solidFill>
                <a:latin typeface="Arial Black" panose="020B0A04020102020204" pitchFamily="34" charset="0"/>
              </a:rPr>
              <a:t>персонажів</a:t>
            </a:r>
            <a:r>
              <a:rPr lang="ru-RU" sz="2400" b="1" dirty="0">
                <a:solidFill>
                  <a:srgbClr val="E2CFF1"/>
                </a:solidFill>
                <a:latin typeface="Arial Black" panose="020B0A04020102020204" pitchFamily="34" charset="0"/>
              </a:rPr>
              <a:t> і не </a:t>
            </a:r>
            <a:r>
              <a:rPr lang="ru-RU" sz="2400" b="1" dirty="0" err="1">
                <a:solidFill>
                  <a:srgbClr val="E2CFF1"/>
                </a:solidFill>
                <a:latin typeface="Arial Black" panose="020B0A04020102020204" pitchFamily="34" charset="0"/>
              </a:rPr>
              <a:t>може</a:t>
            </a:r>
            <a:r>
              <a:rPr lang="ru-RU" sz="2400" b="1" dirty="0">
                <a:solidFill>
                  <a:srgbClr val="E2CFF1"/>
                </a:solidFill>
                <a:latin typeface="Arial Black" panose="020B0A04020102020204" pitchFamily="34" charset="0"/>
              </a:rPr>
              <a:t> бути </a:t>
            </a:r>
            <a:r>
              <a:rPr lang="ru-RU" sz="2400" b="1" dirty="0" err="1" smtClean="0">
                <a:solidFill>
                  <a:srgbClr val="E2CFF1"/>
                </a:solidFill>
                <a:latin typeface="Arial Black" panose="020B0A04020102020204" pitchFamily="34" charset="0"/>
              </a:rPr>
              <a:t>злочинцем</a:t>
            </a:r>
            <a:r>
              <a:rPr lang="ru-RU" sz="2400" b="1" dirty="0">
                <a:solidFill>
                  <a:srgbClr val="E2CFF1"/>
                </a:solidFill>
                <a:latin typeface="Arial Black" panose="020B0A04020102020204" pitchFamily="34" charset="0"/>
              </a:rPr>
              <a:t>.</a:t>
            </a:r>
          </a:p>
          <a:p>
            <a:endParaRPr lang="uk-UA" dirty="0">
              <a:solidFill>
                <a:srgbClr val="E2CFF1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2660" y="3666384"/>
            <a:ext cx="2868485" cy="289664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2175" y="3666384"/>
            <a:ext cx="2317566" cy="271973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68566" y="3881047"/>
            <a:ext cx="3829584" cy="2467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08777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347885" y="270598"/>
            <a:ext cx="6769509" cy="707886"/>
          </a:xfrm>
          <a:prstGeom prst="rect">
            <a:avLst/>
          </a:prstGeom>
          <a:noFill/>
        </p:spPr>
        <p:txBody>
          <a:bodyPr wrap="square" rtlCol="0">
            <a:prstTxWarp prst="textCanDown">
              <a:avLst/>
            </a:prstTxWarp>
            <a:spAutoFit/>
          </a:bodyPr>
          <a:lstStyle/>
          <a:p>
            <a:pPr algn="ctr"/>
            <a:r>
              <a:rPr lang="uk-UA" sz="4000" b="1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Типові персонажі</a:t>
            </a:r>
            <a:endParaRPr lang="uk-UA" sz="40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080430" y="767518"/>
            <a:ext cx="9304418" cy="52322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b="1" dirty="0" smtClean="0">
                <a:solidFill>
                  <a:srgbClr val="FF0066"/>
                </a:solidFill>
                <a:latin typeface="Arial Black" panose="020B0A04020102020204" pitchFamily="34" charset="0"/>
              </a:rPr>
              <a:t>Сищик (детектив)</a:t>
            </a:r>
            <a:r>
              <a:rPr lang="uk-UA" sz="2400" b="1" dirty="0" smtClean="0">
                <a:solidFill>
                  <a:srgbClr val="FF0066"/>
                </a:solidFill>
                <a:latin typeface="Arial Black" panose="020B0A04020102020204" pitchFamily="34" charset="0"/>
              </a:rPr>
              <a:t> </a:t>
            </a:r>
            <a:r>
              <a:rPr lang="uk-UA" sz="2400" b="1" dirty="0">
                <a:solidFill>
                  <a:srgbClr val="E2CFF1"/>
                </a:solidFill>
                <a:latin typeface="Arial Black" panose="020B0A04020102020204" pitchFamily="34" charset="0"/>
              </a:rPr>
              <a:t>- безпосередньо займається </a:t>
            </a:r>
            <a:r>
              <a:rPr lang="uk-UA" sz="2400" b="1" dirty="0" smtClean="0">
                <a:solidFill>
                  <a:srgbClr val="E2CFF1"/>
                </a:solidFill>
                <a:latin typeface="Arial Black" panose="020B0A04020102020204" pitchFamily="34" charset="0"/>
              </a:rPr>
              <a:t>розслідуванням</a:t>
            </a:r>
          </a:p>
          <a:p>
            <a:endParaRPr lang="uk-UA" sz="800" b="1" dirty="0">
              <a:solidFill>
                <a:srgbClr val="E2CFF1"/>
              </a:solidFill>
              <a:latin typeface="Arial Black" panose="020B0A04020102020204" pitchFamily="34" charset="0"/>
            </a:endParaRPr>
          </a:p>
          <a:p>
            <a:r>
              <a:rPr lang="ru-RU" sz="2800" b="1" dirty="0" err="1">
                <a:solidFill>
                  <a:srgbClr val="FF0066"/>
                </a:solidFill>
                <a:latin typeface="Arial Black" panose="020B0A04020102020204" pitchFamily="34" charset="0"/>
              </a:rPr>
              <a:t>Приватний</a:t>
            </a:r>
            <a:r>
              <a:rPr lang="ru-RU" sz="2800" b="1" dirty="0">
                <a:solidFill>
                  <a:srgbClr val="FF0066"/>
                </a:solidFill>
                <a:latin typeface="Arial Black" panose="020B0A04020102020204" pitchFamily="34" charset="0"/>
              </a:rPr>
              <a:t> детектив </a:t>
            </a:r>
            <a:r>
              <a:rPr lang="ru-RU" sz="2400" b="1" dirty="0">
                <a:solidFill>
                  <a:srgbClr val="E2CFF1"/>
                </a:solidFill>
                <a:latin typeface="Arial Black" panose="020B0A04020102020204" pitchFamily="34" charset="0"/>
              </a:rPr>
              <a:t>- для </a:t>
            </a:r>
            <a:r>
              <a:rPr lang="ru-RU" sz="2400" b="1" dirty="0" err="1">
                <a:solidFill>
                  <a:srgbClr val="E2CFF1"/>
                </a:solidFill>
                <a:latin typeface="Arial Black" panose="020B0A04020102020204" pitchFamily="34" charset="0"/>
              </a:rPr>
              <a:t>нього</a:t>
            </a:r>
            <a:r>
              <a:rPr lang="ru-RU" sz="2400" b="1" dirty="0">
                <a:solidFill>
                  <a:srgbClr val="E2CFF1"/>
                </a:solidFill>
                <a:latin typeface="Arial Black" panose="020B0A04020102020204" pitchFamily="34" charset="0"/>
              </a:rPr>
              <a:t> </a:t>
            </a:r>
            <a:r>
              <a:rPr lang="ru-RU" sz="2400" b="1" dirty="0" err="1">
                <a:solidFill>
                  <a:srgbClr val="E2CFF1"/>
                </a:solidFill>
                <a:latin typeface="Arial Black" panose="020B0A04020102020204" pitchFamily="34" charset="0"/>
              </a:rPr>
              <a:t>розслідування</a:t>
            </a:r>
            <a:r>
              <a:rPr lang="ru-RU" sz="2400" b="1" dirty="0">
                <a:solidFill>
                  <a:srgbClr val="E2CFF1"/>
                </a:solidFill>
                <a:latin typeface="Arial Black" panose="020B0A04020102020204" pitchFamily="34" charset="0"/>
              </a:rPr>
              <a:t> </a:t>
            </a:r>
            <a:r>
              <a:rPr lang="ru-RU" sz="2400" b="1" dirty="0" err="1">
                <a:solidFill>
                  <a:srgbClr val="E2CFF1"/>
                </a:solidFill>
                <a:latin typeface="Arial Black" panose="020B0A04020102020204" pitchFamily="34" charset="0"/>
              </a:rPr>
              <a:t>злочинів</a:t>
            </a:r>
            <a:r>
              <a:rPr lang="ru-RU" sz="2400" b="1" dirty="0">
                <a:solidFill>
                  <a:srgbClr val="E2CFF1"/>
                </a:solidFill>
                <a:latin typeface="Arial Black" panose="020B0A04020102020204" pitchFamily="34" charset="0"/>
              </a:rPr>
              <a:t> - </a:t>
            </a:r>
            <a:r>
              <a:rPr lang="ru-RU" sz="2400" b="1" dirty="0" err="1">
                <a:solidFill>
                  <a:srgbClr val="E2CFF1"/>
                </a:solidFill>
                <a:latin typeface="Arial Black" panose="020B0A04020102020204" pitchFamily="34" charset="0"/>
              </a:rPr>
              <a:t>основна</a:t>
            </a:r>
            <a:r>
              <a:rPr lang="ru-RU" sz="2400" b="1" dirty="0">
                <a:solidFill>
                  <a:srgbClr val="E2CFF1"/>
                </a:solidFill>
                <a:latin typeface="Arial Black" panose="020B0A04020102020204" pitchFamily="34" charset="0"/>
              </a:rPr>
              <a:t> робота, але </a:t>
            </a:r>
            <a:r>
              <a:rPr lang="ru-RU" sz="2400" b="1" dirty="0" err="1">
                <a:solidFill>
                  <a:srgbClr val="E2CFF1"/>
                </a:solidFill>
                <a:latin typeface="Arial Black" panose="020B0A04020102020204" pitchFamily="34" charset="0"/>
              </a:rPr>
              <a:t>він</a:t>
            </a:r>
            <a:r>
              <a:rPr lang="ru-RU" sz="2400" b="1" dirty="0">
                <a:solidFill>
                  <a:srgbClr val="E2CFF1"/>
                </a:solidFill>
                <a:latin typeface="Arial Black" panose="020B0A04020102020204" pitchFamily="34" charset="0"/>
              </a:rPr>
              <a:t> не служить в </a:t>
            </a:r>
            <a:r>
              <a:rPr lang="ru-RU" sz="2400" b="1" dirty="0" err="1">
                <a:solidFill>
                  <a:srgbClr val="E2CFF1"/>
                </a:solidFill>
                <a:latin typeface="Arial Black" panose="020B0A04020102020204" pitchFamily="34" charset="0"/>
              </a:rPr>
              <a:t>поліції</a:t>
            </a:r>
            <a:r>
              <a:rPr lang="ru-RU" sz="2400" b="1" dirty="0">
                <a:solidFill>
                  <a:srgbClr val="E2CFF1"/>
                </a:solidFill>
                <a:latin typeface="Arial Black" panose="020B0A04020102020204" pitchFamily="34" charset="0"/>
              </a:rPr>
              <a:t>, </a:t>
            </a:r>
            <a:r>
              <a:rPr lang="ru-RU" sz="2400" b="1" dirty="0" err="1">
                <a:solidFill>
                  <a:srgbClr val="E2CFF1"/>
                </a:solidFill>
                <a:latin typeface="Arial Black" panose="020B0A04020102020204" pitchFamily="34" charset="0"/>
              </a:rPr>
              <a:t>хоча</a:t>
            </a:r>
            <a:r>
              <a:rPr lang="ru-RU" sz="2400" b="1" dirty="0">
                <a:solidFill>
                  <a:srgbClr val="E2CFF1"/>
                </a:solidFill>
                <a:latin typeface="Arial Black" panose="020B0A04020102020204" pitchFamily="34" charset="0"/>
              </a:rPr>
              <a:t> </a:t>
            </a:r>
            <a:r>
              <a:rPr lang="ru-RU" sz="2400" b="1" dirty="0" err="1">
                <a:solidFill>
                  <a:srgbClr val="E2CFF1"/>
                </a:solidFill>
                <a:latin typeface="Arial Black" panose="020B0A04020102020204" pitchFamily="34" charset="0"/>
              </a:rPr>
              <a:t>може</a:t>
            </a:r>
            <a:r>
              <a:rPr lang="ru-RU" sz="2400" b="1" dirty="0">
                <a:solidFill>
                  <a:srgbClr val="E2CFF1"/>
                </a:solidFill>
                <a:latin typeface="Arial Black" panose="020B0A04020102020204" pitchFamily="34" charset="0"/>
              </a:rPr>
              <a:t> бути </a:t>
            </a:r>
            <a:r>
              <a:rPr lang="ru-RU" sz="2400" b="1" dirty="0" err="1">
                <a:solidFill>
                  <a:srgbClr val="E2CFF1"/>
                </a:solidFill>
                <a:latin typeface="Arial Black" panose="020B0A04020102020204" pitchFamily="34" charset="0"/>
              </a:rPr>
              <a:t>поліцейським</a:t>
            </a:r>
            <a:r>
              <a:rPr lang="ru-RU" sz="2400" b="1" dirty="0">
                <a:solidFill>
                  <a:srgbClr val="E2CFF1"/>
                </a:solidFill>
                <a:latin typeface="Arial Black" panose="020B0A04020102020204" pitchFamily="34" charset="0"/>
              </a:rPr>
              <a:t> у </a:t>
            </a:r>
            <a:r>
              <a:rPr lang="ru-RU" sz="2400" b="1" dirty="0" err="1" smtClean="0">
                <a:solidFill>
                  <a:srgbClr val="E2CFF1"/>
                </a:solidFill>
                <a:latin typeface="Arial Black" panose="020B0A04020102020204" pitchFamily="34" charset="0"/>
              </a:rPr>
              <a:t>відставці</a:t>
            </a:r>
            <a:r>
              <a:rPr lang="uk-UA" sz="2400" b="1" dirty="0" smtClean="0">
                <a:solidFill>
                  <a:srgbClr val="E2CFF1"/>
                </a:solidFill>
                <a:latin typeface="Arial Black" panose="020B0A04020102020204" pitchFamily="34" charset="0"/>
              </a:rPr>
              <a:t>.</a:t>
            </a:r>
          </a:p>
          <a:p>
            <a:endParaRPr lang="uk-UA" sz="800" b="1" dirty="0" smtClean="0">
              <a:solidFill>
                <a:srgbClr val="FF0066"/>
              </a:solidFill>
              <a:latin typeface="Arial Black" panose="020B0A04020102020204" pitchFamily="34" charset="0"/>
            </a:endParaRPr>
          </a:p>
          <a:p>
            <a:r>
              <a:rPr lang="ru-RU" sz="2800" b="1" dirty="0" err="1">
                <a:solidFill>
                  <a:srgbClr val="FF0066"/>
                </a:solidFill>
                <a:latin typeface="Arial Black" panose="020B0A04020102020204" pitchFamily="34" charset="0"/>
              </a:rPr>
              <a:t>Сищик</a:t>
            </a:r>
            <a:r>
              <a:rPr lang="ru-RU" sz="2800" b="1" dirty="0">
                <a:solidFill>
                  <a:srgbClr val="FF0066"/>
                </a:solidFill>
                <a:latin typeface="Arial Black" panose="020B0A04020102020204" pitchFamily="34" charset="0"/>
              </a:rPr>
              <a:t>-любитель</a:t>
            </a:r>
            <a:r>
              <a:rPr lang="ru-RU" sz="2400" b="1" dirty="0">
                <a:solidFill>
                  <a:srgbClr val="FF0066"/>
                </a:solidFill>
                <a:latin typeface="Arial Black" panose="020B0A04020102020204" pitchFamily="34" charset="0"/>
              </a:rPr>
              <a:t> </a:t>
            </a:r>
            <a:r>
              <a:rPr lang="ru-RU" sz="2400" b="1" dirty="0">
                <a:solidFill>
                  <a:srgbClr val="E2CFF1"/>
                </a:solidFill>
                <a:latin typeface="Arial Black" panose="020B0A04020102020204" pitchFamily="34" charset="0"/>
              </a:rPr>
              <a:t>- те ж </a:t>
            </a:r>
            <a:r>
              <a:rPr lang="ru-RU" sz="2400" b="1" dirty="0" err="1">
                <a:solidFill>
                  <a:srgbClr val="E2CFF1"/>
                </a:solidFill>
                <a:latin typeface="Arial Black" panose="020B0A04020102020204" pitchFamily="34" charset="0"/>
              </a:rPr>
              <a:t>саме</a:t>
            </a:r>
            <a:r>
              <a:rPr lang="ru-RU" sz="2400" b="1" dirty="0">
                <a:solidFill>
                  <a:srgbClr val="E2CFF1"/>
                </a:solidFill>
                <a:latin typeface="Arial Black" panose="020B0A04020102020204" pitchFamily="34" charset="0"/>
              </a:rPr>
              <a:t>, </a:t>
            </a:r>
            <a:r>
              <a:rPr lang="ru-RU" sz="2400" b="1" dirty="0" err="1">
                <a:solidFill>
                  <a:srgbClr val="E2CFF1"/>
                </a:solidFill>
                <a:latin typeface="Arial Black" panose="020B0A04020102020204" pitchFamily="34" charset="0"/>
              </a:rPr>
              <a:t>що</a:t>
            </a:r>
            <a:r>
              <a:rPr lang="ru-RU" sz="2400" b="1" dirty="0">
                <a:solidFill>
                  <a:srgbClr val="E2CFF1"/>
                </a:solidFill>
                <a:latin typeface="Arial Black" panose="020B0A04020102020204" pitchFamily="34" charset="0"/>
              </a:rPr>
              <a:t> і </a:t>
            </a:r>
            <a:r>
              <a:rPr lang="ru-RU" sz="2400" b="1" dirty="0" err="1">
                <a:solidFill>
                  <a:srgbClr val="E2CFF1"/>
                </a:solidFill>
                <a:latin typeface="Arial Black" panose="020B0A04020102020204" pitchFamily="34" charset="0"/>
              </a:rPr>
              <a:t>приватний</a:t>
            </a:r>
            <a:r>
              <a:rPr lang="ru-RU" sz="2400" b="1" dirty="0">
                <a:solidFill>
                  <a:srgbClr val="E2CFF1"/>
                </a:solidFill>
                <a:latin typeface="Arial Black" panose="020B0A04020102020204" pitchFamily="34" charset="0"/>
              </a:rPr>
              <a:t> детектив, з </a:t>
            </a:r>
            <a:r>
              <a:rPr lang="ru-RU" sz="2400" b="1" dirty="0" err="1">
                <a:solidFill>
                  <a:srgbClr val="E2CFF1"/>
                </a:solidFill>
                <a:latin typeface="Arial Black" panose="020B0A04020102020204" pitchFamily="34" charset="0"/>
              </a:rPr>
              <a:t>тією</a:t>
            </a:r>
            <a:r>
              <a:rPr lang="ru-RU" sz="2400" b="1" dirty="0">
                <a:solidFill>
                  <a:srgbClr val="E2CFF1"/>
                </a:solidFill>
                <a:latin typeface="Arial Black" panose="020B0A04020102020204" pitchFamily="34" charset="0"/>
              </a:rPr>
              <a:t> </a:t>
            </a:r>
            <a:r>
              <a:rPr lang="ru-RU" sz="2400" b="1" dirty="0" err="1">
                <a:solidFill>
                  <a:srgbClr val="E2CFF1"/>
                </a:solidFill>
                <a:latin typeface="Arial Black" panose="020B0A04020102020204" pitchFamily="34" charset="0"/>
              </a:rPr>
              <a:t>лише</a:t>
            </a:r>
            <a:r>
              <a:rPr lang="ru-RU" sz="2400" b="1" dirty="0">
                <a:solidFill>
                  <a:srgbClr val="E2CFF1"/>
                </a:solidFill>
                <a:latin typeface="Arial Black" panose="020B0A04020102020204" pitchFamily="34" charset="0"/>
              </a:rPr>
              <a:t> </a:t>
            </a:r>
            <a:r>
              <a:rPr lang="ru-RU" sz="2400" b="1" dirty="0" err="1">
                <a:solidFill>
                  <a:srgbClr val="E2CFF1"/>
                </a:solidFill>
                <a:latin typeface="Arial Black" panose="020B0A04020102020204" pitchFamily="34" charset="0"/>
              </a:rPr>
              <a:t>різницею</a:t>
            </a:r>
            <a:r>
              <a:rPr lang="ru-RU" sz="2400" b="1" dirty="0">
                <a:solidFill>
                  <a:srgbClr val="E2CFF1"/>
                </a:solidFill>
                <a:latin typeface="Arial Black" panose="020B0A04020102020204" pitchFamily="34" charset="0"/>
              </a:rPr>
              <a:t>, </a:t>
            </a:r>
            <a:r>
              <a:rPr lang="ru-RU" sz="2400" b="1" dirty="0" err="1">
                <a:solidFill>
                  <a:srgbClr val="E2CFF1"/>
                </a:solidFill>
                <a:latin typeface="Arial Black" panose="020B0A04020102020204" pitchFamily="34" charset="0"/>
              </a:rPr>
              <a:t>що</a:t>
            </a:r>
            <a:r>
              <a:rPr lang="ru-RU" sz="2400" b="1" dirty="0">
                <a:solidFill>
                  <a:srgbClr val="E2CFF1"/>
                </a:solidFill>
                <a:latin typeface="Arial Black" panose="020B0A04020102020204" pitchFamily="34" charset="0"/>
              </a:rPr>
              <a:t> </a:t>
            </a:r>
            <a:r>
              <a:rPr lang="ru-RU" sz="2400" b="1" dirty="0" err="1">
                <a:solidFill>
                  <a:srgbClr val="E2CFF1"/>
                </a:solidFill>
                <a:latin typeface="Arial Black" panose="020B0A04020102020204" pitchFamily="34" charset="0"/>
              </a:rPr>
              <a:t>розслідування</a:t>
            </a:r>
            <a:r>
              <a:rPr lang="ru-RU" sz="2400" b="1" dirty="0">
                <a:solidFill>
                  <a:srgbClr val="E2CFF1"/>
                </a:solidFill>
                <a:latin typeface="Arial Black" panose="020B0A04020102020204" pitchFamily="34" charset="0"/>
              </a:rPr>
              <a:t> </a:t>
            </a:r>
            <a:r>
              <a:rPr lang="ru-RU" sz="2400" b="1" dirty="0" err="1">
                <a:solidFill>
                  <a:srgbClr val="E2CFF1"/>
                </a:solidFill>
                <a:latin typeface="Arial Black" panose="020B0A04020102020204" pitchFamily="34" charset="0"/>
              </a:rPr>
              <a:t>злочинів</a:t>
            </a:r>
            <a:r>
              <a:rPr lang="ru-RU" sz="2400" b="1" dirty="0">
                <a:solidFill>
                  <a:srgbClr val="E2CFF1"/>
                </a:solidFill>
                <a:latin typeface="Arial Black" panose="020B0A04020102020204" pitchFamily="34" charset="0"/>
              </a:rPr>
              <a:t> для </a:t>
            </a:r>
            <a:r>
              <a:rPr lang="ru-RU" sz="2400" b="1" dirty="0" err="1">
                <a:solidFill>
                  <a:srgbClr val="E2CFF1"/>
                </a:solidFill>
                <a:latin typeface="Arial Black" panose="020B0A04020102020204" pitchFamily="34" charset="0"/>
              </a:rPr>
              <a:t>нього</a:t>
            </a:r>
            <a:r>
              <a:rPr lang="ru-RU" sz="2400" b="1" dirty="0">
                <a:solidFill>
                  <a:srgbClr val="E2CFF1"/>
                </a:solidFill>
                <a:latin typeface="Arial Black" panose="020B0A04020102020204" pitchFamily="34" charset="0"/>
              </a:rPr>
              <a:t> - не </a:t>
            </a:r>
            <a:r>
              <a:rPr lang="ru-RU" sz="2400" b="1" dirty="0" err="1">
                <a:solidFill>
                  <a:srgbClr val="E2CFF1"/>
                </a:solidFill>
                <a:latin typeface="Arial Black" panose="020B0A04020102020204" pitchFamily="34" charset="0"/>
              </a:rPr>
              <a:t>професія</a:t>
            </a:r>
            <a:r>
              <a:rPr lang="ru-RU" sz="2400" b="1" dirty="0">
                <a:solidFill>
                  <a:srgbClr val="E2CFF1"/>
                </a:solidFill>
                <a:latin typeface="Arial Black" panose="020B0A04020102020204" pitchFamily="34" charset="0"/>
              </a:rPr>
              <a:t>, а </a:t>
            </a:r>
            <a:r>
              <a:rPr lang="ru-RU" sz="2400" b="1" dirty="0" err="1">
                <a:solidFill>
                  <a:srgbClr val="E2CFF1"/>
                </a:solidFill>
                <a:latin typeface="Arial Black" panose="020B0A04020102020204" pitchFamily="34" charset="0"/>
              </a:rPr>
              <a:t>хобі</a:t>
            </a:r>
            <a:r>
              <a:rPr lang="ru-RU" sz="2400" b="1" dirty="0" smtClean="0">
                <a:solidFill>
                  <a:srgbClr val="E2CFF1"/>
                </a:solidFill>
                <a:latin typeface="Arial Black" panose="020B0A04020102020204" pitchFamily="34" charset="0"/>
              </a:rPr>
              <a:t>.</a:t>
            </a:r>
          </a:p>
          <a:p>
            <a:endParaRPr lang="ru-RU" sz="800" b="1" dirty="0">
              <a:solidFill>
                <a:srgbClr val="E2CFF1"/>
              </a:solidFill>
              <a:latin typeface="Arial Black" panose="020B0A04020102020204" pitchFamily="34" charset="0"/>
            </a:endParaRPr>
          </a:p>
          <a:p>
            <a:r>
              <a:rPr lang="ru-RU" sz="2800" b="1" dirty="0" err="1">
                <a:solidFill>
                  <a:srgbClr val="FF0066"/>
                </a:solidFill>
                <a:latin typeface="Arial Black" panose="020B0A04020102020204" pitchFamily="34" charset="0"/>
              </a:rPr>
              <a:t>Злочинець</a:t>
            </a:r>
            <a:r>
              <a:rPr lang="ru-RU" sz="2800" b="1" dirty="0">
                <a:solidFill>
                  <a:srgbClr val="FF0066"/>
                </a:solidFill>
                <a:latin typeface="Arial Black" panose="020B0A04020102020204" pitchFamily="34" charset="0"/>
              </a:rPr>
              <a:t> - </a:t>
            </a:r>
            <a:r>
              <a:rPr lang="ru-RU" sz="2400" b="1" dirty="0" err="1">
                <a:solidFill>
                  <a:srgbClr val="E2CFF1"/>
                </a:solidFill>
                <a:latin typeface="Arial Black" panose="020B0A04020102020204" pitchFamily="34" charset="0"/>
              </a:rPr>
              <a:t>скоює</a:t>
            </a:r>
            <a:r>
              <a:rPr lang="ru-RU" sz="2400" b="1" dirty="0">
                <a:solidFill>
                  <a:srgbClr val="E2CFF1"/>
                </a:solidFill>
                <a:latin typeface="Arial Black" panose="020B0A04020102020204" pitchFamily="34" charset="0"/>
              </a:rPr>
              <a:t> </a:t>
            </a:r>
            <a:r>
              <a:rPr lang="ru-RU" sz="2400" b="1" dirty="0" err="1">
                <a:solidFill>
                  <a:srgbClr val="E2CFF1"/>
                </a:solidFill>
                <a:latin typeface="Arial Black" panose="020B0A04020102020204" pitchFamily="34" charset="0"/>
              </a:rPr>
              <a:t>злочин</a:t>
            </a:r>
            <a:r>
              <a:rPr lang="ru-RU" sz="2400" b="1" dirty="0">
                <a:solidFill>
                  <a:srgbClr val="E2CFF1"/>
                </a:solidFill>
                <a:latin typeface="Arial Black" panose="020B0A04020102020204" pitchFamily="34" charset="0"/>
              </a:rPr>
              <a:t>, </a:t>
            </a:r>
            <a:r>
              <a:rPr lang="ru-RU" sz="2400" b="1" dirty="0" err="1">
                <a:solidFill>
                  <a:srgbClr val="E2CFF1"/>
                </a:solidFill>
                <a:latin typeface="Arial Black" panose="020B0A04020102020204" pitchFamily="34" charset="0"/>
              </a:rPr>
              <a:t>замітає</a:t>
            </a:r>
            <a:r>
              <a:rPr lang="ru-RU" sz="2400" b="1" dirty="0">
                <a:solidFill>
                  <a:srgbClr val="E2CFF1"/>
                </a:solidFill>
                <a:latin typeface="Arial Black" panose="020B0A04020102020204" pitchFamily="34" charset="0"/>
              </a:rPr>
              <a:t> </a:t>
            </a:r>
            <a:r>
              <a:rPr lang="ru-RU" sz="2400" b="1" dirty="0" err="1">
                <a:solidFill>
                  <a:srgbClr val="E2CFF1"/>
                </a:solidFill>
                <a:latin typeface="Arial Black" panose="020B0A04020102020204" pitchFamily="34" charset="0"/>
              </a:rPr>
              <a:t>сліди</a:t>
            </a:r>
            <a:r>
              <a:rPr lang="ru-RU" sz="2400" b="1" dirty="0">
                <a:solidFill>
                  <a:srgbClr val="E2CFF1"/>
                </a:solidFill>
                <a:latin typeface="Arial Black" panose="020B0A04020102020204" pitchFamily="34" charset="0"/>
              </a:rPr>
              <a:t>, </a:t>
            </a:r>
            <a:r>
              <a:rPr lang="ru-RU" sz="2400" b="1" dirty="0" err="1">
                <a:solidFill>
                  <a:srgbClr val="E2CFF1"/>
                </a:solidFill>
                <a:latin typeface="Arial Black" panose="020B0A04020102020204" pitchFamily="34" charset="0"/>
              </a:rPr>
              <a:t>намагається</a:t>
            </a:r>
            <a:r>
              <a:rPr lang="ru-RU" sz="2400" b="1" dirty="0">
                <a:solidFill>
                  <a:srgbClr val="E2CFF1"/>
                </a:solidFill>
                <a:latin typeface="Arial Black" panose="020B0A04020102020204" pitchFamily="34" charset="0"/>
              </a:rPr>
              <a:t> </a:t>
            </a:r>
            <a:r>
              <a:rPr lang="ru-RU" sz="2400" b="1" dirty="0" err="1">
                <a:solidFill>
                  <a:srgbClr val="E2CFF1"/>
                </a:solidFill>
                <a:latin typeface="Arial Black" panose="020B0A04020102020204" pitchFamily="34" charset="0"/>
              </a:rPr>
              <a:t>протидіяти</a:t>
            </a:r>
            <a:r>
              <a:rPr lang="ru-RU" sz="2400" b="1" dirty="0">
                <a:solidFill>
                  <a:srgbClr val="E2CFF1"/>
                </a:solidFill>
                <a:latin typeface="Arial Black" panose="020B0A04020102020204" pitchFamily="34" charset="0"/>
              </a:rPr>
              <a:t> </a:t>
            </a:r>
            <a:r>
              <a:rPr lang="ru-RU" sz="2400" b="1" dirty="0" err="1">
                <a:solidFill>
                  <a:srgbClr val="E2CFF1"/>
                </a:solidFill>
                <a:latin typeface="Arial Black" panose="020B0A04020102020204" pitchFamily="34" charset="0"/>
              </a:rPr>
              <a:t>слідству</a:t>
            </a:r>
            <a:r>
              <a:rPr lang="ru-RU" sz="2400" b="1" dirty="0">
                <a:solidFill>
                  <a:srgbClr val="E2CFF1"/>
                </a:solidFill>
                <a:latin typeface="Arial Black" panose="020B0A04020102020204" pitchFamily="34" charset="0"/>
              </a:rPr>
              <a:t>.</a:t>
            </a:r>
            <a:endParaRPr lang="ru-RU" sz="2400" b="1" dirty="0" smtClean="0">
              <a:solidFill>
                <a:srgbClr val="E2CFF1"/>
              </a:solidFill>
              <a:latin typeface="Arial Black" panose="020B0A04020102020204" pitchFamily="34" charset="0"/>
            </a:endParaRPr>
          </a:p>
          <a:p>
            <a:endParaRPr lang="ru-RU" dirty="0"/>
          </a:p>
          <a:p>
            <a:endParaRPr lang="uk-UA" dirty="0" smtClean="0"/>
          </a:p>
          <a:p>
            <a:endParaRPr lang="uk-UA" dirty="0"/>
          </a:p>
        </p:txBody>
      </p:sp>
      <p:sp>
        <p:nvSpPr>
          <p:cNvPr id="5" name="TextBox 4"/>
          <p:cNvSpPr txBox="1"/>
          <p:nvPr/>
        </p:nvSpPr>
        <p:spPr>
          <a:xfrm>
            <a:off x="2695809" y="5307083"/>
            <a:ext cx="952745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err="1">
                <a:solidFill>
                  <a:srgbClr val="FF0066"/>
                </a:solidFill>
                <a:latin typeface="Arial Black" panose="020B0A04020102020204" pitchFamily="34" charset="0"/>
              </a:rPr>
              <a:t>Потерпілий</a:t>
            </a:r>
            <a:r>
              <a:rPr lang="ru-RU" sz="2800" b="1" dirty="0">
                <a:solidFill>
                  <a:srgbClr val="FF0066"/>
                </a:solidFill>
                <a:latin typeface="Arial Black" panose="020B0A04020102020204" pitchFamily="34" charset="0"/>
              </a:rPr>
              <a:t>, </a:t>
            </a:r>
            <a:r>
              <a:rPr lang="ru-RU" sz="2800" b="1" dirty="0" err="1">
                <a:solidFill>
                  <a:srgbClr val="FF0066"/>
                </a:solidFill>
                <a:latin typeface="Arial Black" panose="020B0A04020102020204" pitchFamily="34" charset="0"/>
              </a:rPr>
              <a:t>свідок</a:t>
            </a:r>
            <a:r>
              <a:rPr lang="ru-RU" sz="2800" b="1" dirty="0">
                <a:solidFill>
                  <a:srgbClr val="FF0066"/>
                </a:solidFill>
                <a:latin typeface="Arial Black" panose="020B0A04020102020204" pitchFamily="34" charset="0"/>
              </a:rPr>
              <a:t>, </a:t>
            </a:r>
            <a:r>
              <a:rPr lang="ru-RU" sz="2800" b="1" dirty="0" smtClean="0">
                <a:solidFill>
                  <a:srgbClr val="FF0066"/>
                </a:solidFill>
                <a:latin typeface="Arial Black" panose="020B0A04020102020204" pitchFamily="34" charset="0"/>
              </a:rPr>
              <a:t>компаньон </a:t>
            </a:r>
            <a:r>
              <a:rPr lang="ru-RU" sz="2800" b="1" dirty="0" err="1">
                <a:solidFill>
                  <a:srgbClr val="FF0066"/>
                </a:solidFill>
                <a:latin typeface="Arial Black" panose="020B0A04020102020204" pitchFamily="34" charset="0"/>
              </a:rPr>
              <a:t>сищика</a:t>
            </a:r>
            <a:r>
              <a:rPr lang="ru-RU" sz="2800" b="1" dirty="0">
                <a:solidFill>
                  <a:srgbClr val="FF0066"/>
                </a:solidFill>
                <a:latin typeface="Arial Black" panose="020B0A04020102020204" pitchFamily="34" charset="0"/>
              </a:rPr>
              <a:t>, </a:t>
            </a:r>
            <a:r>
              <a:rPr lang="ru-RU" sz="2800" b="1" dirty="0" smtClean="0">
                <a:solidFill>
                  <a:srgbClr val="FF0066"/>
                </a:solidFill>
                <a:latin typeface="Arial Black" panose="020B0A04020102020204" pitchFamily="34" charset="0"/>
              </a:rPr>
              <a:t>консультант</a:t>
            </a:r>
            <a:r>
              <a:rPr lang="ru-RU" sz="2800" b="1" dirty="0">
                <a:solidFill>
                  <a:srgbClr val="FF0066"/>
                </a:solidFill>
                <a:latin typeface="Arial Black" panose="020B0A04020102020204" pitchFamily="34" charset="0"/>
              </a:rPr>
              <a:t>, </a:t>
            </a:r>
            <a:r>
              <a:rPr lang="ru-RU" sz="2800" b="1" dirty="0" err="1" smtClean="0">
                <a:solidFill>
                  <a:srgbClr val="FF0066"/>
                </a:solidFill>
                <a:latin typeface="Arial Black" panose="020B0A04020102020204" pitchFamily="34" charset="0"/>
              </a:rPr>
              <a:t>помічник</a:t>
            </a:r>
            <a:r>
              <a:rPr lang="ru-RU" sz="2800" b="1" dirty="0">
                <a:solidFill>
                  <a:srgbClr val="FF0066"/>
                </a:solidFill>
                <a:latin typeface="Arial Black" panose="020B0A04020102020204" pitchFamily="34" charset="0"/>
              </a:rPr>
              <a:t>, </a:t>
            </a:r>
            <a:r>
              <a:rPr lang="ru-RU" sz="2800" b="1" dirty="0" err="1" smtClean="0">
                <a:solidFill>
                  <a:srgbClr val="FF0066"/>
                </a:solidFill>
                <a:latin typeface="Arial Black" panose="020B0A04020102020204" pitchFamily="34" charset="0"/>
              </a:rPr>
              <a:t>підозрюваний</a:t>
            </a:r>
            <a:endParaRPr lang="uk-UA" sz="2800" b="1" dirty="0">
              <a:solidFill>
                <a:srgbClr val="FF0066"/>
              </a:solidFill>
              <a:latin typeface="Arial Black" panose="020B0A04020102020204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99961" y="3826892"/>
            <a:ext cx="1853381" cy="174026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48" y="3630956"/>
            <a:ext cx="2048547" cy="2630234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49990"/>
            <a:ext cx="2052395" cy="323362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10567310" y="767518"/>
            <a:ext cx="1624690" cy="2562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51701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98804" y="177196"/>
            <a:ext cx="9247238" cy="1200329"/>
          </a:xfrm>
          <a:prstGeom prst="rect">
            <a:avLst/>
          </a:prstGeom>
          <a:noFill/>
        </p:spPr>
        <p:txBody>
          <a:bodyPr wrap="square" rtlCol="0">
            <a:prstTxWarp prst="textStop">
              <a:avLst/>
            </a:prstTxWarp>
            <a:spAutoFit/>
          </a:bodyPr>
          <a:lstStyle/>
          <a:p>
            <a:pPr algn="ctr"/>
            <a:r>
              <a:rPr lang="uk-UA" sz="3600" b="1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Популярні письменники – автори детективів</a:t>
            </a:r>
            <a:endParaRPr lang="uk-UA" sz="36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86697" y="1489587"/>
            <a:ext cx="486696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uk-UA" sz="2000" b="1" dirty="0" smtClean="0">
              <a:solidFill>
                <a:srgbClr val="FFFF00"/>
              </a:solidFill>
              <a:latin typeface="Arial Black" panose="020B0A04020102020204" pitchFamily="34" charset="0"/>
            </a:endParaRPr>
          </a:p>
          <a:p>
            <a:endParaRPr lang="uk-UA" sz="2000" b="1" dirty="0" smtClean="0">
              <a:solidFill>
                <a:srgbClr val="FFFF00"/>
              </a:solidFill>
              <a:latin typeface="Arial Black" panose="020B0A04020102020204" pitchFamily="34" charset="0"/>
            </a:endParaRPr>
          </a:p>
          <a:p>
            <a:endParaRPr lang="uk-UA" sz="2000" b="1" dirty="0">
              <a:solidFill>
                <a:srgbClr val="FFFF00"/>
              </a:solidFill>
              <a:latin typeface="Arial Black" panose="020B0A04020102020204" pitchFamily="34" charset="0"/>
            </a:endParaRPr>
          </a:p>
        </p:txBody>
      </p:sp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933" y="834378"/>
            <a:ext cx="2324706" cy="24088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0" y="3253176"/>
            <a:ext cx="3961523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000" b="1" dirty="0">
                <a:solidFill>
                  <a:srgbClr val="FFFF00"/>
                </a:solidFill>
                <a:latin typeface="Arial Black" panose="020B0A04020102020204" pitchFamily="34" charset="0"/>
              </a:rPr>
              <a:t>Агата </a:t>
            </a:r>
            <a:r>
              <a:rPr lang="uk-UA" sz="2000" b="1" dirty="0" smtClean="0">
                <a:solidFill>
                  <a:srgbClr val="FFFF00"/>
                </a:solidFill>
                <a:latin typeface="Arial Black" panose="020B0A04020102020204" pitchFamily="34" charset="0"/>
              </a:rPr>
              <a:t>Крісті </a:t>
            </a:r>
          </a:p>
          <a:p>
            <a:pPr algn="ctr"/>
            <a:r>
              <a:rPr lang="uk-UA" b="1" i="1" dirty="0">
                <a:solidFill>
                  <a:srgbClr val="E2CFF1"/>
                </a:solidFill>
                <a:latin typeface="Arial Black" panose="020B0A04020102020204" pitchFamily="34" charset="0"/>
              </a:rPr>
              <a:t>А</a:t>
            </a:r>
            <a:r>
              <a:rPr lang="uk-UA" b="1" i="1" dirty="0" smtClean="0">
                <a:solidFill>
                  <a:srgbClr val="E2CFF1"/>
                </a:solidFill>
                <a:latin typeface="Arial Black" panose="020B0A04020102020204" pitchFamily="34" charset="0"/>
              </a:rPr>
              <a:t>нглійська </a:t>
            </a:r>
            <a:r>
              <a:rPr lang="uk-UA" b="1" i="1" dirty="0">
                <a:solidFill>
                  <a:srgbClr val="E2CFF1"/>
                </a:solidFill>
                <a:latin typeface="Arial Black" panose="020B0A04020102020204" pitchFamily="34" charset="0"/>
              </a:rPr>
              <a:t>письменниця </a:t>
            </a:r>
            <a:r>
              <a:rPr lang="uk-UA" b="1" i="1" dirty="0" smtClean="0">
                <a:solidFill>
                  <a:srgbClr val="E2CFF1"/>
                </a:solidFill>
                <a:latin typeface="Arial Black" panose="020B0A04020102020204" pitchFamily="34" charset="0"/>
              </a:rPr>
              <a:t>, автор популярних </a:t>
            </a:r>
            <a:r>
              <a:rPr lang="uk-UA" b="1" i="1" dirty="0">
                <a:solidFill>
                  <a:srgbClr val="E2CFF1"/>
                </a:solidFill>
                <a:latin typeface="Arial Black" panose="020B0A04020102020204" pitchFamily="34" charset="0"/>
              </a:rPr>
              <a:t>детективних </a:t>
            </a:r>
            <a:r>
              <a:rPr lang="uk-UA" b="1" i="1" dirty="0" smtClean="0">
                <a:solidFill>
                  <a:srgbClr val="E2CFF1"/>
                </a:solidFill>
                <a:latin typeface="Arial Black" panose="020B0A04020102020204" pitchFamily="34" charset="0"/>
              </a:rPr>
              <a:t>творів.</a:t>
            </a:r>
          </a:p>
          <a:p>
            <a:pPr algn="ctr"/>
            <a:r>
              <a:rPr lang="uk-UA" b="1" i="1" dirty="0" smtClean="0">
                <a:solidFill>
                  <a:srgbClr val="E2CFF1"/>
                </a:solidFill>
                <a:latin typeface="Arial Black" panose="020B0A04020102020204" pitchFamily="34" charset="0"/>
              </a:rPr>
              <a:t>Головні герої- сищики </a:t>
            </a:r>
            <a:r>
              <a:rPr lang="uk-UA" b="1" i="1" dirty="0" err="1" smtClean="0">
                <a:solidFill>
                  <a:srgbClr val="E2CFF1"/>
                </a:solidFill>
                <a:latin typeface="Arial Black" panose="020B0A04020102020204" pitchFamily="34" charset="0"/>
              </a:rPr>
              <a:t>Еркюль</a:t>
            </a:r>
            <a:r>
              <a:rPr lang="uk-UA" b="1" i="1" dirty="0" smtClean="0">
                <a:solidFill>
                  <a:srgbClr val="E2CFF1"/>
                </a:solidFill>
                <a:latin typeface="Arial Black" panose="020B0A04020102020204" pitchFamily="34" charset="0"/>
              </a:rPr>
              <a:t> </a:t>
            </a:r>
            <a:r>
              <a:rPr lang="uk-UA" b="1" i="1" dirty="0" err="1" smtClean="0">
                <a:solidFill>
                  <a:srgbClr val="E2CFF1"/>
                </a:solidFill>
                <a:latin typeface="Arial Black" panose="020B0A04020102020204" pitchFamily="34" charset="0"/>
              </a:rPr>
              <a:t>Пуаро</a:t>
            </a:r>
            <a:r>
              <a:rPr lang="uk-UA" b="1" i="1" dirty="0" smtClean="0">
                <a:solidFill>
                  <a:srgbClr val="E2CFF1"/>
                </a:solidFill>
                <a:latin typeface="Arial Black" panose="020B0A04020102020204" pitchFamily="34" charset="0"/>
              </a:rPr>
              <a:t> та міс </a:t>
            </a:r>
            <a:r>
              <a:rPr lang="uk-UA" b="1" i="1" dirty="0" err="1" smtClean="0">
                <a:solidFill>
                  <a:srgbClr val="E2CFF1"/>
                </a:solidFill>
                <a:latin typeface="Arial Black" panose="020B0A04020102020204" pitchFamily="34" charset="0"/>
              </a:rPr>
              <a:t>Марпл</a:t>
            </a:r>
            <a:endParaRPr lang="uk-UA" b="1" i="1" dirty="0">
              <a:solidFill>
                <a:srgbClr val="E2CFF1"/>
              </a:solidFill>
              <a:latin typeface="Arial Black" panose="020B0A04020102020204" pitchFamily="34" charset="0"/>
            </a:endParaRPr>
          </a:p>
          <a:p>
            <a:endParaRPr lang="uk-UA" dirty="0"/>
          </a:p>
        </p:txBody>
      </p:sp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2311" y="1394039"/>
            <a:ext cx="1673943" cy="22224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4220802" y="3431789"/>
            <a:ext cx="3893575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000" b="1" dirty="0" smtClean="0">
                <a:solidFill>
                  <a:srgbClr val="FFFF00"/>
                </a:solidFill>
                <a:latin typeface="Arial Black" panose="020B0A04020102020204" pitchFamily="34" charset="0"/>
              </a:rPr>
              <a:t>Артур </a:t>
            </a:r>
            <a:r>
              <a:rPr lang="uk-UA" sz="2000" b="1" dirty="0" err="1" smtClean="0">
                <a:solidFill>
                  <a:srgbClr val="FFFF00"/>
                </a:solidFill>
                <a:latin typeface="Arial Black" panose="020B0A04020102020204" pitchFamily="34" charset="0"/>
              </a:rPr>
              <a:t>Конан</a:t>
            </a:r>
            <a:r>
              <a:rPr lang="uk-UA" sz="2000" b="1" dirty="0" smtClean="0">
                <a:solidFill>
                  <a:srgbClr val="FFFF00"/>
                </a:solidFill>
                <a:latin typeface="Arial Black" panose="020B0A04020102020204" pitchFamily="34" charset="0"/>
              </a:rPr>
              <a:t> </a:t>
            </a:r>
            <a:r>
              <a:rPr lang="uk-UA" sz="2000" b="1" dirty="0" err="1" smtClean="0">
                <a:solidFill>
                  <a:srgbClr val="FFFF00"/>
                </a:solidFill>
                <a:latin typeface="Arial Black" panose="020B0A04020102020204" pitchFamily="34" charset="0"/>
              </a:rPr>
              <a:t>Дойл</a:t>
            </a:r>
            <a:endParaRPr lang="uk-UA" sz="2000" b="1" dirty="0" smtClean="0">
              <a:solidFill>
                <a:srgbClr val="FFFF00"/>
              </a:solidFill>
              <a:latin typeface="Arial Black" panose="020B0A04020102020204" pitchFamily="34" charset="0"/>
            </a:endParaRPr>
          </a:p>
          <a:p>
            <a:pPr algn="ctr"/>
            <a:r>
              <a:rPr lang="uk-UA" b="1" i="1" dirty="0" smtClean="0">
                <a:solidFill>
                  <a:srgbClr val="E2CFF1"/>
                </a:solidFill>
                <a:latin typeface="Arial Black" panose="020B0A04020102020204" pitchFamily="34" charset="0"/>
              </a:rPr>
              <a:t>Англійський письменник, автор детективних і фантастичних . Головні герої Шерлок Холмс та його помічник доктор </a:t>
            </a:r>
            <a:r>
              <a:rPr lang="uk-UA" b="1" i="1" dirty="0" err="1" smtClean="0">
                <a:solidFill>
                  <a:srgbClr val="E2CFF1"/>
                </a:solidFill>
                <a:latin typeface="Arial Black" panose="020B0A04020102020204" pitchFamily="34" charset="0"/>
              </a:rPr>
              <a:t>Ватсон</a:t>
            </a:r>
            <a:endParaRPr lang="uk-UA" b="1" i="1" dirty="0">
              <a:solidFill>
                <a:srgbClr val="E2CFF1"/>
              </a:solidFill>
              <a:latin typeface="Arial Black" panose="020B0A040201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561128" y="3391675"/>
            <a:ext cx="3689555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FFFF00"/>
                </a:solidFill>
                <a:latin typeface="Arial Black" panose="020B0A04020102020204" pitchFamily="34" charset="0"/>
              </a:rPr>
              <a:t>Ян </a:t>
            </a:r>
            <a:r>
              <a:rPr lang="ru-RU" sz="2000" b="1" dirty="0" err="1" smtClean="0">
                <a:solidFill>
                  <a:srgbClr val="FFFF00"/>
                </a:solidFill>
                <a:latin typeface="Arial Black" panose="020B0A04020102020204" pitchFamily="34" charset="0"/>
              </a:rPr>
              <a:t>Флемінг</a:t>
            </a:r>
            <a:endParaRPr lang="ru-RU" sz="2000" b="1" dirty="0" smtClean="0">
              <a:solidFill>
                <a:srgbClr val="FFFF00"/>
              </a:solidFill>
              <a:latin typeface="Arial Black" panose="020B0A04020102020204" pitchFamily="34" charset="0"/>
            </a:endParaRPr>
          </a:p>
          <a:p>
            <a:pPr algn="ctr"/>
            <a:r>
              <a:rPr lang="ru-RU" b="1" dirty="0" err="1">
                <a:solidFill>
                  <a:srgbClr val="E2CFF1"/>
                </a:solidFill>
                <a:latin typeface="Arial Black" panose="020B0A04020102020204" pitchFamily="34" charset="0"/>
              </a:rPr>
              <a:t>Б</a:t>
            </a:r>
            <a:r>
              <a:rPr lang="ru-RU" b="1" dirty="0" err="1" smtClean="0">
                <a:solidFill>
                  <a:srgbClr val="E2CFF1"/>
                </a:solidFill>
                <a:latin typeface="Arial Black" panose="020B0A04020102020204" pitchFamily="34" charset="0"/>
              </a:rPr>
              <a:t>ританський</a:t>
            </a:r>
            <a:r>
              <a:rPr lang="ru-RU" b="1" dirty="0">
                <a:solidFill>
                  <a:srgbClr val="E2CFF1"/>
                </a:solidFill>
                <a:latin typeface="Arial Black" panose="020B0A04020102020204" pitchFamily="34" charset="0"/>
              </a:rPr>
              <a:t> </a:t>
            </a:r>
            <a:r>
              <a:rPr lang="ru-RU" b="1" dirty="0" err="1" smtClean="0">
                <a:solidFill>
                  <a:srgbClr val="E2CFF1"/>
                </a:solidFill>
                <a:latin typeface="Arial Black" panose="020B0A04020102020204" pitchFamily="34" charset="0"/>
              </a:rPr>
              <a:t>письменник</a:t>
            </a:r>
            <a:r>
              <a:rPr lang="ru-RU" b="1" dirty="0">
                <a:solidFill>
                  <a:srgbClr val="E2CFF1"/>
                </a:solidFill>
                <a:latin typeface="Arial Black" panose="020B0A04020102020204" pitchFamily="34" charset="0"/>
              </a:rPr>
              <a:t> і </a:t>
            </a:r>
            <a:r>
              <a:rPr lang="ru-RU" b="1" dirty="0" err="1" smtClean="0">
                <a:solidFill>
                  <a:srgbClr val="E2CFF1"/>
                </a:solidFill>
                <a:latin typeface="Arial Black" panose="020B0A04020102020204" pitchFamily="34" charset="0"/>
              </a:rPr>
              <a:t>журналіст</a:t>
            </a:r>
            <a:r>
              <a:rPr lang="ru-RU" b="1" dirty="0" smtClean="0">
                <a:solidFill>
                  <a:srgbClr val="E2CFF1"/>
                </a:solidFill>
                <a:latin typeface="Arial Black" panose="020B0A04020102020204" pitchFamily="34" charset="0"/>
              </a:rPr>
              <a:t>, </a:t>
            </a:r>
            <a:r>
              <a:rPr lang="ru-RU" b="1" dirty="0">
                <a:solidFill>
                  <a:srgbClr val="E2CFF1"/>
                </a:solidFill>
                <a:latin typeface="Arial Black" panose="020B0A04020102020204" pitchFamily="34" charset="0"/>
              </a:rPr>
              <a:t>автор </a:t>
            </a:r>
            <a:r>
              <a:rPr lang="ru-RU" b="1" dirty="0" err="1">
                <a:solidFill>
                  <a:srgbClr val="E2CFF1"/>
                </a:solidFill>
                <a:latin typeface="Arial Black" panose="020B0A04020102020204" pitchFamily="34" charset="0"/>
              </a:rPr>
              <a:t>романів</a:t>
            </a:r>
            <a:r>
              <a:rPr lang="ru-RU" b="1" dirty="0">
                <a:solidFill>
                  <a:srgbClr val="E2CFF1"/>
                </a:solidFill>
                <a:latin typeface="Arial Black" panose="020B0A04020102020204" pitchFamily="34" charset="0"/>
              </a:rPr>
              <a:t> про </a:t>
            </a:r>
            <a:r>
              <a:rPr lang="ru-RU" b="1" dirty="0" err="1">
                <a:solidFill>
                  <a:srgbClr val="E2CFF1"/>
                </a:solidFill>
                <a:latin typeface="Arial Black" panose="020B0A04020102020204" pitchFamily="34" charset="0"/>
              </a:rPr>
              <a:t>супершпигуна</a:t>
            </a:r>
            <a:r>
              <a:rPr lang="ru-RU" b="1" dirty="0">
                <a:solidFill>
                  <a:srgbClr val="E2CFF1"/>
                </a:solidFill>
                <a:latin typeface="Arial Black" panose="020B0A04020102020204" pitchFamily="34" charset="0"/>
              </a:rPr>
              <a:t> </a:t>
            </a:r>
            <a:r>
              <a:rPr lang="ru-RU" b="1" dirty="0" err="1">
                <a:solidFill>
                  <a:srgbClr val="E2CFF1"/>
                </a:solidFill>
                <a:latin typeface="Arial Black" panose="020B0A04020102020204" pitchFamily="34" charset="0"/>
              </a:rPr>
              <a:t>Британської</a:t>
            </a:r>
            <a:r>
              <a:rPr lang="ru-RU" b="1" dirty="0">
                <a:solidFill>
                  <a:srgbClr val="E2CFF1"/>
                </a:solidFill>
                <a:latin typeface="Arial Black" panose="020B0A04020102020204" pitchFamily="34" charset="0"/>
              </a:rPr>
              <a:t> </a:t>
            </a:r>
            <a:r>
              <a:rPr lang="ru-RU" b="1" dirty="0" err="1">
                <a:solidFill>
                  <a:srgbClr val="E2CFF1"/>
                </a:solidFill>
                <a:latin typeface="Arial Black" panose="020B0A04020102020204" pitchFamily="34" charset="0"/>
              </a:rPr>
              <a:t>таємної</a:t>
            </a:r>
            <a:r>
              <a:rPr lang="ru-RU" b="1" dirty="0">
                <a:solidFill>
                  <a:srgbClr val="E2CFF1"/>
                </a:solidFill>
                <a:latin typeface="Arial Black" panose="020B0A04020102020204" pitchFamily="34" charset="0"/>
              </a:rPr>
              <a:t> </a:t>
            </a:r>
            <a:r>
              <a:rPr lang="ru-RU" b="1" dirty="0" err="1">
                <a:solidFill>
                  <a:srgbClr val="E2CFF1"/>
                </a:solidFill>
                <a:latin typeface="Arial Black" panose="020B0A04020102020204" pitchFamily="34" charset="0"/>
              </a:rPr>
              <a:t>служби</a:t>
            </a:r>
            <a:r>
              <a:rPr lang="ru-RU" b="1" dirty="0">
                <a:solidFill>
                  <a:srgbClr val="E2CFF1"/>
                </a:solidFill>
                <a:latin typeface="Arial Black" panose="020B0A04020102020204" pitchFamily="34" charset="0"/>
              </a:rPr>
              <a:t> </a:t>
            </a:r>
            <a:r>
              <a:rPr lang="ru-RU" b="1" dirty="0" smtClean="0">
                <a:solidFill>
                  <a:srgbClr val="E2CFF1"/>
                </a:solidFill>
                <a:latin typeface="Arial Black" panose="020B0A04020102020204" pitchFamily="34" charset="0"/>
              </a:rPr>
              <a:t>Джеймса Бонда</a:t>
            </a:r>
            <a:r>
              <a:rPr lang="ru-RU" dirty="0" smtClean="0"/>
              <a:t>.</a:t>
            </a:r>
            <a:r>
              <a:rPr lang="ru-RU" dirty="0"/>
              <a:t> </a:t>
            </a:r>
            <a:endParaRPr lang="uk-UA" dirty="0"/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0820" y="897319"/>
            <a:ext cx="2059732" cy="2534470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64840" y="1739318"/>
            <a:ext cx="1701828" cy="1972689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86125" y="760692"/>
            <a:ext cx="1885481" cy="2911830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97555" y="4840924"/>
            <a:ext cx="1674051" cy="1591151"/>
          </a:xfrm>
          <a:prstGeom prst="rect">
            <a:avLst/>
          </a:prstGeom>
        </p:spPr>
      </p:pic>
      <p:pic>
        <p:nvPicPr>
          <p:cNvPr id="31" name="Рисунок 3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564840" y="4330458"/>
            <a:ext cx="1798557" cy="2148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19242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079523" y="132735"/>
            <a:ext cx="8200103" cy="707886"/>
          </a:xfrm>
          <a:prstGeom prst="rect">
            <a:avLst/>
          </a:prstGeom>
          <a:noFill/>
        </p:spPr>
        <p:txBody>
          <a:bodyPr wrap="square" rtlCol="0">
            <a:prstTxWarp prst="textChevronInverted">
              <a:avLst/>
            </a:prstTxWarp>
            <a:spAutoFit/>
          </a:bodyPr>
          <a:lstStyle/>
          <a:p>
            <a:pPr algn="ctr"/>
            <a:r>
              <a:rPr lang="uk-UA" sz="4000" b="1" dirty="0" smtClean="0">
                <a:solidFill>
                  <a:srgbClr val="FF0066"/>
                </a:solidFill>
                <a:latin typeface="Arial Black" panose="020B0A04020102020204" pitchFamily="34" charset="0"/>
              </a:rPr>
              <a:t>Історія детективу</a:t>
            </a:r>
            <a:endParaRPr lang="uk-UA" sz="4000" b="1" dirty="0">
              <a:solidFill>
                <a:srgbClr val="FF0066"/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86697" y="840621"/>
            <a:ext cx="1170530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err="1">
                <a:solidFill>
                  <a:srgbClr val="E2CFF1"/>
                </a:solidFill>
                <a:latin typeface="Arial Black" panose="020B0A04020102020204" pitchFamily="34" charset="0"/>
              </a:rPr>
              <a:t>Батьком</a:t>
            </a:r>
            <a:r>
              <a:rPr lang="ru-RU" sz="2400" b="1" dirty="0">
                <a:solidFill>
                  <a:srgbClr val="E2CFF1"/>
                </a:solidFill>
                <a:latin typeface="Arial Black" panose="020B0A04020102020204" pitchFamily="34" charset="0"/>
              </a:rPr>
              <a:t> детективного жанру </a:t>
            </a:r>
            <a:r>
              <a:rPr lang="ru-RU" sz="2400" b="1" dirty="0" err="1">
                <a:solidFill>
                  <a:srgbClr val="E2CFF1"/>
                </a:solidFill>
                <a:latin typeface="Arial Black" panose="020B0A04020102020204" pitchFamily="34" charset="0"/>
              </a:rPr>
              <a:t>називають</a:t>
            </a:r>
            <a:r>
              <a:rPr lang="ru-RU" sz="2400" b="1" dirty="0">
                <a:solidFill>
                  <a:srgbClr val="E2CFF1"/>
                </a:solidFill>
                <a:latin typeface="Arial Black" panose="020B0A04020102020204" pitchFamily="34" charset="0"/>
              </a:rPr>
              <a:t> </a:t>
            </a:r>
            <a:r>
              <a:rPr lang="ru-RU" sz="2400" b="1" dirty="0" err="1">
                <a:solidFill>
                  <a:srgbClr val="E2CFF1"/>
                </a:solidFill>
                <a:latin typeface="Arial Black" panose="020B0A04020102020204" pitchFamily="34" charset="0"/>
              </a:rPr>
              <a:t>Едгара</a:t>
            </a:r>
            <a:r>
              <a:rPr lang="ru-RU" sz="2400" b="1" dirty="0">
                <a:solidFill>
                  <a:srgbClr val="E2CFF1"/>
                </a:solidFill>
                <a:latin typeface="Arial Black" panose="020B0A04020102020204" pitchFamily="34" charset="0"/>
              </a:rPr>
              <a:t> </a:t>
            </a:r>
            <a:r>
              <a:rPr lang="ru-RU" sz="2400" b="1" dirty="0" smtClean="0">
                <a:solidFill>
                  <a:srgbClr val="E2CFF1"/>
                </a:solidFill>
                <a:latin typeface="Arial Black" panose="020B0A04020102020204" pitchFamily="34" charset="0"/>
              </a:rPr>
              <a:t>Алана По.</a:t>
            </a:r>
            <a:r>
              <a:rPr lang="uk-UA" sz="2400" b="1" dirty="0" smtClean="0">
                <a:solidFill>
                  <a:srgbClr val="E2CFF1"/>
                </a:solidFill>
                <a:latin typeface="Arial Black" panose="020B0A04020102020204" pitchFamily="34" charset="0"/>
              </a:rPr>
              <a:t> </a:t>
            </a:r>
            <a:r>
              <a:rPr lang="ru-RU" sz="2400" b="1" dirty="0" smtClean="0">
                <a:solidFill>
                  <a:srgbClr val="E2CFF1"/>
                </a:solidFill>
                <a:latin typeface="Arial Black" panose="020B0A04020102020204" pitchFamily="34" charset="0"/>
              </a:rPr>
              <a:t>Першими ж </a:t>
            </a:r>
            <a:r>
              <a:rPr lang="ru-RU" sz="2400" b="1" dirty="0" err="1">
                <a:solidFill>
                  <a:srgbClr val="E2CFF1"/>
                </a:solidFill>
                <a:latin typeface="Arial Black" panose="020B0A04020102020204" pitchFamily="34" charset="0"/>
              </a:rPr>
              <a:t>творами</a:t>
            </a:r>
            <a:r>
              <a:rPr lang="ru-RU" sz="2400" b="1" dirty="0">
                <a:solidFill>
                  <a:srgbClr val="E2CFF1"/>
                </a:solidFill>
                <a:latin typeface="Arial Black" panose="020B0A04020102020204" pitchFamily="34" charset="0"/>
              </a:rPr>
              <a:t> детективного жанру </a:t>
            </a:r>
            <a:r>
              <a:rPr lang="ru-RU" sz="2400" b="1" dirty="0" err="1">
                <a:solidFill>
                  <a:srgbClr val="E2CFF1"/>
                </a:solidFill>
                <a:latin typeface="Arial Black" panose="020B0A04020102020204" pitchFamily="34" charset="0"/>
              </a:rPr>
              <a:t>зазвичай</a:t>
            </a:r>
            <a:r>
              <a:rPr lang="ru-RU" sz="2400" b="1" dirty="0">
                <a:solidFill>
                  <a:srgbClr val="E2CFF1"/>
                </a:solidFill>
                <a:latin typeface="Arial Black" panose="020B0A04020102020204" pitchFamily="34" charset="0"/>
              </a:rPr>
              <a:t> </a:t>
            </a:r>
            <a:r>
              <a:rPr lang="ru-RU" sz="2400" b="1" dirty="0" err="1" smtClean="0">
                <a:solidFill>
                  <a:srgbClr val="E2CFF1"/>
                </a:solidFill>
                <a:latin typeface="Arial Black" panose="020B0A04020102020204" pitchFamily="34" charset="0"/>
              </a:rPr>
              <a:t>вважаються</a:t>
            </a:r>
            <a:r>
              <a:rPr lang="ru-RU" sz="2400" b="1" dirty="0" smtClean="0">
                <a:solidFill>
                  <a:srgbClr val="E2CFF1"/>
                </a:solidFill>
                <a:latin typeface="Arial Black" panose="020B0A04020102020204" pitchFamily="34" charset="0"/>
              </a:rPr>
              <a:t> </a:t>
            </a:r>
            <a:r>
              <a:rPr lang="ru-RU" sz="2400" b="1" dirty="0" err="1" smtClean="0">
                <a:solidFill>
                  <a:srgbClr val="E2CFF1"/>
                </a:solidFill>
                <a:latin typeface="Arial Black" panose="020B0A04020102020204" pitchFamily="34" charset="0"/>
              </a:rPr>
              <a:t>його</a:t>
            </a:r>
            <a:r>
              <a:rPr lang="ru-RU" sz="2400" b="1" dirty="0" smtClean="0">
                <a:solidFill>
                  <a:srgbClr val="E2CFF1"/>
                </a:solidFill>
                <a:latin typeface="Arial Black" panose="020B0A04020102020204" pitchFamily="34" charset="0"/>
              </a:rPr>
              <a:t>  </a:t>
            </a:r>
            <a:r>
              <a:rPr lang="ru-RU" sz="2400" b="1" dirty="0" err="1" smtClean="0">
                <a:solidFill>
                  <a:srgbClr val="E2CFF1"/>
                </a:solidFill>
                <a:latin typeface="Arial Black" panose="020B0A04020102020204" pitchFamily="34" charset="0"/>
              </a:rPr>
              <a:t>розповіді</a:t>
            </a:r>
            <a:r>
              <a:rPr lang="ru-RU" sz="2400" b="1" dirty="0" smtClean="0">
                <a:solidFill>
                  <a:srgbClr val="E2CFF1"/>
                </a:solidFill>
                <a:latin typeface="Arial Black" panose="020B0A04020102020204" pitchFamily="34" charset="0"/>
              </a:rPr>
              <a:t>, </a:t>
            </a:r>
            <a:r>
              <a:rPr lang="ru-RU" sz="2400" b="1" dirty="0" err="1">
                <a:solidFill>
                  <a:srgbClr val="E2CFF1"/>
                </a:solidFill>
                <a:latin typeface="Arial Black" panose="020B0A04020102020204" pitchFamily="34" charset="0"/>
              </a:rPr>
              <a:t>написані</a:t>
            </a:r>
            <a:r>
              <a:rPr lang="ru-RU" sz="2400" b="1" dirty="0">
                <a:solidFill>
                  <a:srgbClr val="E2CFF1"/>
                </a:solidFill>
                <a:latin typeface="Arial Black" panose="020B0A04020102020204" pitchFamily="34" charset="0"/>
              </a:rPr>
              <a:t> в 1840-х, але </a:t>
            </a:r>
            <a:r>
              <a:rPr lang="ru-RU" sz="2400" b="1" dirty="0" err="1">
                <a:solidFill>
                  <a:srgbClr val="E2CFF1"/>
                </a:solidFill>
                <a:latin typeface="Arial Black" panose="020B0A04020102020204" pitchFamily="34" charset="0"/>
              </a:rPr>
              <a:t>елементи</a:t>
            </a:r>
            <a:r>
              <a:rPr lang="ru-RU" sz="2400" b="1" dirty="0">
                <a:solidFill>
                  <a:srgbClr val="E2CFF1"/>
                </a:solidFill>
                <a:latin typeface="Arial Black" panose="020B0A04020102020204" pitchFamily="34" charset="0"/>
              </a:rPr>
              <a:t> детективу </a:t>
            </a:r>
            <a:r>
              <a:rPr lang="ru-RU" sz="2400" b="1" dirty="0" err="1">
                <a:solidFill>
                  <a:srgbClr val="E2CFF1"/>
                </a:solidFill>
                <a:latin typeface="Arial Black" panose="020B0A04020102020204" pitchFamily="34" charset="0"/>
              </a:rPr>
              <a:t>використовувалися</a:t>
            </a:r>
            <a:r>
              <a:rPr lang="ru-RU" sz="2400" b="1" dirty="0">
                <a:solidFill>
                  <a:srgbClr val="E2CFF1"/>
                </a:solidFill>
                <a:latin typeface="Arial Black" panose="020B0A04020102020204" pitchFamily="34" charset="0"/>
              </a:rPr>
              <a:t> </a:t>
            </a:r>
            <a:r>
              <a:rPr lang="ru-RU" sz="2400" b="1" dirty="0" err="1">
                <a:solidFill>
                  <a:srgbClr val="E2CFF1"/>
                </a:solidFill>
                <a:latin typeface="Arial Black" panose="020B0A04020102020204" pitchFamily="34" charset="0"/>
              </a:rPr>
              <a:t>багатьма</a:t>
            </a:r>
            <a:r>
              <a:rPr lang="ru-RU" sz="2400" b="1" dirty="0">
                <a:solidFill>
                  <a:srgbClr val="E2CFF1"/>
                </a:solidFill>
                <a:latin typeface="Arial Black" panose="020B0A04020102020204" pitchFamily="34" charset="0"/>
              </a:rPr>
              <a:t> </a:t>
            </a:r>
            <a:r>
              <a:rPr lang="ru-RU" sz="2400" b="1" dirty="0" err="1" smtClean="0">
                <a:solidFill>
                  <a:srgbClr val="E2CFF1"/>
                </a:solidFill>
                <a:latin typeface="Arial Black" panose="020B0A04020102020204" pitchFamily="34" charset="0"/>
              </a:rPr>
              <a:t>письменниками</a:t>
            </a:r>
            <a:r>
              <a:rPr lang="ru-RU" sz="2400" b="1" dirty="0" smtClean="0">
                <a:solidFill>
                  <a:srgbClr val="E2CFF1"/>
                </a:solidFill>
                <a:latin typeface="Arial Black" panose="020B0A04020102020204" pitchFamily="34" charset="0"/>
              </a:rPr>
              <a:t> і </a:t>
            </a:r>
            <a:r>
              <a:rPr lang="ru-RU" sz="2400" b="1" dirty="0" err="1" smtClean="0">
                <a:solidFill>
                  <a:srgbClr val="E2CFF1"/>
                </a:solidFill>
                <a:latin typeface="Arial Black" panose="020B0A04020102020204" pitchFamily="34" charset="0"/>
              </a:rPr>
              <a:t>раніше</a:t>
            </a:r>
            <a:r>
              <a:rPr lang="ru-RU" sz="2400" b="1" dirty="0" smtClean="0">
                <a:solidFill>
                  <a:srgbClr val="E2CFF1"/>
                </a:solidFill>
                <a:latin typeface="Arial Black" panose="020B0A04020102020204" pitchFamily="34" charset="0"/>
              </a:rPr>
              <a:t>. </a:t>
            </a:r>
          </a:p>
          <a:p>
            <a:pPr algn="ctr"/>
            <a:r>
              <a:rPr lang="ru-RU" sz="2400" b="1" dirty="0" err="1" smtClean="0">
                <a:solidFill>
                  <a:srgbClr val="E2CFF1"/>
                </a:solidFill>
                <a:latin typeface="Arial Black" panose="020B0A04020102020204" pitchFamily="34" charset="0"/>
              </a:rPr>
              <a:t>Едгар</a:t>
            </a:r>
            <a:r>
              <a:rPr lang="ru-RU" sz="2400" b="1" dirty="0" smtClean="0">
                <a:solidFill>
                  <a:srgbClr val="E2CFF1"/>
                </a:solidFill>
                <a:latin typeface="Arial Black" panose="020B0A04020102020204" pitchFamily="34" charset="0"/>
              </a:rPr>
              <a:t> Алан По – </a:t>
            </a:r>
            <a:r>
              <a:rPr lang="ru-RU" sz="2400" b="1" dirty="0" err="1" smtClean="0">
                <a:solidFill>
                  <a:srgbClr val="E2CFF1"/>
                </a:solidFill>
                <a:latin typeface="Arial Black" panose="020B0A04020102020204" pitchFamily="34" charset="0"/>
              </a:rPr>
              <a:t>засновник</a:t>
            </a:r>
            <a:r>
              <a:rPr lang="ru-RU" sz="2400" b="1" dirty="0" smtClean="0">
                <a:solidFill>
                  <a:srgbClr val="E2CFF1"/>
                </a:solidFill>
                <a:latin typeface="Arial Black" panose="020B0A04020102020204" pitchFamily="34" charset="0"/>
              </a:rPr>
              <a:t> детективного жанру</a:t>
            </a:r>
            <a:endParaRPr lang="uk-UA" sz="2400" b="1" dirty="0">
              <a:solidFill>
                <a:srgbClr val="E2CFF1"/>
              </a:solidFill>
              <a:latin typeface="Arial Black" panose="020B0A04020102020204" pitchFamily="34" charset="0"/>
            </a:endParaRPr>
          </a:p>
        </p:txBody>
      </p:sp>
      <p:pic>
        <p:nvPicPr>
          <p:cNvPr id="5" name="Picture 11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717" y="2376880"/>
            <a:ext cx="1776990" cy="2221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121" descr="220px-Edgar_Allan_Poe_Birthplace_Boston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4231" y="3364388"/>
            <a:ext cx="2743200" cy="205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4734231" y="5443209"/>
            <a:ext cx="272845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Меморіальна</a:t>
            </a:r>
            <a:r>
              <a:rPr lang="ru-RU" sz="1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дошка</a:t>
            </a:r>
            <a:r>
              <a:rPr lang="ru-RU" sz="1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встановлена</a:t>
            </a:r>
            <a:r>
              <a:rPr lang="ru-RU" sz="1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приблизно</a:t>
            </a:r>
            <a:r>
              <a:rPr lang="ru-RU" sz="1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тому </a:t>
            </a:r>
            <a:r>
              <a:rPr lang="ru-RU" sz="1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місці</a:t>
            </a:r>
            <a:r>
              <a:rPr lang="ru-RU" sz="1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Бостоні</a:t>
            </a:r>
            <a:r>
              <a:rPr lang="ru-RU" sz="1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де </a:t>
            </a:r>
            <a:r>
              <a:rPr lang="ru-RU" sz="1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народився</a:t>
            </a:r>
            <a:r>
              <a:rPr lang="ru-RU" sz="1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Едгар</a:t>
            </a:r>
            <a:r>
              <a:rPr lang="ru-RU" sz="1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Аллан</a:t>
            </a:r>
            <a:r>
              <a:rPr lang="ru-RU" sz="1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По.</a:t>
            </a:r>
            <a:endParaRPr lang="uk-UA" sz="1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1710" y="2779613"/>
            <a:ext cx="1750457" cy="2333943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79523" y="3164677"/>
            <a:ext cx="2297171" cy="2993283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961464" y="3186488"/>
            <a:ext cx="2330246" cy="3210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36711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62633" y="265470"/>
            <a:ext cx="5678129" cy="769441"/>
          </a:xfrm>
          <a:prstGeom prst="rect">
            <a:avLst/>
          </a:prstGeom>
          <a:noFill/>
        </p:spPr>
        <p:txBody>
          <a:bodyPr wrap="square" rtlCol="0">
            <a:prstTxWarp prst="textChevron">
              <a:avLst/>
            </a:prstTxWarp>
            <a:spAutoFit/>
          </a:bodyPr>
          <a:lstStyle/>
          <a:p>
            <a:r>
              <a:rPr lang="uk-UA" sz="4400" b="1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Едгар Алан По</a:t>
            </a:r>
            <a:endParaRPr lang="uk-UA" sz="44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976284" y="1034911"/>
            <a:ext cx="84508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200" b="1" dirty="0" smtClean="0">
                <a:solidFill>
                  <a:srgbClr val="FFC000"/>
                </a:solidFill>
                <a:latin typeface="Arial Black" panose="020B0A04020102020204" pitchFamily="34" charset="0"/>
              </a:rPr>
              <a:t>19 січня 1809 р – 7 жовтня 1849 рр.</a:t>
            </a:r>
            <a:endParaRPr lang="uk-UA" sz="3200" b="1" dirty="0">
              <a:solidFill>
                <a:srgbClr val="FFC000"/>
              </a:solidFill>
              <a:latin typeface="Arial Black" panose="020B0A04020102020204" pitchFamily="34" charset="0"/>
            </a:endParaRPr>
          </a:p>
        </p:txBody>
      </p:sp>
      <p:pic>
        <p:nvPicPr>
          <p:cNvPr id="4" name="Рисунок 3" descr="14q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7781" y="1619686"/>
            <a:ext cx="4429123" cy="4143404"/>
          </a:xfrm>
          <a:prstGeom prst="rect">
            <a:avLst/>
          </a:prstGeom>
        </p:spPr>
      </p:pic>
      <p:pic>
        <p:nvPicPr>
          <p:cNvPr id="5" name="Содержимое 3" descr="5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0076" y="1804352"/>
            <a:ext cx="3919484" cy="452596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/>
          <p:cNvSpPr txBox="1"/>
          <p:nvPr/>
        </p:nvSpPr>
        <p:spPr>
          <a:xfrm>
            <a:off x="6469471" y="5763090"/>
            <a:ext cx="46457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Бостон – місто, де народився письменник</a:t>
            </a:r>
            <a:endParaRPr lang="uk-UA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4205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60727" y="261948"/>
            <a:ext cx="5589638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uk-UA" sz="2400" b="1" dirty="0" smtClean="0">
                <a:solidFill>
                  <a:srgbClr val="E2CFF1"/>
                </a:solidFill>
                <a:latin typeface="Arial Black" panose="020B0A04020102020204" pitchFamily="34" charset="0"/>
              </a:rPr>
              <a:t>Мати Едгара, </a:t>
            </a:r>
            <a:r>
              <a:rPr lang="uk-UA" sz="2400" b="1" dirty="0">
                <a:solidFill>
                  <a:srgbClr val="E2CFF1"/>
                </a:solidFill>
                <a:latin typeface="Arial Black" panose="020B0A04020102020204" pitchFamily="34" charset="0"/>
              </a:rPr>
              <a:t>Е</a:t>
            </a:r>
            <a:r>
              <a:rPr lang="uk-UA" sz="2400" b="1" dirty="0" smtClean="0">
                <a:solidFill>
                  <a:srgbClr val="E2CFF1"/>
                </a:solidFill>
                <a:latin typeface="Arial Black" panose="020B0A04020102020204" pitchFamily="34" charset="0"/>
              </a:rPr>
              <a:t>лізабет </a:t>
            </a:r>
            <a:r>
              <a:rPr lang="uk-UA" sz="2400" b="1" dirty="0" smtClean="0">
                <a:solidFill>
                  <a:srgbClr val="E2CFF1"/>
                </a:solidFill>
                <a:latin typeface="Arial Black" panose="020B0A04020102020204" pitchFamily="34" charset="0"/>
              </a:rPr>
              <a:t>Арнольд, </a:t>
            </a:r>
            <a:r>
              <a:rPr lang="uk-UA" sz="2400" b="1" dirty="0" smtClean="0">
                <a:solidFill>
                  <a:srgbClr val="E2CFF1"/>
                </a:solidFill>
                <a:latin typeface="Arial Black" panose="020B0A04020102020204" pitchFamily="34" charset="0"/>
              </a:rPr>
              <a:t>була англійкою, батько – </a:t>
            </a:r>
            <a:r>
              <a:rPr lang="uk-UA" sz="2400" b="1" dirty="0" smtClean="0">
                <a:solidFill>
                  <a:srgbClr val="E2CFF1"/>
                </a:solidFill>
                <a:latin typeface="Arial Black" panose="020B0A04020102020204" pitchFamily="34" charset="0"/>
              </a:rPr>
              <a:t>американцем </a:t>
            </a:r>
            <a:r>
              <a:rPr lang="uk-UA" sz="2400" b="1" dirty="0" smtClean="0">
                <a:solidFill>
                  <a:srgbClr val="E2CFF1"/>
                </a:solidFill>
                <a:latin typeface="Arial Black" panose="020B0A04020102020204" pitchFamily="34" charset="0"/>
              </a:rPr>
              <a:t>ірландського походження.</a:t>
            </a:r>
          </a:p>
          <a:p>
            <a:endParaRPr lang="uk-UA" sz="2400" b="1" dirty="0" smtClean="0">
              <a:solidFill>
                <a:srgbClr val="E2CFF1"/>
              </a:solidFill>
              <a:latin typeface="Arial Black" panose="020B0A040201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uk-UA" sz="2400" b="1" dirty="0">
                <a:solidFill>
                  <a:srgbClr val="E2CFF1"/>
                </a:solidFill>
                <a:latin typeface="Arial Black" panose="020B0A04020102020204" pitchFamily="34" charset="0"/>
              </a:rPr>
              <a:t>Батьки </a:t>
            </a:r>
            <a:r>
              <a:rPr lang="uk-UA" sz="2400" b="1" dirty="0" smtClean="0">
                <a:solidFill>
                  <a:srgbClr val="E2CFF1"/>
                </a:solidFill>
                <a:latin typeface="Arial Black" panose="020B0A04020102020204" pitchFamily="34" charset="0"/>
              </a:rPr>
              <a:t>були </a:t>
            </a:r>
            <a:r>
              <a:rPr lang="uk-UA" sz="2400" b="1" dirty="0">
                <a:solidFill>
                  <a:srgbClr val="E2CFF1"/>
                </a:solidFill>
                <a:latin typeface="Arial Black" panose="020B0A04020102020204" pitchFamily="34" charset="0"/>
              </a:rPr>
              <a:t>мандрівними акторами </a:t>
            </a:r>
            <a:r>
              <a:rPr lang="uk-UA" sz="2400" b="1" dirty="0" smtClean="0">
                <a:solidFill>
                  <a:srgbClr val="E2CFF1"/>
                </a:solidFill>
                <a:latin typeface="Arial Black" panose="020B0A04020102020204" pitchFamily="34" charset="0"/>
              </a:rPr>
              <a:t>й </a:t>
            </a:r>
            <a:r>
              <a:rPr lang="uk-UA" sz="2400" b="1" dirty="0">
                <a:solidFill>
                  <a:srgbClr val="E2CFF1"/>
                </a:solidFill>
                <a:latin typeface="Arial Black" panose="020B0A04020102020204" pitchFamily="34" charset="0"/>
              </a:rPr>
              <a:t>померли, коли </a:t>
            </a:r>
            <a:r>
              <a:rPr lang="uk-UA" sz="2400" b="1" dirty="0" smtClean="0">
                <a:solidFill>
                  <a:srgbClr val="E2CFF1"/>
                </a:solidFill>
                <a:latin typeface="Arial Black" panose="020B0A04020102020204" pitchFamily="34" charset="0"/>
              </a:rPr>
              <a:t>Едгару </a:t>
            </a:r>
            <a:r>
              <a:rPr lang="uk-UA" sz="2400" b="1" dirty="0">
                <a:solidFill>
                  <a:srgbClr val="E2CFF1"/>
                </a:solidFill>
                <a:latin typeface="Arial Black" panose="020B0A04020102020204" pitchFamily="34" charset="0"/>
              </a:rPr>
              <a:t>По виповнилося лише 2 роки.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uk-UA" sz="2400" b="1" dirty="0">
              <a:solidFill>
                <a:srgbClr val="E2CFF1"/>
              </a:solidFill>
              <a:latin typeface="Arial Black" panose="020B0A040201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uk-UA" sz="2400" b="1" dirty="0">
              <a:solidFill>
                <a:srgbClr val="E2CFF1"/>
              </a:solidFill>
              <a:latin typeface="Arial Black" panose="020B0A04020102020204" pitchFamily="34" charset="0"/>
            </a:endParaRPr>
          </a:p>
        </p:txBody>
      </p:sp>
      <p:pic>
        <p:nvPicPr>
          <p:cNvPr id="3" name="Рисунок 2" descr="11.gif"/>
          <p:cNvPicPr>
            <a:picLocks noChangeAspect="1"/>
          </p:cNvPicPr>
          <p:nvPr/>
        </p:nvPicPr>
        <p:blipFill rotWithShape="1">
          <a:blip r:embed="rId3"/>
          <a:srcRect b="31328"/>
          <a:stretch/>
        </p:blipFill>
        <p:spPr>
          <a:xfrm>
            <a:off x="257527" y="110742"/>
            <a:ext cx="2056971" cy="246291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/>
          <p:cNvSpPr txBox="1"/>
          <p:nvPr/>
        </p:nvSpPr>
        <p:spPr>
          <a:xfrm>
            <a:off x="7980526" y="2765387"/>
            <a:ext cx="30234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Мати</a:t>
            </a:r>
            <a:r>
              <a:rPr lang="ru-RU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Е. По</a:t>
            </a:r>
            <a:endParaRPr lang="uk-UA" b="1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8248" y="195437"/>
            <a:ext cx="4086020" cy="324210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120204" y="3504051"/>
            <a:ext cx="4744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Прийомні</a:t>
            </a:r>
            <a:r>
              <a:rPr lang="ru-RU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батьки </a:t>
            </a:r>
            <a:r>
              <a:rPr lang="ru-RU" b="1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письменника</a:t>
            </a:r>
            <a:endParaRPr lang="uk-UA" b="1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951915" y="4242715"/>
            <a:ext cx="448351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§"/>
            </a:pPr>
            <a:r>
              <a:rPr lang="uk-UA" sz="2400" b="1" dirty="0">
                <a:solidFill>
                  <a:srgbClr val="E2CFF1"/>
                </a:solidFill>
                <a:latin typeface="Arial Black" panose="020B0A04020102020204" pitchFamily="34" charset="0"/>
              </a:rPr>
              <a:t>Після смерті батьків хлопчика узяв </a:t>
            </a:r>
            <a:r>
              <a:rPr lang="uk-UA" sz="2400" b="1" dirty="0" smtClean="0">
                <a:solidFill>
                  <a:srgbClr val="E2CFF1"/>
                </a:solidFill>
                <a:latin typeface="Arial Black" panose="020B0A04020102020204" pitchFamily="34" charset="0"/>
              </a:rPr>
              <a:t>у </a:t>
            </a:r>
            <a:r>
              <a:rPr lang="uk-UA" sz="2400" b="1" dirty="0">
                <a:solidFill>
                  <a:srgbClr val="E2CFF1"/>
                </a:solidFill>
                <a:latin typeface="Arial Black" panose="020B0A04020102020204" pitchFamily="34" charset="0"/>
              </a:rPr>
              <a:t>свою родину і всиновив </a:t>
            </a:r>
            <a:r>
              <a:rPr lang="uk-UA" sz="2400" b="1" dirty="0" smtClean="0">
                <a:solidFill>
                  <a:srgbClr val="E2CFF1"/>
                </a:solidFill>
                <a:latin typeface="Arial Black" panose="020B0A04020102020204" pitchFamily="34" charset="0"/>
              </a:rPr>
              <a:t>купець </a:t>
            </a:r>
            <a:r>
              <a:rPr lang="uk-UA" sz="2400" b="1" dirty="0">
                <a:solidFill>
                  <a:srgbClr val="E2CFF1"/>
                </a:solidFill>
                <a:latin typeface="Arial Black" panose="020B0A04020102020204" pitchFamily="34" charset="0"/>
              </a:rPr>
              <a:t>з Віргінії Джон Алан</a:t>
            </a:r>
          </a:p>
          <a:p>
            <a:endParaRPr lang="uk-UA" sz="2400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731" y="4060581"/>
            <a:ext cx="4286248" cy="2139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16488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41796"/>
            <a:ext cx="529467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b="1" dirty="0" smtClean="0">
                <a:solidFill>
                  <a:srgbClr val="E2CFF1"/>
                </a:solidFill>
                <a:latin typeface="Arial Black" panose="020B0A04020102020204" pitchFamily="34" charset="0"/>
              </a:rPr>
              <a:t>Дитинство письменника пройшло </a:t>
            </a:r>
            <a:r>
              <a:rPr lang="uk-UA" sz="2400" b="1" dirty="0" smtClean="0">
                <a:solidFill>
                  <a:srgbClr val="E2CFF1"/>
                </a:solidFill>
                <a:latin typeface="Arial Black" panose="020B0A04020102020204" pitchFamily="34" charset="0"/>
              </a:rPr>
              <a:t>в </a:t>
            </a:r>
            <a:r>
              <a:rPr lang="uk-UA" sz="2400" b="1" dirty="0" smtClean="0">
                <a:solidFill>
                  <a:srgbClr val="E2CFF1"/>
                </a:solidFill>
                <a:latin typeface="Arial Black" panose="020B0A04020102020204" pitchFamily="34" charset="0"/>
              </a:rPr>
              <a:t>заможній родині. </a:t>
            </a:r>
          </a:p>
          <a:p>
            <a:pPr algn="ctr"/>
            <a:r>
              <a:rPr lang="uk-UA" sz="2400" b="1" dirty="0" smtClean="0">
                <a:solidFill>
                  <a:srgbClr val="E2CFF1"/>
                </a:solidFill>
                <a:latin typeface="Arial Black" panose="020B0A04020102020204" pitchFamily="34" charset="0"/>
              </a:rPr>
              <a:t>У 5 років він вже читав, малював, писав, декламував, їздив верхи. У школі він гарно навчався, він   отримав </a:t>
            </a:r>
            <a:r>
              <a:rPr lang="uk-UA" sz="2400" b="1" dirty="0">
                <a:solidFill>
                  <a:srgbClr val="E2CFF1"/>
                </a:solidFill>
                <a:latin typeface="Arial Black" panose="020B0A04020102020204" pitchFamily="34" charset="0"/>
              </a:rPr>
              <a:t>ґ</a:t>
            </a:r>
            <a:r>
              <a:rPr lang="uk-UA" sz="2400" b="1" dirty="0" smtClean="0">
                <a:solidFill>
                  <a:srgbClr val="E2CFF1"/>
                </a:solidFill>
                <a:latin typeface="Arial Black" panose="020B0A04020102020204" pitchFamily="34" charset="0"/>
              </a:rPr>
              <a:t>рунтовні </a:t>
            </a:r>
            <a:r>
              <a:rPr lang="uk-UA" sz="2400" b="1" dirty="0" smtClean="0">
                <a:solidFill>
                  <a:srgbClr val="E2CFF1"/>
                </a:solidFill>
                <a:latin typeface="Arial Black" panose="020B0A04020102020204" pitchFamily="34" charset="0"/>
              </a:rPr>
              <a:t>знання. </a:t>
            </a:r>
          </a:p>
          <a:p>
            <a:pPr algn="ctr"/>
            <a:r>
              <a:rPr lang="uk-UA" sz="2400" b="1" dirty="0" smtClean="0">
                <a:solidFill>
                  <a:srgbClr val="E2CFF1"/>
                </a:solidFill>
                <a:latin typeface="Arial Black" panose="020B0A04020102020204" pitchFamily="34" charset="0"/>
              </a:rPr>
              <a:t>З раннього дитинства Е. По писав вірші, мав фантастичні плани, любив проводити психологічні досліди над собою і друзями.</a:t>
            </a:r>
          </a:p>
        </p:txBody>
      </p:sp>
      <p:pic>
        <p:nvPicPr>
          <p:cNvPr id="3" name="Рисунок 2" descr="11q.jpg"/>
          <p:cNvPicPr>
            <a:picLocks noChangeAspect="1"/>
          </p:cNvPicPr>
          <p:nvPr/>
        </p:nvPicPr>
        <p:blipFill rotWithShape="1">
          <a:blip r:embed="rId3"/>
          <a:srcRect b="12805"/>
          <a:stretch/>
        </p:blipFill>
        <p:spPr>
          <a:xfrm>
            <a:off x="8519638" y="195062"/>
            <a:ext cx="3096816" cy="389024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8455369" y="4125270"/>
            <a:ext cx="354698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Будинок, в якому певний час жив Е. По</a:t>
            </a:r>
            <a:endParaRPr lang="uk-UA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3909" y="3162990"/>
            <a:ext cx="3197953" cy="232578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172631" y="5596279"/>
            <a:ext cx="326923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Школа, де навчався майбутній письменник</a:t>
            </a:r>
            <a:endParaRPr lang="uk-UA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3671" y="175146"/>
            <a:ext cx="2244200" cy="314117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3973092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22671" y="309716"/>
            <a:ext cx="1054509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 smtClean="0">
                <a:solidFill>
                  <a:srgbClr val="E2CFF1"/>
                </a:solidFill>
                <a:latin typeface="Arial Black" panose="020B0A04020102020204" pitchFamily="34" charset="0"/>
              </a:rPr>
              <a:t>У 1826 році Е. По закінчив коледж у </a:t>
            </a:r>
            <a:r>
              <a:rPr lang="uk-UA" sz="2400" b="1" dirty="0" err="1" smtClean="0">
                <a:solidFill>
                  <a:srgbClr val="E2CFF1"/>
                </a:solidFill>
                <a:latin typeface="Arial Black" panose="020B0A04020102020204" pitchFamily="34" charset="0"/>
              </a:rPr>
              <a:t>Річмонді</a:t>
            </a:r>
            <a:r>
              <a:rPr lang="uk-UA" sz="2400" b="1" dirty="0" smtClean="0">
                <a:solidFill>
                  <a:srgbClr val="E2CFF1"/>
                </a:solidFill>
                <a:latin typeface="Arial Black" panose="020B0A04020102020204" pitchFamily="34" charset="0"/>
              </a:rPr>
              <a:t>. Один рік навчався в університеті, але розрив з прийомним батьком змусив майбутнього письменника покинути навчання</a:t>
            </a:r>
            <a:endParaRPr lang="uk-UA" sz="2400" b="1" dirty="0">
              <a:solidFill>
                <a:srgbClr val="E2CFF1"/>
              </a:solidFill>
              <a:latin typeface="Arial Black" panose="020B0A04020102020204" pitchFamily="34" charset="0"/>
            </a:endParaRPr>
          </a:p>
        </p:txBody>
      </p:sp>
      <p:pic>
        <p:nvPicPr>
          <p:cNvPr id="3" name="Рисунок 2" descr="13q.jpg"/>
          <p:cNvPicPr>
            <a:picLocks noChangeAspect="1"/>
          </p:cNvPicPr>
          <p:nvPr/>
        </p:nvPicPr>
        <p:blipFill rotWithShape="1">
          <a:blip r:embed="rId3"/>
          <a:srcRect b="8965"/>
          <a:stretch/>
        </p:blipFill>
        <p:spPr>
          <a:xfrm>
            <a:off x="3170367" y="1510045"/>
            <a:ext cx="5148259" cy="43008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215148" y="5751871"/>
            <a:ext cx="50734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Кімната Е. По, у якій він проживав під час навчання в університеті</a:t>
            </a:r>
            <a:endParaRPr lang="uk-UA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225" y="1945955"/>
            <a:ext cx="2739390" cy="3429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1045" y="2074838"/>
            <a:ext cx="2739390" cy="3300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03837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5696" y="132735"/>
            <a:ext cx="1164049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800" b="1" dirty="0" smtClean="0">
                <a:solidFill>
                  <a:srgbClr val="E2CFF1"/>
                </a:solidFill>
                <a:latin typeface="Arial Black" panose="020B0A04020102020204" pitchFamily="34" charset="0"/>
              </a:rPr>
              <a:t>Свою літературну діяльність Е. По почав з поезії, надрукувавши у 1827 розі збірку </a:t>
            </a:r>
            <a:r>
              <a:rPr lang="uk-UA" sz="2800" b="1" dirty="0" smtClean="0">
                <a:solidFill>
                  <a:srgbClr val="E2CFF1"/>
                </a:solidFill>
                <a:latin typeface="Arial Black" panose="020B0A04020102020204" pitchFamily="34" charset="0"/>
              </a:rPr>
              <a:t> </a:t>
            </a:r>
            <a:r>
              <a:rPr lang="ru-RU" sz="2800" b="1" dirty="0">
                <a:solidFill>
                  <a:srgbClr val="E2CFF1"/>
                </a:solidFill>
                <a:latin typeface="Arial Black" panose="020B0A04020102020204" pitchFamily="34" charset="0"/>
              </a:rPr>
              <a:t>« Аль-</a:t>
            </a:r>
            <a:r>
              <a:rPr lang="ru-RU" sz="2800" b="1" dirty="0" err="1">
                <a:solidFill>
                  <a:srgbClr val="E2CFF1"/>
                </a:solidFill>
                <a:latin typeface="Arial Black" panose="020B0A04020102020204" pitchFamily="34" charset="0"/>
              </a:rPr>
              <a:t>Аарааф</a:t>
            </a:r>
            <a:r>
              <a:rPr lang="ru-RU" sz="2800" b="1" dirty="0">
                <a:solidFill>
                  <a:srgbClr val="E2CFF1"/>
                </a:solidFill>
                <a:latin typeface="Arial Black" panose="020B0A04020102020204" pitchFamily="34" charset="0"/>
              </a:rPr>
              <a:t>, Тамерлан </a:t>
            </a:r>
            <a:r>
              <a:rPr lang="ru-RU" sz="2800" b="1" dirty="0" smtClean="0">
                <a:solidFill>
                  <a:srgbClr val="E2CFF1"/>
                </a:solidFill>
                <a:latin typeface="Arial Black" panose="020B0A04020102020204" pitchFamily="34" charset="0"/>
              </a:rPr>
              <a:t> та </a:t>
            </a:r>
            <a:r>
              <a:rPr lang="ru-RU" sz="2800" b="1" dirty="0" err="1" smtClean="0">
                <a:solidFill>
                  <a:srgbClr val="E2CFF1"/>
                </a:solidFill>
                <a:latin typeface="Arial Black" panose="020B0A04020102020204" pitchFamily="34" charset="0"/>
              </a:rPr>
              <a:t>інші</a:t>
            </a:r>
            <a:r>
              <a:rPr lang="ru-RU" sz="2800" b="1" dirty="0" smtClean="0">
                <a:solidFill>
                  <a:srgbClr val="E2CFF1"/>
                </a:solidFill>
                <a:latin typeface="Arial Black" panose="020B0A04020102020204" pitchFamily="34" charset="0"/>
              </a:rPr>
              <a:t> </a:t>
            </a:r>
            <a:r>
              <a:rPr lang="ru-RU" sz="2800" b="1" dirty="0" err="1" smtClean="0">
                <a:solidFill>
                  <a:srgbClr val="E2CFF1"/>
                </a:solidFill>
                <a:latin typeface="Arial Black" panose="020B0A04020102020204" pitchFamily="34" charset="0"/>
              </a:rPr>
              <a:t>вірші</a:t>
            </a:r>
            <a:r>
              <a:rPr lang="ru-RU" sz="2800" b="1" dirty="0" smtClean="0">
                <a:solidFill>
                  <a:srgbClr val="E2CFF1"/>
                </a:solidFill>
                <a:latin typeface="Arial Black" panose="020B0A04020102020204" pitchFamily="34" charset="0"/>
              </a:rPr>
              <a:t>».</a:t>
            </a:r>
          </a:p>
          <a:p>
            <a:pPr algn="ctr"/>
            <a:r>
              <a:rPr lang="ru-RU" sz="2800" b="1" dirty="0" smtClean="0">
                <a:solidFill>
                  <a:srgbClr val="E2CFF1"/>
                </a:solidFill>
                <a:latin typeface="Arial Black" panose="020B0A04020102020204" pitchFamily="34" charset="0"/>
              </a:rPr>
              <a:t>У 1833 </a:t>
            </a:r>
            <a:r>
              <a:rPr lang="ru-RU" sz="2800" b="1" dirty="0" err="1" smtClean="0">
                <a:solidFill>
                  <a:srgbClr val="E2CFF1"/>
                </a:solidFill>
                <a:latin typeface="Arial Black" panose="020B0A04020102020204" pitchFamily="34" charset="0"/>
              </a:rPr>
              <a:t>році</a:t>
            </a:r>
            <a:r>
              <a:rPr lang="ru-RU" sz="2800" b="1" dirty="0" smtClean="0">
                <a:solidFill>
                  <a:srgbClr val="E2CFF1"/>
                </a:solidFill>
                <a:latin typeface="Arial Black" panose="020B0A04020102020204" pitchFamily="34" charset="0"/>
              </a:rPr>
              <a:t> </a:t>
            </a:r>
            <a:r>
              <a:rPr lang="ru-RU" sz="2800" b="1" dirty="0" err="1" smtClean="0">
                <a:solidFill>
                  <a:srgbClr val="E2CFF1"/>
                </a:solidFill>
                <a:latin typeface="Arial Black" panose="020B0A04020102020204" pitchFamily="34" charset="0"/>
              </a:rPr>
              <a:t>він</a:t>
            </a:r>
            <a:r>
              <a:rPr lang="ru-RU" sz="2800" b="1" dirty="0" smtClean="0">
                <a:solidFill>
                  <a:srgbClr val="E2CFF1"/>
                </a:solidFill>
                <a:latin typeface="Arial Black" panose="020B0A04020102020204" pitchFamily="34" charset="0"/>
              </a:rPr>
              <a:t> написав перший </a:t>
            </a:r>
            <a:r>
              <a:rPr lang="ru-RU" sz="2800" b="1" dirty="0" err="1" smtClean="0">
                <a:solidFill>
                  <a:srgbClr val="E2CFF1"/>
                </a:solidFill>
                <a:latin typeface="Arial Black" panose="020B0A04020102020204" pitchFamily="34" charset="0"/>
              </a:rPr>
              <a:t>прозовий</a:t>
            </a:r>
            <a:r>
              <a:rPr lang="ru-RU" sz="2800" b="1" dirty="0" smtClean="0">
                <a:solidFill>
                  <a:srgbClr val="E2CFF1"/>
                </a:solidFill>
                <a:latin typeface="Arial Black" panose="020B0A04020102020204" pitchFamily="34" charset="0"/>
              </a:rPr>
              <a:t> </a:t>
            </a:r>
            <a:r>
              <a:rPr lang="ru-RU" sz="2800" b="1" dirty="0" err="1" smtClean="0">
                <a:solidFill>
                  <a:srgbClr val="E2CFF1"/>
                </a:solidFill>
                <a:latin typeface="Arial Black" panose="020B0A04020102020204" pitchFamily="34" charset="0"/>
              </a:rPr>
              <a:t>твір</a:t>
            </a:r>
            <a:r>
              <a:rPr lang="ru-RU" sz="2800" b="1" dirty="0" smtClean="0">
                <a:solidFill>
                  <a:srgbClr val="E2CFF1"/>
                </a:solidFill>
                <a:latin typeface="Arial Black" panose="020B0A04020102020204" pitchFamily="34" charset="0"/>
              </a:rPr>
              <a:t>  «</a:t>
            </a:r>
            <a:r>
              <a:rPr lang="ru-RU" sz="2800" b="1" dirty="0" err="1" smtClean="0">
                <a:solidFill>
                  <a:srgbClr val="E2CFF1"/>
                </a:solidFill>
                <a:latin typeface="Arial Black" panose="020B0A04020102020204" pitchFamily="34" charset="0"/>
              </a:rPr>
              <a:t>Рукопис</a:t>
            </a:r>
            <a:r>
              <a:rPr lang="ru-RU" sz="2800" b="1" dirty="0" smtClean="0">
                <a:solidFill>
                  <a:srgbClr val="E2CFF1"/>
                </a:solidFill>
                <a:latin typeface="Arial Black" panose="020B0A04020102020204" pitchFamily="34" charset="0"/>
              </a:rPr>
              <a:t>, </a:t>
            </a:r>
            <a:r>
              <a:rPr lang="ru-RU" sz="2800" b="1" dirty="0" err="1" smtClean="0">
                <a:solidFill>
                  <a:srgbClr val="E2CFF1"/>
                </a:solidFill>
                <a:latin typeface="Arial Black" panose="020B0A04020102020204" pitchFamily="34" charset="0"/>
              </a:rPr>
              <a:t>знайдений</a:t>
            </a:r>
            <a:r>
              <a:rPr lang="ru-RU" sz="2800" b="1" dirty="0" smtClean="0">
                <a:solidFill>
                  <a:srgbClr val="E2CFF1"/>
                </a:solidFill>
                <a:latin typeface="Arial Black" panose="020B0A04020102020204" pitchFamily="34" charset="0"/>
              </a:rPr>
              <a:t> у </a:t>
            </a:r>
            <a:r>
              <a:rPr lang="ru-RU" sz="2800" b="1" dirty="0" err="1" smtClean="0">
                <a:solidFill>
                  <a:srgbClr val="E2CFF1"/>
                </a:solidFill>
                <a:latin typeface="Arial Black" panose="020B0A04020102020204" pitchFamily="34" charset="0"/>
              </a:rPr>
              <a:t>пляшці</a:t>
            </a:r>
            <a:r>
              <a:rPr lang="ru-RU" sz="2800" b="1" dirty="0" smtClean="0">
                <a:solidFill>
                  <a:srgbClr val="E2CFF1"/>
                </a:solidFill>
                <a:latin typeface="Arial Black" panose="020B0A04020102020204" pitchFamily="34" charset="0"/>
              </a:rPr>
              <a:t>»</a:t>
            </a:r>
            <a:endParaRPr lang="uk-UA" sz="2800" b="1" dirty="0">
              <a:solidFill>
                <a:srgbClr val="E2CFF1"/>
              </a:solidFill>
              <a:latin typeface="Arial Black" panose="020B0A04020102020204" pitchFamily="34" charset="0"/>
            </a:endParaRPr>
          </a:p>
        </p:txBody>
      </p:sp>
      <p:pic>
        <p:nvPicPr>
          <p:cNvPr id="3" name="Рисунок 2" descr="images (9).jpg"/>
          <p:cNvPicPr>
            <a:picLocks noChangeAspect="1"/>
          </p:cNvPicPr>
          <p:nvPr/>
        </p:nvPicPr>
        <p:blipFill>
          <a:blip r:embed="rId3"/>
          <a:srcRect l="17857" r="17857"/>
          <a:stretch>
            <a:fillRect/>
          </a:stretch>
        </p:blipFill>
        <p:spPr>
          <a:xfrm>
            <a:off x="9049961" y="2403149"/>
            <a:ext cx="2571768" cy="404814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380" y="2403149"/>
            <a:ext cx="2791465" cy="408818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2061" y="2403574"/>
            <a:ext cx="2975954" cy="4047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45817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19432" y="221226"/>
            <a:ext cx="986667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E2CFF1"/>
                </a:solidFill>
                <a:latin typeface="Arial Black" panose="020B0A04020102020204" pitchFamily="34" charset="0"/>
              </a:rPr>
              <a:t>У 1836 </a:t>
            </a:r>
            <a:r>
              <a:rPr lang="ru-RU" sz="2400" b="1" dirty="0" err="1" smtClean="0">
                <a:solidFill>
                  <a:srgbClr val="E2CFF1"/>
                </a:solidFill>
                <a:latin typeface="Arial Black" panose="020B0A04020102020204" pitchFamily="34" charset="0"/>
              </a:rPr>
              <a:t>році</a:t>
            </a:r>
            <a:r>
              <a:rPr lang="ru-RU" sz="2400" b="1" dirty="0" smtClean="0">
                <a:solidFill>
                  <a:srgbClr val="E2CFF1"/>
                </a:solidFill>
                <a:latin typeface="Arial Black" panose="020B0A04020102020204" pitchFamily="34" charset="0"/>
              </a:rPr>
              <a:t> </a:t>
            </a:r>
            <a:r>
              <a:rPr lang="ru-RU" sz="2400" b="1" dirty="0" err="1" smtClean="0">
                <a:solidFill>
                  <a:srgbClr val="E2CFF1"/>
                </a:solidFill>
                <a:latin typeface="Arial Black" panose="020B0A04020102020204" pitchFamily="34" charset="0"/>
              </a:rPr>
              <a:t>Едгар</a:t>
            </a:r>
            <a:r>
              <a:rPr lang="ru-RU" sz="2400" b="1" dirty="0" smtClean="0">
                <a:solidFill>
                  <a:srgbClr val="E2CFF1"/>
                </a:solidFill>
                <a:latin typeface="Arial Black" panose="020B0A04020102020204" pitchFamily="34" charset="0"/>
              </a:rPr>
              <a:t> По </a:t>
            </a:r>
            <a:r>
              <a:rPr lang="ru-RU" sz="2400" b="1" dirty="0" err="1" smtClean="0">
                <a:solidFill>
                  <a:srgbClr val="E2CFF1"/>
                </a:solidFill>
                <a:latin typeface="Arial Black" panose="020B0A04020102020204" pitchFamily="34" charset="0"/>
              </a:rPr>
              <a:t>одружився</a:t>
            </a:r>
            <a:r>
              <a:rPr lang="ru-RU" sz="2400" b="1" dirty="0" smtClean="0">
                <a:solidFill>
                  <a:srgbClr val="E2CFF1"/>
                </a:solidFill>
                <a:latin typeface="Arial Black" panose="020B0A04020102020204" pitchFamily="34" charset="0"/>
              </a:rPr>
              <a:t> </a:t>
            </a:r>
            <a:r>
              <a:rPr lang="ru-RU" sz="2400" b="1" dirty="0" err="1" smtClean="0">
                <a:solidFill>
                  <a:srgbClr val="E2CFF1"/>
                </a:solidFill>
                <a:latin typeface="Arial Black" panose="020B0A04020102020204" pitchFamily="34" charset="0"/>
              </a:rPr>
              <a:t>зі</a:t>
            </a:r>
            <a:r>
              <a:rPr lang="ru-RU" sz="2400" b="1" dirty="0" smtClean="0">
                <a:solidFill>
                  <a:srgbClr val="E2CFF1"/>
                </a:solidFill>
                <a:latin typeface="Arial Black" panose="020B0A04020102020204" pitchFamily="34" charset="0"/>
              </a:rPr>
              <a:t> </a:t>
            </a:r>
            <a:r>
              <a:rPr lang="ru-RU" sz="2400" b="1" dirty="0" err="1" smtClean="0">
                <a:solidFill>
                  <a:srgbClr val="E2CFF1"/>
                </a:solidFill>
                <a:latin typeface="Arial Black" panose="020B0A04020102020204" pitchFamily="34" charset="0"/>
              </a:rPr>
              <a:t>своєю</a:t>
            </a:r>
            <a:r>
              <a:rPr lang="ru-RU" sz="2400" b="1" dirty="0" smtClean="0">
                <a:solidFill>
                  <a:srgbClr val="E2CFF1"/>
                </a:solidFill>
                <a:latin typeface="Arial Black" panose="020B0A04020102020204" pitchFamily="34" charset="0"/>
              </a:rPr>
              <a:t> кузиною </a:t>
            </a:r>
            <a:r>
              <a:rPr lang="ru-RU" sz="2400" b="1" dirty="0" err="1" smtClean="0">
                <a:solidFill>
                  <a:srgbClr val="E2CFF1"/>
                </a:solidFill>
                <a:latin typeface="Arial Black" panose="020B0A04020102020204" pitchFamily="34" charset="0"/>
              </a:rPr>
              <a:t>Вірджинією</a:t>
            </a:r>
            <a:r>
              <a:rPr lang="ru-RU" sz="2400" b="1" dirty="0" smtClean="0">
                <a:solidFill>
                  <a:srgbClr val="E2CFF1"/>
                </a:solidFill>
                <a:latin typeface="Arial Black" panose="020B0A04020102020204" pitchFamily="34" charset="0"/>
              </a:rPr>
              <a:t>, </a:t>
            </a:r>
            <a:r>
              <a:rPr lang="ru-RU" sz="2400" b="1" dirty="0" err="1" smtClean="0">
                <a:solidFill>
                  <a:srgbClr val="E2CFF1"/>
                </a:solidFill>
                <a:latin typeface="Arial Black" panose="020B0A04020102020204" pitchFamily="34" charset="0"/>
              </a:rPr>
              <a:t>котрій</a:t>
            </a:r>
            <a:r>
              <a:rPr lang="ru-RU" sz="2400" b="1" dirty="0" smtClean="0">
                <a:solidFill>
                  <a:srgbClr val="E2CFF1"/>
                </a:solidFill>
                <a:latin typeface="Arial Black" panose="020B0A04020102020204" pitchFamily="34" charset="0"/>
              </a:rPr>
              <a:t> на той час </a:t>
            </a:r>
            <a:r>
              <a:rPr lang="ru-RU" sz="2400" b="1" dirty="0" err="1" smtClean="0">
                <a:solidFill>
                  <a:srgbClr val="E2CFF1"/>
                </a:solidFill>
                <a:latin typeface="Arial Black" panose="020B0A04020102020204" pitchFamily="34" charset="0"/>
              </a:rPr>
              <a:t>було</a:t>
            </a:r>
            <a:r>
              <a:rPr lang="ru-RU" sz="2400" b="1" dirty="0" smtClean="0">
                <a:solidFill>
                  <a:srgbClr val="E2CFF1"/>
                </a:solidFill>
                <a:latin typeface="Arial Black" panose="020B0A04020102020204" pitchFamily="34" charset="0"/>
              </a:rPr>
              <a:t> </a:t>
            </a:r>
            <a:r>
              <a:rPr lang="ru-RU" sz="2400" b="1" dirty="0" err="1">
                <a:solidFill>
                  <a:srgbClr val="E2CFF1"/>
                </a:solidFill>
                <a:latin typeface="Arial Black" panose="020B0A04020102020204" pitchFamily="34" charset="0"/>
              </a:rPr>
              <a:t>в</a:t>
            </a:r>
            <a:r>
              <a:rPr lang="ru-RU" sz="2400" b="1" dirty="0" err="1" smtClean="0">
                <a:solidFill>
                  <a:srgbClr val="E2CFF1"/>
                </a:solidFill>
                <a:latin typeface="Arial Black" panose="020B0A04020102020204" pitchFamily="34" charset="0"/>
              </a:rPr>
              <a:t>сього</a:t>
            </a:r>
            <a:r>
              <a:rPr lang="ru-RU" sz="2400" b="1" dirty="0" smtClean="0">
                <a:solidFill>
                  <a:srgbClr val="E2CFF1"/>
                </a:solidFill>
                <a:latin typeface="Arial Black" panose="020B0A04020102020204" pitchFamily="34" charset="0"/>
              </a:rPr>
              <a:t> </a:t>
            </a:r>
            <a:r>
              <a:rPr lang="ru-RU" sz="2400" b="1" dirty="0" smtClean="0">
                <a:solidFill>
                  <a:srgbClr val="E2CFF1"/>
                </a:solidFill>
                <a:latin typeface="Arial Black" panose="020B0A04020102020204" pitchFamily="34" charset="0"/>
              </a:rPr>
              <a:t>13 </a:t>
            </a:r>
            <a:r>
              <a:rPr lang="ru-RU" sz="2400" b="1" dirty="0" err="1" smtClean="0">
                <a:solidFill>
                  <a:srgbClr val="E2CFF1"/>
                </a:solidFill>
                <a:latin typeface="Arial Black" panose="020B0A04020102020204" pitchFamily="34" charset="0"/>
              </a:rPr>
              <a:t>років</a:t>
            </a:r>
            <a:r>
              <a:rPr lang="ru-RU" sz="2400" b="1" dirty="0" smtClean="0">
                <a:solidFill>
                  <a:srgbClr val="E2CFF1"/>
                </a:solidFill>
                <a:latin typeface="Arial Black" panose="020B0A04020102020204" pitchFamily="34" charset="0"/>
              </a:rPr>
              <a:t>.</a:t>
            </a:r>
          </a:p>
          <a:p>
            <a:pPr algn="ctr"/>
            <a:r>
              <a:rPr lang="ru-RU" sz="2400" b="1" dirty="0" err="1" smtClean="0">
                <a:solidFill>
                  <a:srgbClr val="E2CFF1"/>
                </a:solidFill>
                <a:latin typeface="Arial Black" panose="020B0A04020102020204" pitchFamily="34" charset="0"/>
              </a:rPr>
              <a:t>Шлюб</a:t>
            </a:r>
            <a:r>
              <a:rPr lang="ru-RU" sz="2400" b="1" dirty="0" smtClean="0">
                <a:solidFill>
                  <a:srgbClr val="E2CFF1"/>
                </a:solidFill>
                <a:latin typeface="Arial Black" panose="020B0A04020102020204" pitchFamily="34" charset="0"/>
              </a:rPr>
              <a:t> </a:t>
            </a:r>
            <a:r>
              <a:rPr lang="ru-RU" sz="2400" b="1" dirty="0" smtClean="0">
                <a:solidFill>
                  <a:srgbClr val="E2CFF1"/>
                </a:solidFill>
                <a:latin typeface="Arial Black" panose="020B0A04020102020204" pitchFamily="34" charset="0"/>
              </a:rPr>
              <a:t> </a:t>
            </a:r>
            <a:r>
              <a:rPr lang="ru-RU" sz="2400" b="1" dirty="0" err="1" smtClean="0">
                <a:solidFill>
                  <a:srgbClr val="E2CFF1"/>
                </a:solidFill>
                <a:latin typeface="Arial Black" panose="020B0A04020102020204" pitchFamily="34" charset="0"/>
              </a:rPr>
              <a:t>був</a:t>
            </a:r>
            <a:r>
              <a:rPr lang="ru-RU" sz="2400" b="1" dirty="0" smtClean="0">
                <a:solidFill>
                  <a:srgbClr val="E2CFF1"/>
                </a:solidFill>
                <a:latin typeface="Arial Black" panose="020B0A04020102020204" pitchFamily="34" charset="0"/>
              </a:rPr>
              <a:t> </a:t>
            </a:r>
            <a:r>
              <a:rPr lang="ru-RU" sz="2400" b="1" dirty="0" err="1" smtClean="0">
                <a:solidFill>
                  <a:srgbClr val="E2CFF1"/>
                </a:solidFill>
                <a:latin typeface="Arial Black" panose="020B0A04020102020204" pitchFamily="34" charset="0"/>
              </a:rPr>
              <a:t>недовгим</a:t>
            </a:r>
            <a:r>
              <a:rPr lang="ru-RU" sz="2400" b="1" dirty="0" smtClean="0">
                <a:solidFill>
                  <a:srgbClr val="E2CFF1"/>
                </a:solidFill>
                <a:latin typeface="Arial Black" panose="020B0A04020102020204" pitchFamily="34" charset="0"/>
              </a:rPr>
              <a:t>, тому </a:t>
            </a:r>
            <a:r>
              <a:rPr lang="ru-RU" sz="2400" b="1" dirty="0" err="1" smtClean="0">
                <a:solidFill>
                  <a:srgbClr val="E2CFF1"/>
                </a:solidFill>
                <a:latin typeface="Arial Black" panose="020B0A04020102020204" pitchFamily="34" charset="0"/>
              </a:rPr>
              <a:t>що</a:t>
            </a:r>
            <a:r>
              <a:rPr lang="ru-RU" sz="2400" b="1" dirty="0" smtClean="0">
                <a:solidFill>
                  <a:srgbClr val="E2CFF1"/>
                </a:solidFill>
                <a:latin typeface="Arial Black" panose="020B0A04020102020204" pitchFamily="34" charset="0"/>
              </a:rPr>
              <a:t> у </a:t>
            </a:r>
            <a:r>
              <a:rPr lang="ru-RU" sz="2400" b="1" dirty="0">
                <a:solidFill>
                  <a:srgbClr val="E2CFF1"/>
                </a:solidFill>
                <a:latin typeface="Arial Black" panose="020B0A04020102020204" pitchFamily="34" charset="0"/>
              </a:rPr>
              <a:t>1847 </a:t>
            </a:r>
            <a:r>
              <a:rPr lang="ru-RU" sz="2400" b="1" dirty="0" err="1" smtClean="0">
                <a:solidFill>
                  <a:srgbClr val="E2CFF1"/>
                </a:solidFill>
                <a:latin typeface="Arial Black" panose="020B0A04020102020204" pitchFamily="34" charset="0"/>
              </a:rPr>
              <a:t>році</a:t>
            </a:r>
            <a:endParaRPr lang="uk-UA" sz="2400" b="1" dirty="0">
              <a:solidFill>
                <a:srgbClr val="E2CFF1"/>
              </a:solidFill>
              <a:latin typeface="Arial Black" panose="020B0A04020102020204" pitchFamily="34" charset="0"/>
            </a:endParaRPr>
          </a:p>
          <a:p>
            <a:pPr algn="ctr"/>
            <a:r>
              <a:rPr lang="ru-RU" sz="2400" b="1" dirty="0" smtClean="0">
                <a:solidFill>
                  <a:srgbClr val="E2CFF1"/>
                </a:solidFill>
                <a:latin typeface="Arial Black" panose="020B0A04020102020204" pitchFamily="34" charset="0"/>
              </a:rPr>
              <a:t> </a:t>
            </a:r>
            <a:r>
              <a:rPr lang="ru-RU" sz="2400" b="1" dirty="0" err="1" smtClean="0">
                <a:solidFill>
                  <a:srgbClr val="E2CFF1"/>
                </a:solidFill>
                <a:latin typeface="Arial Black" panose="020B0A04020102020204" pitchFamily="34" charset="0"/>
              </a:rPr>
              <a:t>Вірджинія</a:t>
            </a:r>
            <a:r>
              <a:rPr lang="ru-RU" sz="2400" b="1" dirty="0" smtClean="0">
                <a:solidFill>
                  <a:srgbClr val="E2CFF1"/>
                </a:solidFill>
                <a:latin typeface="Arial Black" panose="020B0A04020102020204" pitchFamily="34" charset="0"/>
              </a:rPr>
              <a:t> </a:t>
            </a:r>
            <a:r>
              <a:rPr lang="ru-RU" sz="2400" b="1" dirty="0" smtClean="0">
                <a:solidFill>
                  <a:srgbClr val="E2CFF1"/>
                </a:solidFill>
                <a:latin typeface="Arial Black" panose="020B0A04020102020204" pitchFamily="34" charset="0"/>
              </a:rPr>
              <a:t>померла.</a:t>
            </a:r>
            <a:endParaRPr lang="uk-UA" sz="2400" b="1" dirty="0">
              <a:solidFill>
                <a:srgbClr val="E2CFF1"/>
              </a:solidFill>
              <a:latin typeface="Arial Black" panose="020B0A04020102020204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8146" y="1975723"/>
            <a:ext cx="6778502" cy="380564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507226" y="5781368"/>
            <a:ext cx="58993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Едгар</a:t>
            </a:r>
            <a:r>
              <a:rPr lang="ru-RU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 та </a:t>
            </a:r>
            <a:r>
              <a:rPr lang="ru-RU" sz="20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дружина </a:t>
            </a:r>
            <a:r>
              <a:rPr lang="ru-RU" sz="20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Вірджинія</a:t>
            </a:r>
            <a:endParaRPr lang="uk-UA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7539" y="1975723"/>
            <a:ext cx="5783885" cy="3840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779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99652" y="117987"/>
            <a:ext cx="1019113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800" b="1" dirty="0" smtClean="0">
                <a:solidFill>
                  <a:srgbClr val="E2CFF1"/>
                </a:solidFill>
                <a:latin typeface="Arial Black" panose="020B0A04020102020204" pitchFamily="34" charset="0"/>
              </a:rPr>
              <a:t>Вершиною поетичної творчості Е. По стала збірка «Ворон та інші поезії» (1845) </a:t>
            </a:r>
            <a:endParaRPr lang="uk-UA" sz="2800" b="1" dirty="0">
              <a:solidFill>
                <a:srgbClr val="E2CFF1"/>
              </a:solidFill>
              <a:latin typeface="Arial Black" panose="020B0A04020102020204" pitchFamily="34" charset="0"/>
            </a:endParaRPr>
          </a:p>
        </p:txBody>
      </p:sp>
      <p:pic>
        <p:nvPicPr>
          <p:cNvPr id="8" name="Рисунок 7" descr="Edgar_Allan_Poe_by_MirrorCradl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887" y="1217180"/>
            <a:ext cx="4643470" cy="500066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5174" y="1260768"/>
            <a:ext cx="4034826" cy="4957072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3729" y="2897839"/>
            <a:ext cx="2847479" cy="2140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36554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99652" y="117987"/>
            <a:ext cx="101911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800" b="1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Усі твори Едгара По можна поділити на три типи: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639882" y="701668"/>
            <a:ext cx="629756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uk-UA" sz="2800" b="1" dirty="0" smtClean="0">
                <a:solidFill>
                  <a:srgbClr val="E2CFF1"/>
                </a:solidFill>
                <a:latin typeface="Arial Black" panose="020B0A04020102020204" pitchFamily="34" charset="0"/>
              </a:rPr>
              <a:t> фантастично-пригодницькі</a:t>
            </a:r>
            <a:r>
              <a:rPr lang="uk-UA" sz="2800" b="1" dirty="0" smtClean="0">
                <a:solidFill>
                  <a:srgbClr val="E2CFF1"/>
                </a:solidFill>
                <a:latin typeface="Arial Black" panose="020B0A04020102020204" pitchFamily="34" charset="0"/>
              </a:rPr>
              <a:t>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uk-UA" sz="1200" b="1" dirty="0">
              <a:solidFill>
                <a:srgbClr val="E2CFF1"/>
              </a:solidFill>
              <a:latin typeface="Arial Black" panose="020B0A040201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uk-UA" sz="2800" b="1" dirty="0" smtClean="0">
                <a:solidFill>
                  <a:srgbClr val="E2CFF1"/>
                </a:solidFill>
                <a:latin typeface="Arial Black" panose="020B0A04020102020204" pitchFamily="34" charset="0"/>
              </a:rPr>
              <a:t> готичні</a:t>
            </a:r>
            <a:r>
              <a:rPr lang="uk-UA" sz="2800" b="1" dirty="0" smtClean="0">
                <a:solidFill>
                  <a:srgbClr val="E2CFF1"/>
                </a:solidFill>
                <a:latin typeface="Arial Black" panose="020B0A04020102020204" pitchFamily="34" charset="0"/>
              </a:rPr>
              <a:t>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uk-UA" sz="1200" b="1" dirty="0">
              <a:solidFill>
                <a:srgbClr val="E2CFF1"/>
              </a:solidFill>
              <a:latin typeface="Arial Black" panose="020B0A040201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uk-UA" sz="2800" b="1" dirty="0" smtClean="0">
                <a:solidFill>
                  <a:srgbClr val="E2CFF1"/>
                </a:solidFill>
                <a:latin typeface="Arial Black" panose="020B0A04020102020204" pitchFamily="34" charset="0"/>
              </a:rPr>
              <a:t> логічні</a:t>
            </a:r>
            <a:r>
              <a:rPr lang="uk-UA" sz="2800" b="1" dirty="0" smtClean="0">
                <a:solidFill>
                  <a:srgbClr val="E2CFF1"/>
                </a:solidFill>
                <a:latin typeface="Arial Black" panose="020B0A04020102020204" pitchFamily="34" charset="0"/>
              </a:rPr>
              <a:t>.</a:t>
            </a:r>
            <a:endParaRPr lang="uk-UA" sz="2800" b="1" dirty="0">
              <a:solidFill>
                <a:srgbClr val="E2CFF1"/>
              </a:solidFill>
              <a:latin typeface="Arial Black" panose="020B0A04020102020204" pitchFamily="34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39882" y="2516455"/>
            <a:ext cx="4710675" cy="4131870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9410" y="1267083"/>
            <a:ext cx="3240472" cy="4188902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49052" y="1056807"/>
            <a:ext cx="3337417" cy="4010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06652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0722" y="294968"/>
            <a:ext cx="1194127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b="1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7 жовтня 1849 року Едгар По помер. Смерть його була загадковою, таємниця </a:t>
            </a:r>
            <a:r>
              <a:rPr lang="uk-UA" sz="2400" b="1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її</a:t>
            </a:r>
            <a:r>
              <a:rPr lang="uk-UA" sz="2400" b="1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 </a:t>
            </a:r>
            <a:r>
              <a:rPr lang="uk-UA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з</a:t>
            </a:r>
            <a:r>
              <a:rPr lang="uk-UA" sz="2400" b="1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алишилася нерозгаданою до цієї пори.</a:t>
            </a:r>
            <a:endParaRPr lang="uk-UA" sz="24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pic>
        <p:nvPicPr>
          <p:cNvPr id="4" name="Рисунок 3" descr="4.gif"/>
          <p:cNvPicPr>
            <a:picLocks noChangeAspect="1"/>
          </p:cNvPicPr>
          <p:nvPr/>
        </p:nvPicPr>
        <p:blipFill rotWithShape="1">
          <a:blip r:embed="rId3"/>
          <a:srcRect b="23130"/>
          <a:stretch/>
        </p:blipFill>
        <p:spPr>
          <a:xfrm>
            <a:off x="3832591" y="1219567"/>
            <a:ext cx="3150713" cy="395157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832591" y="5069180"/>
            <a:ext cx="3150713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uk-UA" b="1" dirty="0" smtClean="0">
                <a:latin typeface="Arial Black" panose="020B0A04020102020204" pitchFamily="34" charset="0"/>
              </a:rPr>
              <a:t>Могила письменника у Балтіморі</a:t>
            </a:r>
            <a:endParaRPr lang="uk-UA" b="1" dirty="0">
              <a:latin typeface="Arial Black" panose="020B0A040201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983305" y="1125965"/>
            <a:ext cx="5080876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b="1" dirty="0" smtClean="0">
                <a:solidFill>
                  <a:srgbClr val="E2CFF1"/>
                </a:solidFill>
                <a:latin typeface="Arial Black" panose="020B0A04020102020204" pitchFamily="34" charset="0"/>
              </a:rPr>
              <a:t>Загадкові події відбувалися і після смерті письменника. Довгий час у ІІ пол. ХХ ст.  робітники кладовища спостерігали одну й ту саму картину: у річницю смерті Е. По до його могили пригодив  дуже літній чоловік, котрий постійно залишав біля могили три червоні </a:t>
            </a:r>
            <a:r>
              <a:rPr lang="uk-UA" sz="2400" b="1" dirty="0" err="1" smtClean="0">
                <a:solidFill>
                  <a:srgbClr val="E2CFF1"/>
                </a:solidFill>
                <a:latin typeface="Arial Black" panose="020B0A04020102020204" pitchFamily="34" charset="0"/>
              </a:rPr>
              <a:t>троянди</a:t>
            </a:r>
            <a:r>
              <a:rPr lang="uk-UA" sz="2400" b="1" dirty="0" smtClean="0">
                <a:solidFill>
                  <a:srgbClr val="E2CFF1"/>
                </a:solidFill>
                <a:latin typeface="Arial Black" panose="020B0A04020102020204" pitchFamily="34" charset="0"/>
              </a:rPr>
              <a:t>. Усі спроби з</a:t>
            </a:r>
            <a:r>
              <a:rPr lang="en-US" sz="2400" b="1" dirty="0" smtClean="0">
                <a:solidFill>
                  <a:srgbClr val="E2CFF1"/>
                </a:solidFill>
                <a:latin typeface="Arial Black" panose="020B0A04020102020204" pitchFamily="34" charset="0"/>
              </a:rPr>
              <a:t>’</a:t>
            </a:r>
            <a:r>
              <a:rPr lang="uk-UA" sz="2400" b="1" dirty="0" smtClean="0">
                <a:solidFill>
                  <a:srgbClr val="E2CFF1"/>
                </a:solidFill>
                <a:latin typeface="Arial Black" panose="020B0A04020102020204" pitchFamily="34" charset="0"/>
              </a:rPr>
              <a:t>ясувати особу незнайомця залишилися невдалими</a:t>
            </a:r>
            <a:endParaRPr lang="uk-UA" sz="2400" b="1" dirty="0">
              <a:solidFill>
                <a:srgbClr val="E2CFF1"/>
              </a:solidFill>
              <a:latin typeface="Arial Black" panose="020B0A04020102020204" pitchFamily="34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06" y="1219567"/>
            <a:ext cx="3656701" cy="449594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5510" y="4087581"/>
            <a:ext cx="2354315" cy="2354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53659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651818" y="132736"/>
            <a:ext cx="93799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b="1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Перу Едгара Алана По належать детективи:</a:t>
            </a:r>
            <a:endParaRPr lang="uk-UA" sz="28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613353" y="771875"/>
            <a:ext cx="5456903" cy="50475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uk-UA" sz="2400" b="1" dirty="0" smtClean="0">
                <a:solidFill>
                  <a:srgbClr val="E2CFF1"/>
                </a:solidFill>
                <a:latin typeface="Arial Black" panose="020B0A04020102020204" pitchFamily="34" charset="0"/>
              </a:rPr>
              <a:t>«</a:t>
            </a:r>
            <a:r>
              <a:rPr lang="uk-UA" sz="2800" b="1" dirty="0" smtClean="0">
                <a:solidFill>
                  <a:srgbClr val="E2CFF1"/>
                </a:solidFill>
                <a:latin typeface="Arial Black" panose="020B0A04020102020204" pitchFamily="34" charset="0"/>
              </a:rPr>
              <a:t>Чорний кіт»; 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uk-UA" sz="1400" b="1" dirty="0" smtClean="0">
              <a:solidFill>
                <a:srgbClr val="E2CFF1"/>
              </a:solidFill>
              <a:latin typeface="Arial Black" panose="020B0A040201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2800" b="1" dirty="0" smtClean="0">
                <a:solidFill>
                  <a:srgbClr val="E2CFF1"/>
                </a:solidFill>
                <a:latin typeface="Arial Black" panose="020B0A04020102020204" pitchFamily="34" charset="0"/>
              </a:rPr>
              <a:t>"</a:t>
            </a:r>
            <a:r>
              <a:rPr lang="ru-RU" sz="2800" b="1" dirty="0" err="1">
                <a:solidFill>
                  <a:srgbClr val="E2CFF1"/>
                </a:solidFill>
                <a:latin typeface="Arial Black" panose="020B0A04020102020204" pitchFamily="34" charset="0"/>
              </a:rPr>
              <a:t>Падіння</a:t>
            </a:r>
            <a:r>
              <a:rPr lang="ru-RU" sz="2800" b="1" dirty="0">
                <a:solidFill>
                  <a:srgbClr val="E2CFF1"/>
                </a:solidFill>
                <a:latin typeface="Arial Black" panose="020B0A04020102020204" pitchFamily="34" charset="0"/>
              </a:rPr>
              <a:t> </a:t>
            </a:r>
            <a:r>
              <a:rPr lang="ru-RU" sz="2800" b="1" dirty="0" err="1">
                <a:solidFill>
                  <a:srgbClr val="E2CFF1"/>
                </a:solidFill>
                <a:latin typeface="Arial Black" panose="020B0A04020102020204" pitchFamily="34" charset="0"/>
              </a:rPr>
              <a:t>будинку</a:t>
            </a:r>
            <a:r>
              <a:rPr lang="ru-RU" sz="2800" b="1" dirty="0">
                <a:solidFill>
                  <a:srgbClr val="E2CFF1"/>
                </a:solidFill>
                <a:latin typeface="Arial Black" panose="020B0A04020102020204" pitchFamily="34" charset="0"/>
              </a:rPr>
              <a:t> </a:t>
            </a:r>
            <a:r>
              <a:rPr lang="ru-RU" sz="2800" b="1" dirty="0" err="1">
                <a:solidFill>
                  <a:srgbClr val="E2CFF1"/>
                </a:solidFill>
                <a:latin typeface="Arial Black" panose="020B0A04020102020204" pitchFamily="34" charset="0"/>
              </a:rPr>
              <a:t>Ашерів</a:t>
            </a:r>
            <a:r>
              <a:rPr lang="ru-RU" sz="2800" b="1" dirty="0" smtClean="0">
                <a:solidFill>
                  <a:srgbClr val="E2CFF1"/>
                </a:solidFill>
                <a:latin typeface="Arial Black" panose="020B0A04020102020204" pitchFamily="34" charset="0"/>
              </a:rPr>
              <a:t>";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ru-RU" sz="1400" b="1" dirty="0" smtClean="0">
              <a:solidFill>
                <a:srgbClr val="E2CFF1"/>
              </a:solidFill>
              <a:latin typeface="Arial Black" panose="020B0A040201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2800" b="1" dirty="0" smtClean="0">
                <a:solidFill>
                  <a:srgbClr val="E2CFF1"/>
                </a:solidFill>
                <a:latin typeface="Arial Black" panose="020B0A04020102020204" pitchFamily="34" charset="0"/>
              </a:rPr>
              <a:t>"</a:t>
            </a:r>
            <a:r>
              <a:rPr lang="ru-RU" sz="2800" b="1" dirty="0" err="1">
                <a:solidFill>
                  <a:srgbClr val="E2CFF1"/>
                </a:solidFill>
                <a:latin typeface="Arial Black" panose="020B0A04020102020204" pitchFamily="34" charset="0"/>
              </a:rPr>
              <a:t>Золотий</a:t>
            </a:r>
            <a:r>
              <a:rPr lang="ru-RU" sz="2800" b="1" dirty="0">
                <a:solidFill>
                  <a:srgbClr val="E2CFF1"/>
                </a:solidFill>
                <a:latin typeface="Arial Black" panose="020B0A04020102020204" pitchFamily="34" charset="0"/>
              </a:rPr>
              <a:t> </a:t>
            </a:r>
            <a:r>
              <a:rPr lang="ru-RU" sz="2800" b="1" dirty="0" smtClean="0">
                <a:solidFill>
                  <a:srgbClr val="E2CFF1"/>
                </a:solidFill>
                <a:latin typeface="Arial Black" panose="020B0A04020102020204" pitchFamily="34" charset="0"/>
              </a:rPr>
              <a:t>жук«; 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ru-RU" sz="1400" b="1" dirty="0" smtClean="0">
              <a:solidFill>
                <a:srgbClr val="E2CFF1"/>
              </a:solidFill>
              <a:latin typeface="Arial Black" panose="020B0A040201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2800" b="1" dirty="0" smtClean="0">
                <a:solidFill>
                  <a:srgbClr val="E2CFF1"/>
                </a:solidFill>
                <a:latin typeface="Arial Black" panose="020B0A04020102020204" pitchFamily="34" charset="0"/>
              </a:rPr>
              <a:t> </a:t>
            </a:r>
            <a:r>
              <a:rPr lang="ru-RU" sz="2800" b="1" dirty="0">
                <a:solidFill>
                  <a:srgbClr val="E2CFF1"/>
                </a:solidFill>
                <a:latin typeface="Arial Black" panose="020B0A04020102020204" pitchFamily="34" charset="0"/>
              </a:rPr>
              <a:t>"</a:t>
            </a:r>
            <a:r>
              <a:rPr lang="ru-RU" sz="2800" b="1" dirty="0" err="1" smtClean="0">
                <a:solidFill>
                  <a:srgbClr val="E2CFF1"/>
                </a:solidFill>
                <a:latin typeface="Arial Black" panose="020B0A04020102020204" pitchFamily="34" charset="0"/>
              </a:rPr>
              <a:t>Убивство</a:t>
            </a:r>
            <a:r>
              <a:rPr lang="ru-RU" sz="2800" b="1" dirty="0" smtClean="0">
                <a:solidFill>
                  <a:srgbClr val="E2CFF1"/>
                </a:solidFill>
                <a:latin typeface="Arial Black" panose="020B0A04020102020204" pitchFamily="34" charset="0"/>
              </a:rPr>
              <a:t> </a:t>
            </a:r>
            <a:r>
              <a:rPr lang="ru-RU" sz="2800" b="1" dirty="0">
                <a:solidFill>
                  <a:srgbClr val="E2CFF1"/>
                </a:solidFill>
                <a:latin typeface="Arial Black" panose="020B0A04020102020204" pitchFamily="34" charset="0"/>
              </a:rPr>
              <a:t>на </a:t>
            </a:r>
            <a:r>
              <a:rPr lang="ru-RU" sz="2800" b="1" dirty="0" err="1">
                <a:solidFill>
                  <a:srgbClr val="E2CFF1"/>
                </a:solidFill>
                <a:latin typeface="Arial Black" panose="020B0A04020102020204" pitchFamily="34" charset="0"/>
              </a:rPr>
              <a:t>вулиці</a:t>
            </a:r>
            <a:r>
              <a:rPr lang="ru-RU" sz="2800" b="1" dirty="0">
                <a:solidFill>
                  <a:srgbClr val="E2CFF1"/>
                </a:solidFill>
                <a:latin typeface="Arial Black" panose="020B0A04020102020204" pitchFamily="34" charset="0"/>
              </a:rPr>
              <a:t> </a:t>
            </a:r>
            <a:r>
              <a:rPr lang="ru-RU" sz="2800" b="1" dirty="0" smtClean="0">
                <a:solidFill>
                  <a:srgbClr val="E2CFF1"/>
                </a:solidFill>
                <a:latin typeface="Arial Black" panose="020B0A04020102020204" pitchFamily="34" charset="0"/>
              </a:rPr>
              <a:t>Морг»;</a:t>
            </a:r>
          </a:p>
          <a:p>
            <a:endParaRPr lang="ru-RU" sz="1400" b="1" dirty="0" smtClean="0">
              <a:solidFill>
                <a:srgbClr val="E2CFF1"/>
              </a:solidFill>
              <a:latin typeface="Arial Black" panose="020B0A040201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2800" b="1" dirty="0" smtClean="0">
                <a:solidFill>
                  <a:srgbClr val="E2CFF1"/>
                </a:solidFill>
                <a:latin typeface="Arial Black" panose="020B0A04020102020204" pitchFamily="34" charset="0"/>
              </a:rPr>
              <a:t> </a:t>
            </a:r>
            <a:r>
              <a:rPr lang="ru-RU" sz="2800" b="1" dirty="0">
                <a:solidFill>
                  <a:srgbClr val="E2CFF1"/>
                </a:solidFill>
                <a:latin typeface="Arial Black" panose="020B0A04020102020204" pitchFamily="34" charset="0"/>
              </a:rPr>
              <a:t>"</a:t>
            </a:r>
            <a:r>
              <a:rPr lang="ru-RU" sz="2800" b="1" dirty="0" err="1">
                <a:solidFill>
                  <a:srgbClr val="E2CFF1"/>
                </a:solidFill>
                <a:latin typeface="Arial Black" panose="020B0A04020102020204" pitchFamily="34" charset="0"/>
              </a:rPr>
              <a:t>Таємниця</a:t>
            </a:r>
            <a:r>
              <a:rPr lang="ru-RU" sz="2800" b="1" dirty="0">
                <a:solidFill>
                  <a:srgbClr val="E2CFF1"/>
                </a:solidFill>
                <a:latin typeface="Arial Black" panose="020B0A04020102020204" pitchFamily="34" charset="0"/>
              </a:rPr>
              <a:t> </a:t>
            </a:r>
            <a:r>
              <a:rPr lang="ru-RU" sz="2800" b="1" dirty="0" err="1">
                <a:solidFill>
                  <a:srgbClr val="E2CFF1"/>
                </a:solidFill>
                <a:latin typeface="Arial Black" panose="020B0A04020102020204" pitchFamily="34" charset="0"/>
              </a:rPr>
              <a:t>Марі</a:t>
            </a:r>
            <a:r>
              <a:rPr lang="ru-RU" sz="2800" b="1" dirty="0">
                <a:solidFill>
                  <a:srgbClr val="E2CFF1"/>
                </a:solidFill>
                <a:latin typeface="Arial Black" panose="020B0A04020102020204" pitchFamily="34" charset="0"/>
              </a:rPr>
              <a:t> </a:t>
            </a:r>
            <a:r>
              <a:rPr lang="ru-RU" sz="2800" b="1" dirty="0" smtClean="0">
                <a:solidFill>
                  <a:srgbClr val="E2CFF1"/>
                </a:solidFill>
                <a:latin typeface="Arial Black" panose="020B0A04020102020204" pitchFamily="34" charset="0"/>
              </a:rPr>
              <a:t>Роже«;</a:t>
            </a:r>
          </a:p>
          <a:p>
            <a:endParaRPr lang="ru-RU" sz="1400" b="1" dirty="0" smtClean="0">
              <a:solidFill>
                <a:srgbClr val="E2CFF1"/>
              </a:solidFill>
              <a:latin typeface="Arial Black" panose="020B0A040201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2800" b="1" dirty="0" smtClean="0">
                <a:solidFill>
                  <a:srgbClr val="E2CFF1"/>
                </a:solidFill>
                <a:latin typeface="Arial Black" panose="020B0A04020102020204" pitchFamily="34" charset="0"/>
              </a:rPr>
              <a:t> </a:t>
            </a:r>
            <a:r>
              <a:rPr lang="ru-RU" sz="2800" b="1" dirty="0">
                <a:solidFill>
                  <a:srgbClr val="E2CFF1"/>
                </a:solidFill>
                <a:latin typeface="Arial Black" panose="020B0A04020102020204" pitchFamily="34" charset="0"/>
              </a:rPr>
              <a:t>"</a:t>
            </a:r>
            <a:r>
              <a:rPr lang="ru-RU" sz="2800" b="1" dirty="0" err="1">
                <a:solidFill>
                  <a:srgbClr val="E2CFF1"/>
                </a:solidFill>
                <a:latin typeface="Arial Black" panose="020B0A04020102020204" pitchFamily="34" charset="0"/>
              </a:rPr>
              <a:t>Украдений</a:t>
            </a:r>
            <a:r>
              <a:rPr lang="ru-RU" sz="2800" b="1" dirty="0">
                <a:solidFill>
                  <a:srgbClr val="E2CFF1"/>
                </a:solidFill>
                <a:latin typeface="Arial Black" panose="020B0A04020102020204" pitchFamily="34" charset="0"/>
              </a:rPr>
              <a:t> </a:t>
            </a:r>
            <a:r>
              <a:rPr lang="ru-RU" sz="2800" b="1" dirty="0" smtClean="0">
                <a:solidFill>
                  <a:srgbClr val="E2CFF1"/>
                </a:solidFill>
                <a:latin typeface="Arial Black" panose="020B0A04020102020204" pitchFamily="34" charset="0"/>
              </a:rPr>
              <a:t>лист» </a:t>
            </a:r>
          </a:p>
          <a:p>
            <a:r>
              <a:rPr lang="ru-RU" sz="2800" b="1" dirty="0" smtClean="0">
                <a:solidFill>
                  <a:srgbClr val="E2CFF1"/>
                </a:solidFill>
                <a:latin typeface="Arial Black" panose="020B0A04020102020204" pitchFamily="34" charset="0"/>
              </a:rPr>
              <a:t> та </a:t>
            </a:r>
            <a:r>
              <a:rPr lang="ru-RU" sz="2800" b="1" dirty="0" err="1" smtClean="0">
                <a:solidFill>
                  <a:srgbClr val="E2CFF1"/>
                </a:solidFill>
                <a:latin typeface="Arial Black" panose="020B0A04020102020204" pitchFamily="34" charset="0"/>
              </a:rPr>
              <a:t>багато</a:t>
            </a:r>
            <a:r>
              <a:rPr lang="ru-RU" sz="2800" b="1" dirty="0" smtClean="0">
                <a:solidFill>
                  <a:srgbClr val="E2CFF1"/>
                </a:solidFill>
                <a:latin typeface="Arial Black" panose="020B0A04020102020204" pitchFamily="34" charset="0"/>
              </a:rPr>
              <a:t>  </a:t>
            </a:r>
            <a:r>
              <a:rPr lang="ru-RU" sz="2800" b="1" dirty="0" err="1" smtClean="0">
                <a:solidFill>
                  <a:srgbClr val="E2CFF1"/>
                </a:solidFill>
                <a:latin typeface="Arial Black" panose="020B0A04020102020204" pitchFamily="34" charset="0"/>
              </a:rPr>
              <a:t>інших</a:t>
            </a:r>
            <a:endParaRPr lang="uk-UA" sz="2800" b="1" dirty="0">
              <a:solidFill>
                <a:srgbClr val="E2CFF1"/>
              </a:solidFill>
              <a:latin typeface="Arial Black" panose="020B0A04020102020204" pitchFamily="34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119" y="5162634"/>
            <a:ext cx="3033457" cy="1125412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30546" y="794345"/>
            <a:ext cx="4361454" cy="5161936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627" y="1113156"/>
            <a:ext cx="3121158" cy="3313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013136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8929" y="221226"/>
            <a:ext cx="10781071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600" b="1" dirty="0" smtClean="0">
                <a:solidFill>
                  <a:srgbClr val="E2CFF1"/>
                </a:solidFill>
                <a:latin typeface="Arial Black" panose="020B0A04020102020204" pitchFamily="34" charset="0"/>
              </a:rPr>
              <a:t>Навколо Едгара По панувала атмосфера таємничості.  Він вигадав багато історій, про  які до цієї пори сперечаються люди, що займаються вивченням творчості письменника.</a:t>
            </a:r>
          </a:p>
          <a:p>
            <a:pPr algn="ctr"/>
            <a:r>
              <a:rPr lang="uk-UA" sz="2600" b="1" dirty="0" smtClean="0">
                <a:solidFill>
                  <a:srgbClr val="E2CFF1"/>
                </a:solidFill>
                <a:latin typeface="Arial Black" panose="020B0A04020102020204" pitchFamily="34" charset="0"/>
              </a:rPr>
              <a:t>Твори Е. По містять багато </a:t>
            </a:r>
            <a:r>
              <a:rPr lang="uk-UA" sz="2600" b="1" dirty="0" smtClean="0">
                <a:solidFill>
                  <a:srgbClr val="E2CFF1"/>
                </a:solidFill>
                <a:latin typeface="Arial Black" panose="020B0A04020102020204" pitchFamily="34" charset="0"/>
              </a:rPr>
              <a:t>незрозумілого</a:t>
            </a:r>
            <a:r>
              <a:rPr lang="uk-UA" sz="2600" dirty="0" smtClean="0">
                <a:solidFill>
                  <a:srgbClr val="E2CFF1"/>
                </a:solidFill>
                <a:latin typeface="Arial Black" panose="020B0A04020102020204" pitchFamily="34" charset="0"/>
              </a:rPr>
              <a:t>.</a:t>
            </a:r>
            <a:r>
              <a:rPr lang="uk-UA" sz="2600" b="1" dirty="0" smtClean="0">
                <a:solidFill>
                  <a:srgbClr val="E2CFF1"/>
                </a:solidFill>
                <a:latin typeface="Arial Black" panose="020B0A04020102020204" pitchFamily="34" charset="0"/>
              </a:rPr>
              <a:t> Чи не найтаємничішим з усіх є твір «Золотий жук»</a:t>
            </a:r>
            <a:endParaRPr lang="uk-UA" sz="2600" b="1" dirty="0">
              <a:solidFill>
                <a:srgbClr val="E2CFF1"/>
              </a:solidFill>
              <a:latin typeface="Arial Black" panose="020B0A04020102020204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9859" y="2733422"/>
            <a:ext cx="5739580" cy="369023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148" y="2800599"/>
            <a:ext cx="2852801" cy="3623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29349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42452" y="412955"/>
            <a:ext cx="11371005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dirty="0" smtClean="0">
                <a:solidFill>
                  <a:srgbClr val="E2CFF1"/>
                </a:solidFill>
                <a:latin typeface="Arial Black" panose="020B0A04020102020204" pitchFamily="34" charset="0"/>
              </a:rPr>
              <a:t>Написання детективної новели </a:t>
            </a:r>
            <a:r>
              <a:rPr lang="uk-UA" sz="2400" b="1" dirty="0" smtClean="0">
                <a:solidFill>
                  <a:srgbClr val="FFC000"/>
                </a:solidFill>
                <a:latin typeface="Arial Black" panose="020B0A04020102020204" pitchFamily="34" charset="0"/>
              </a:rPr>
              <a:t>(</a:t>
            </a:r>
            <a:r>
              <a:rPr lang="uk-UA" sz="2400" b="1" dirty="0">
                <a:solidFill>
                  <a:srgbClr val="FFC000"/>
                </a:solidFill>
                <a:latin typeface="Arial Black" panose="020B0A04020102020204" pitchFamily="34" charset="0"/>
              </a:rPr>
              <a:t>(</a:t>
            </a:r>
            <a:r>
              <a:rPr lang="uk-UA" sz="2400" b="1" dirty="0" err="1">
                <a:solidFill>
                  <a:srgbClr val="FFC000"/>
                </a:solidFill>
                <a:latin typeface="Arial Black" panose="020B0A04020102020204" pitchFamily="34" charset="0"/>
              </a:rPr>
              <a:t>італ</a:t>
            </a:r>
            <a:r>
              <a:rPr lang="uk-UA" sz="2400" b="1" dirty="0">
                <a:solidFill>
                  <a:srgbClr val="FFC000"/>
                </a:solidFill>
                <a:latin typeface="Arial Black" panose="020B0A04020102020204" pitchFamily="34" charset="0"/>
              </a:rPr>
              <a:t>. </a:t>
            </a:r>
            <a:r>
              <a:rPr lang="en-US" sz="2400" b="1" dirty="0">
                <a:solidFill>
                  <a:srgbClr val="FFC000"/>
                </a:solidFill>
                <a:latin typeface="Arial Black" panose="020B0A04020102020204" pitchFamily="34" charset="0"/>
              </a:rPr>
              <a:t>novella, </a:t>
            </a:r>
            <a:r>
              <a:rPr lang="uk-UA" sz="2400" b="1" dirty="0">
                <a:solidFill>
                  <a:srgbClr val="FFC000"/>
                </a:solidFill>
                <a:latin typeface="Arial Black" panose="020B0A04020102020204" pitchFamily="34" charset="0"/>
              </a:rPr>
              <a:t>від лат. </a:t>
            </a:r>
            <a:r>
              <a:rPr lang="en-US" sz="2400" b="1" dirty="0" err="1">
                <a:solidFill>
                  <a:srgbClr val="FFC000"/>
                </a:solidFill>
                <a:latin typeface="Arial Black" panose="020B0A04020102020204" pitchFamily="34" charset="0"/>
              </a:rPr>
              <a:t>novellus</a:t>
            </a:r>
            <a:r>
              <a:rPr lang="en-US" sz="2400" b="1" dirty="0">
                <a:solidFill>
                  <a:srgbClr val="FFC000"/>
                </a:solidFill>
                <a:latin typeface="Arial Black" panose="020B0A04020102020204" pitchFamily="34" charset="0"/>
              </a:rPr>
              <a:t> — </a:t>
            </a:r>
            <a:r>
              <a:rPr lang="uk-UA" sz="2400" b="1" dirty="0">
                <a:solidFill>
                  <a:srgbClr val="FFC000"/>
                </a:solidFill>
                <a:latin typeface="Arial Black" panose="020B0A04020102020204" pitchFamily="34" charset="0"/>
              </a:rPr>
              <a:t>новітній) — невеликий за обсягом прозовий епічний твір про незвичайну життєву подію з несподіваним </a:t>
            </a:r>
            <a:r>
              <a:rPr lang="uk-UA" sz="2400" b="1" dirty="0" smtClean="0">
                <a:solidFill>
                  <a:srgbClr val="FFC000"/>
                </a:solidFill>
                <a:latin typeface="Arial Black" panose="020B0A04020102020204" pitchFamily="34" charset="0"/>
              </a:rPr>
              <a:t>фіналом</a:t>
            </a:r>
            <a:r>
              <a:rPr lang="uk-UA" sz="2400" b="1" dirty="0">
                <a:solidFill>
                  <a:srgbClr val="FFC000"/>
                </a:solidFill>
                <a:latin typeface="Arial Black" panose="020B0A04020102020204" pitchFamily="34" charset="0"/>
              </a:rPr>
              <a:t> </a:t>
            </a:r>
            <a:r>
              <a:rPr lang="uk-UA" sz="2400" b="1" dirty="0" smtClean="0">
                <a:solidFill>
                  <a:srgbClr val="FFC000"/>
                </a:solidFill>
                <a:latin typeface="Arial Black" panose="020B0A04020102020204" pitchFamily="34" charset="0"/>
              </a:rPr>
              <a:t>)  </a:t>
            </a:r>
            <a:r>
              <a:rPr lang="uk-UA" sz="2400" dirty="0" smtClean="0">
                <a:solidFill>
                  <a:srgbClr val="E2CFF1"/>
                </a:solidFill>
                <a:latin typeface="Arial Black" panose="020B0A04020102020204" pitchFamily="34" charset="0"/>
              </a:rPr>
              <a:t>«Золотий жук» відноситься до тих часів, коли американці захоплювалися різноманітними загадками-криптограмами. Це й надихнуло автора на створення детективного твору «Золотий жук», у якому герою доводиться розшифровувати піратський шифр.</a:t>
            </a:r>
            <a:endParaRPr lang="uk-UA" sz="2400" dirty="0">
              <a:solidFill>
                <a:srgbClr val="E2CFF1"/>
              </a:solidFill>
              <a:latin typeface="Arial Black" panose="020B0A04020102020204" pitchFamily="34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56607" y="3333135"/>
            <a:ext cx="1548581" cy="3462981"/>
          </a:xfrm>
          <a:prstGeom prst="rect">
            <a:avLst/>
          </a:prstGeom>
        </p:spPr>
      </p:pic>
      <p:pic>
        <p:nvPicPr>
          <p:cNvPr id="10" name="Picture 4" descr="C:\Users\Админ\Pictures\i (2)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127954" y="2714596"/>
            <a:ext cx="2936875" cy="4143404"/>
          </a:xfrm>
          <a:prstGeom prst="rect">
            <a:avLst/>
          </a:prstGeom>
          <a:noFill/>
        </p:spPr>
      </p:pic>
      <p:pic>
        <p:nvPicPr>
          <p:cNvPr id="11" name="Picture 3" descr="C:\Users\Админ\Pictures\9.png"/>
          <p:cNvPicPr>
            <a:picLocks noChangeAspect="1" noChangeArrowheads="1"/>
          </p:cNvPicPr>
          <p:nvPr/>
        </p:nvPicPr>
        <p:blipFill>
          <a:blip r:embed="rId5">
            <a:lum bright="-10000" contrast="10000"/>
          </a:blip>
          <a:srcRect/>
          <a:stretch>
            <a:fillRect/>
          </a:stretch>
        </p:blipFill>
        <p:spPr bwMode="auto">
          <a:xfrm>
            <a:off x="109890" y="3459943"/>
            <a:ext cx="5974044" cy="277862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9701758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011562" y="0"/>
            <a:ext cx="4232787" cy="707886"/>
          </a:xfrm>
          <a:prstGeom prst="rect">
            <a:avLst/>
          </a:prstGeom>
          <a:noFill/>
        </p:spPr>
        <p:txBody>
          <a:bodyPr wrap="square" rtlCol="0">
            <a:prstTxWarp prst="textTriangle">
              <a:avLst/>
            </a:prstTxWarp>
            <a:spAutoFit/>
          </a:bodyPr>
          <a:lstStyle/>
          <a:p>
            <a:r>
              <a:rPr lang="uk-UA" sz="4000" b="1" dirty="0" smtClean="0">
                <a:solidFill>
                  <a:srgbClr val="FF0066"/>
                </a:solidFill>
                <a:latin typeface="Arial Black" panose="020B0A04020102020204" pitchFamily="34" charset="0"/>
              </a:rPr>
              <a:t>Сюжет твору</a:t>
            </a:r>
            <a:endParaRPr lang="uk-UA" sz="4000" b="1" dirty="0">
              <a:solidFill>
                <a:srgbClr val="FF0066"/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" y="958645"/>
            <a:ext cx="121920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dirty="0" smtClean="0">
                <a:solidFill>
                  <a:srgbClr val="E2CFF1"/>
                </a:solidFill>
                <a:latin typeface="Arial Black" panose="020B0A04020102020204" pitchFamily="34" charset="0"/>
              </a:rPr>
              <a:t>Вільям </a:t>
            </a:r>
            <a:r>
              <a:rPr lang="uk-UA" sz="2400" dirty="0" err="1" smtClean="0">
                <a:solidFill>
                  <a:srgbClr val="E2CFF1"/>
                </a:solidFill>
                <a:latin typeface="Arial Black" panose="020B0A04020102020204" pitchFamily="34" charset="0"/>
              </a:rPr>
              <a:t>Легран</a:t>
            </a:r>
            <a:r>
              <a:rPr lang="uk-UA" sz="2400" dirty="0" smtClean="0">
                <a:solidFill>
                  <a:srgbClr val="E2CFF1"/>
                </a:solidFill>
                <a:latin typeface="Arial Black" panose="020B0A04020102020204" pitchFamily="34" charset="0"/>
              </a:rPr>
              <a:t>, нащадок старовинного роду разом зі своїм слугою </a:t>
            </a:r>
            <a:r>
              <a:rPr lang="uk-UA" sz="2400" dirty="0" err="1" smtClean="0">
                <a:solidFill>
                  <a:srgbClr val="E2CFF1"/>
                </a:solidFill>
                <a:latin typeface="Arial Black" panose="020B0A04020102020204" pitchFamily="34" charset="0"/>
              </a:rPr>
              <a:t>Джупітером</a:t>
            </a:r>
            <a:r>
              <a:rPr lang="uk-UA" sz="2400" dirty="0" smtClean="0">
                <a:solidFill>
                  <a:srgbClr val="E2CFF1"/>
                </a:solidFill>
                <a:latin typeface="Arial Black" panose="020B0A04020102020204" pitchFamily="34" charset="0"/>
              </a:rPr>
              <a:t> та собакою , переслідуваний невдачами і банкрутством, тікає з Нового Орлеану і опиняється на </a:t>
            </a:r>
            <a:r>
              <a:rPr lang="uk-UA" sz="2400" dirty="0" err="1" smtClean="0">
                <a:solidFill>
                  <a:srgbClr val="E2CFF1"/>
                </a:solidFill>
                <a:latin typeface="Arial Black" panose="020B0A04020102020204" pitchFamily="34" charset="0"/>
              </a:rPr>
              <a:t>Салівенівському</a:t>
            </a:r>
            <a:r>
              <a:rPr lang="uk-UA" sz="2400" dirty="0" smtClean="0">
                <a:solidFill>
                  <a:srgbClr val="E2CFF1"/>
                </a:solidFill>
                <a:latin typeface="Arial Black" panose="020B0A04020102020204" pitchFamily="34" charset="0"/>
              </a:rPr>
              <a:t> </a:t>
            </a:r>
            <a:r>
              <a:rPr lang="uk-UA" sz="2400" dirty="0">
                <a:solidFill>
                  <a:srgbClr val="E2CFF1"/>
                </a:solidFill>
                <a:latin typeface="Arial Black" panose="020B0A04020102020204" pitchFamily="34" charset="0"/>
              </a:rPr>
              <a:t>острові.</a:t>
            </a:r>
            <a:endParaRPr lang="uk-UA" sz="2400" dirty="0" smtClean="0">
              <a:solidFill>
                <a:srgbClr val="E2CFF1"/>
              </a:solidFill>
              <a:latin typeface="Arial Black" panose="020B0A04020102020204" pitchFamily="34" charset="0"/>
            </a:endParaRPr>
          </a:p>
          <a:p>
            <a:r>
              <a:rPr lang="uk-UA" sz="2400" dirty="0" smtClean="0">
                <a:solidFill>
                  <a:srgbClr val="E2CFF1"/>
                </a:solidFill>
                <a:latin typeface="Arial Black" panose="020B0A04020102020204" pitchFamily="34" charset="0"/>
              </a:rPr>
              <a:t>Під час прогулянки він знаходить золотого жука… </a:t>
            </a:r>
          </a:p>
          <a:p>
            <a:r>
              <a:rPr lang="uk-UA" sz="2400" dirty="0" smtClean="0">
                <a:solidFill>
                  <a:srgbClr val="E2CFF1"/>
                </a:solidFill>
                <a:latin typeface="Arial Black" panose="020B0A04020102020204" pitchFamily="34" charset="0"/>
              </a:rPr>
              <a:t>У цій детективній повісті є усе – </a:t>
            </a:r>
            <a:r>
              <a:rPr lang="uk-UA" sz="2400" dirty="0">
                <a:solidFill>
                  <a:srgbClr val="E2CFF1"/>
                </a:solidFill>
                <a:latin typeface="Arial Black" panose="020B0A04020102020204" pitchFamily="34" charset="0"/>
              </a:rPr>
              <a:t>ч</a:t>
            </a:r>
            <a:r>
              <a:rPr lang="uk-UA" sz="2400" dirty="0" smtClean="0">
                <a:solidFill>
                  <a:srgbClr val="E2CFF1"/>
                </a:solidFill>
                <a:latin typeface="Arial Black" panose="020B0A04020102020204" pitchFamily="34" charset="0"/>
              </a:rPr>
              <a:t>ереп, таємниця, </a:t>
            </a:r>
            <a:r>
              <a:rPr lang="uk-UA" sz="2400" dirty="0" err="1" smtClean="0">
                <a:solidFill>
                  <a:srgbClr val="E2CFF1"/>
                </a:solidFill>
                <a:latin typeface="Arial Black" panose="020B0A04020102020204" pitchFamily="34" charset="0"/>
              </a:rPr>
              <a:t>пов</a:t>
            </a:r>
            <a:r>
              <a:rPr lang="en-US" sz="2400" dirty="0" smtClean="0">
                <a:solidFill>
                  <a:srgbClr val="E2CFF1"/>
                </a:solidFill>
                <a:latin typeface="Arial Black" panose="020B0A04020102020204" pitchFamily="34" charset="0"/>
              </a:rPr>
              <a:t>’</a:t>
            </a:r>
            <a:r>
              <a:rPr lang="uk-UA" sz="2400" dirty="0" err="1" smtClean="0">
                <a:solidFill>
                  <a:srgbClr val="E2CFF1"/>
                </a:solidFill>
                <a:latin typeface="Arial Black" panose="020B0A04020102020204" pitchFamily="34" charset="0"/>
              </a:rPr>
              <a:t>язана</a:t>
            </a:r>
            <a:r>
              <a:rPr lang="uk-UA" sz="2400" dirty="0" smtClean="0">
                <a:solidFill>
                  <a:srgbClr val="E2CFF1"/>
                </a:solidFill>
                <a:latin typeface="Arial Black" panose="020B0A04020102020204" pitchFamily="34" charset="0"/>
              </a:rPr>
              <a:t> з ним і, звісно ж, скарб. Про захопливі події ви прочитаєте у творі Едгара По «Золотий жук».</a:t>
            </a:r>
            <a:endParaRPr lang="uk-UA" sz="2400" dirty="0">
              <a:solidFill>
                <a:srgbClr val="E2CFF1"/>
              </a:solidFill>
              <a:latin typeface="Arial Black" panose="020B0A04020102020204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496203"/>
            <a:ext cx="4145889" cy="3361797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64275" y="3226322"/>
            <a:ext cx="2556702" cy="3216897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3470639">
            <a:off x="266492" y="-91908"/>
            <a:ext cx="1061923" cy="1216300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98800" y="3633225"/>
            <a:ext cx="2128829" cy="2825795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7592663">
            <a:off x="9727129" y="-233447"/>
            <a:ext cx="991373" cy="1426251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94588" y="3226322"/>
            <a:ext cx="4440712" cy="3335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405872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50374" y="191729"/>
            <a:ext cx="9483213" cy="25699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b="1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Д/З.</a:t>
            </a:r>
          </a:p>
          <a:p>
            <a:endParaRPr lang="uk-UA" sz="2400" b="1" dirty="0">
              <a:latin typeface="Arial Black" panose="020B0A04020102020204" pitchFamily="34" charset="0"/>
            </a:endParaRPr>
          </a:p>
          <a:p>
            <a:endParaRPr lang="uk-UA" sz="900" b="1" dirty="0" smtClean="0">
              <a:latin typeface="Arial Black" panose="020B0A040201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uk-UA" sz="2400" b="1" dirty="0" smtClean="0">
                <a:solidFill>
                  <a:srgbClr val="E2CFF1"/>
                </a:solidFill>
                <a:latin typeface="Arial Black" panose="020B0A04020102020204" pitchFamily="34" charset="0"/>
              </a:rPr>
              <a:t> Прочитати твір Е. По «Золотий жук».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uk-UA" sz="2400" b="1" dirty="0">
              <a:solidFill>
                <a:srgbClr val="E2CFF1"/>
              </a:solidFill>
              <a:latin typeface="Arial Black" panose="020B0A040201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uk-UA" sz="2400" b="1" dirty="0" smtClean="0">
                <a:solidFill>
                  <a:srgbClr val="E2CFF1"/>
                </a:solidFill>
                <a:latin typeface="Arial Black" panose="020B0A04020102020204" pitchFamily="34" charset="0"/>
              </a:rPr>
              <a:t> Скласти розповідь про </a:t>
            </a:r>
            <a:r>
              <a:rPr lang="uk-UA" sz="2400" b="1" dirty="0" err="1" smtClean="0">
                <a:solidFill>
                  <a:srgbClr val="E2CFF1"/>
                </a:solidFill>
                <a:latin typeface="Arial Black" panose="020B0A04020102020204" pitchFamily="34" charset="0"/>
              </a:rPr>
              <a:t>Леграна</a:t>
            </a:r>
            <a:r>
              <a:rPr lang="uk-UA" sz="2400" b="1" dirty="0" smtClean="0">
                <a:solidFill>
                  <a:srgbClr val="E2CFF1"/>
                </a:solidFill>
                <a:latin typeface="Arial Black" panose="020B0A04020102020204" pitchFamily="34" charset="0"/>
              </a:rPr>
              <a:t> від імені </a:t>
            </a:r>
            <a:r>
              <a:rPr lang="uk-UA" sz="2400" b="1" dirty="0" err="1" smtClean="0">
                <a:solidFill>
                  <a:srgbClr val="E2CFF1"/>
                </a:solidFill>
                <a:latin typeface="Arial Black" panose="020B0A04020102020204" pitchFamily="34" charset="0"/>
              </a:rPr>
              <a:t>Джупітера</a:t>
            </a:r>
            <a:endParaRPr lang="uk-UA" sz="2400" b="1" dirty="0">
              <a:solidFill>
                <a:srgbClr val="E2CFF1"/>
              </a:solidFill>
              <a:latin typeface="Arial Black" panose="020B0A04020102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7820" y="2761663"/>
            <a:ext cx="4771276" cy="3667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574778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831690" y="324465"/>
            <a:ext cx="67695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200" b="1" dirty="0" smtClean="0">
                <a:solidFill>
                  <a:srgbClr val="FFFF00"/>
                </a:solidFill>
                <a:latin typeface="Arial Black" panose="020B0A04020102020204" pitchFamily="34" charset="0"/>
              </a:rPr>
              <a:t>ВИКОРИСТАНІ ДЖЕРЕЛА</a:t>
            </a:r>
            <a:endParaRPr lang="uk-UA" sz="3200" b="1" dirty="0">
              <a:solidFill>
                <a:srgbClr val="FFFF00"/>
              </a:solidFill>
              <a:latin typeface="Arial Black" panose="020B0A040201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55406" y="909240"/>
            <a:ext cx="10736826" cy="70173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ru-RU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Волощук</a:t>
            </a:r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Є.В., </a:t>
            </a:r>
            <a:r>
              <a:rPr lang="ru-RU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Слободянюк</a:t>
            </a:r>
            <a:r>
              <a: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О.М. </a:t>
            </a:r>
            <a:r>
              <a:rPr lang="ru-RU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Світова</a:t>
            </a:r>
            <a:r>
              <a: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література</a:t>
            </a:r>
            <a:r>
              <a: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Підр</a:t>
            </a:r>
            <a:r>
              <a: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для 7 </a:t>
            </a:r>
            <a:r>
              <a:rPr lang="ru-RU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кл</a:t>
            </a:r>
            <a:r>
              <a: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загальноосвіт</a:t>
            </a:r>
            <a:r>
              <a: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навч</a:t>
            </a:r>
            <a:r>
              <a: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закладів</a:t>
            </a:r>
            <a:r>
              <a: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- К.: Генеза, 2015. – </a:t>
            </a:r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С.190-202</a:t>
            </a:r>
          </a:p>
          <a:p>
            <a:pPr marL="342900" indent="-342900">
              <a:buAutoNum type="arabicPeriod"/>
            </a:pPr>
            <a:endParaRPr lang="ru-RU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C0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Tx/>
              <a:buAutoNum type="arabicPeriod"/>
            </a:pPr>
            <a:r>
              <a:rPr lang="uk-UA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uk-UA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Химинець</a:t>
            </a:r>
            <a:r>
              <a:rPr lang="uk-UA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А.А. Анкета оповідання </a:t>
            </a:r>
            <a:r>
              <a:rPr lang="uk-UA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Е.По</a:t>
            </a:r>
            <a:r>
              <a:rPr lang="uk-UA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“Золотий жук”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http://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svitliteraturu.com/load/dopomoga_uchnju_iz_zar_lit/7_klas/e_a_po_zolotij_zhuk_anketa_tvoru/16-1-0-828</a:t>
            </a:r>
            <a:endParaRPr lang="uk-UA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C0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C0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3.   </a:t>
            </a:r>
            <a:r>
              <a:rPr lang="uk-UA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Дорох</a:t>
            </a:r>
            <a:r>
              <a:rPr lang="uk-UA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Г. В. 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://galinadorokh.blogspot.com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/</a:t>
            </a:r>
            <a:endParaRPr lang="uk-UA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C0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C0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4.    </a:t>
            </a:r>
            <a:r>
              <a:rPr lang="en-US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https://uk.wikipedia.org/wiki/</a:t>
            </a:r>
            <a:r>
              <a:rPr lang="uk-UA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Детектив_(жанр)</a:t>
            </a:r>
            <a:endParaRPr lang="uk-UA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C0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C0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uk-UA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    </a:t>
            </a:r>
            <a:r>
              <a:rPr lang="en-US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</a:t>
            </a:r>
            <a:r>
              <a:rPr lang="en-US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://uk.wikipedia.org/wiki/</a:t>
            </a:r>
            <a:r>
              <a:rPr lang="uk-UA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Новела</a:t>
            </a:r>
            <a:endParaRPr lang="uk-UA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C0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C0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ctr"/>
            <a:endParaRPr lang="ru-RU" dirty="0">
              <a:solidFill>
                <a:srgbClr val="FFC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Ілюстрації 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https://yandex.ua/images/search?text=</a:t>
            </a:r>
            <a:r>
              <a: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едгар%20по%20золотий%20хук&amp;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lr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=143</a:t>
            </a:r>
            <a:endParaRPr lang="uk-UA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C0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ctr"/>
            <a:endParaRPr lang="uk-UA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C0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ctr"/>
            <a:r>
              <a:rPr lang="uk-UA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7.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https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://www.google.com.ua/search?tbm=isch&amp;sa=1&amp;ei=sqyiWozqAYmxswGLiqCADw&amp;q=</a:t>
            </a:r>
            <a:r>
              <a:rPr lang="uk-UA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картинки++</a:t>
            </a:r>
            <a:r>
              <a:rPr lang="uk-UA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рамки+на+прозрачном+фоне</a:t>
            </a:r>
            <a:endParaRPr lang="uk-UA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C0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ctr"/>
            <a:endParaRPr lang="ru-RU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C0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ctr"/>
            <a:endParaRPr lang="ru-RU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>
                <a:hlinkClick r:id="rId5"/>
              </a:rPr>
              <a:t/>
            </a:r>
            <a:br>
              <a:rPr lang="ru-RU" b="1" dirty="0">
                <a:hlinkClick r:id="rId5"/>
              </a:rPr>
            </a:br>
            <a:endParaRPr lang="en-US" b="1" dirty="0"/>
          </a:p>
          <a:p>
            <a:endParaRPr lang="ru-RU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Georgia" pitchFamily="18" charset="0"/>
            </a:endParaRPr>
          </a:p>
          <a:p>
            <a:pPr marL="342900" indent="-342900">
              <a:buAutoNum type="arabicPeriod"/>
            </a:pPr>
            <a:endParaRPr lang="ru-RU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Georgia" pitchFamily="18" charset="0"/>
            </a:endParaRP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66342375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721</TotalTime>
  <Words>1122</Words>
  <Application>Microsoft Office PowerPoint</Application>
  <PresentationFormat>Произвольный</PresentationFormat>
  <Paragraphs>133</Paragraphs>
  <Slides>24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 Windows</dc:creator>
  <cp:lastModifiedBy>Комп'ютер 4</cp:lastModifiedBy>
  <cp:revision>71</cp:revision>
  <dcterms:created xsi:type="dcterms:W3CDTF">2018-03-07T16:25:20Z</dcterms:created>
  <dcterms:modified xsi:type="dcterms:W3CDTF">2018-06-22T12:02:38Z</dcterms:modified>
</cp:coreProperties>
</file>