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sldIdLst>
    <p:sldId id="256" r:id="rId2"/>
    <p:sldId id="274" r:id="rId3"/>
    <p:sldId id="275" r:id="rId4"/>
    <p:sldId id="258" r:id="rId5"/>
    <p:sldId id="267" r:id="rId6"/>
    <p:sldId id="276" r:id="rId7"/>
    <p:sldId id="277" r:id="rId8"/>
    <p:sldId id="278" r:id="rId9"/>
    <p:sldId id="279" r:id="rId10"/>
    <p:sldId id="280" r:id="rId11"/>
    <p:sldId id="281" r:id="rId12"/>
    <p:sldId id="282" r:id="rId13"/>
    <p:sldId id="283" r:id="rId14"/>
    <p:sldId id="271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42208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8" autoAdjust="0"/>
    <p:restoredTop sz="94624" autoAdjust="0"/>
  </p:normalViewPr>
  <p:slideViewPr>
    <p:cSldViewPr>
      <p:cViewPr varScale="1">
        <p:scale>
          <a:sx n="70" d="100"/>
          <a:sy n="70" d="100"/>
        </p:scale>
        <p:origin x="-1386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520"/>
    </p:cViewPr>
  </p:outlin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0627C44-65DC-4A5B-992A-8ADF33F0D953}" type="datetimeFigureOut">
              <a:rPr lang="ru-RU" smtClean="0"/>
              <a:pPr/>
              <a:t>08.02.2018</a:t>
            </a:fld>
            <a:endParaRPr lang="ru-RU" dirty="0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9503AE3-F1FE-456C-B710-5689BC849B04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0627C44-65DC-4A5B-992A-8ADF33F0D953}" type="datetimeFigureOut">
              <a:rPr lang="ru-RU" smtClean="0"/>
              <a:pPr/>
              <a:t>08.02.2018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9503AE3-F1FE-456C-B710-5689BC849B04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0627C44-65DC-4A5B-992A-8ADF33F0D953}" type="datetimeFigureOut">
              <a:rPr lang="ru-RU" smtClean="0"/>
              <a:pPr/>
              <a:t>08.02.2018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9503AE3-F1FE-456C-B710-5689BC849B04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0627C44-65DC-4A5B-992A-8ADF33F0D953}" type="datetimeFigureOut">
              <a:rPr lang="ru-RU" smtClean="0"/>
              <a:pPr/>
              <a:t>08.02.2018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9503AE3-F1FE-456C-B710-5689BC849B04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0627C44-65DC-4A5B-992A-8ADF33F0D953}" type="datetimeFigureOut">
              <a:rPr lang="ru-RU" smtClean="0"/>
              <a:pPr/>
              <a:t>08.02.2018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9503AE3-F1FE-456C-B710-5689BC849B04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0627C44-65DC-4A5B-992A-8ADF33F0D953}" type="datetimeFigureOut">
              <a:rPr lang="ru-RU" smtClean="0"/>
              <a:pPr/>
              <a:t>08.02.2018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9503AE3-F1FE-456C-B710-5689BC849B04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0627C44-65DC-4A5B-992A-8ADF33F0D953}" type="datetimeFigureOut">
              <a:rPr lang="ru-RU" smtClean="0"/>
              <a:pPr/>
              <a:t>08.02.2018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9503AE3-F1FE-456C-B710-5689BC849B04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0627C44-65DC-4A5B-992A-8ADF33F0D953}" type="datetimeFigureOut">
              <a:rPr lang="ru-RU" smtClean="0"/>
              <a:pPr/>
              <a:t>08.02.2018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9503AE3-F1FE-456C-B710-5689BC849B04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0627C44-65DC-4A5B-992A-8ADF33F0D953}" type="datetimeFigureOut">
              <a:rPr lang="ru-RU" smtClean="0"/>
              <a:pPr/>
              <a:t>08.02.2018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9503AE3-F1FE-456C-B710-5689BC849B04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dirty="0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0627C44-65DC-4A5B-992A-8ADF33F0D953}" type="datetimeFigureOut">
              <a:rPr lang="ru-RU" smtClean="0"/>
              <a:pPr/>
              <a:t>08.02.2018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9503AE3-F1FE-456C-B710-5689BC849B04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0627C44-65DC-4A5B-992A-8ADF33F0D953}" type="datetimeFigureOut">
              <a:rPr lang="ru-RU" smtClean="0"/>
              <a:pPr/>
              <a:t>08.02.2018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9503AE3-F1FE-456C-B710-5689BC849B04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30627C44-65DC-4A5B-992A-8ADF33F0D953}" type="datetimeFigureOut">
              <a:rPr lang="ru-RU" smtClean="0"/>
              <a:pPr/>
              <a:t>08.02.2018</a:t>
            </a:fld>
            <a:endParaRPr lang="ru-RU" dirty="0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 dirty="0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79503AE3-F1FE-456C-B710-5689BC849B04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&#1072;&#1083;&#1077;&#1082;&#1089;&#1072;&#1085;&#1076;&#1088;-&#1075;&#1088;&#1072;&#1076;&#1089;&#1082;&#1080;&#1081;-&#1074;-&#1087;&#1086;&#1083;&#1103;&#1093;-&#1087;&#1086;&#1076;-&#1089;&#1085;&#1077;&#1075;&#1086;&#1084;-&#1080;-&#1076;&#1086;&#1078;&#1076;&#1077;&#1084;%20(1).mp3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 cstate="print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31640" y="2060848"/>
            <a:ext cx="7406640" cy="1472184"/>
          </a:xfrm>
        </p:spPr>
        <p:txBody>
          <a:bodyPr>
            <a:normAutofit/>
          </a:bodyPr>
          <a:lstStyle/>
          <a:p>
            <a:endParaRPr lang="ru-RU" sz="7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 flipV="1">
            <a:off x="1432560" y="1700808"/>
            <a:ext cx="7406640" cy="149256"/>
          </a:xfrm>
        </p:spPr>
        <p:txBody>
          <a:bodyPr>
            <a:normAutofit fontScale="32500" lnSpcReduction="20000"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618558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i="1" dirty="0" smtClean="0">
                <a:latin typeface="Times New Roman" pitchFamily="18" charset="0"/>
                <a:cs typeface="Times New Roman" pitchFamily="18" charset="0"/>
              </a:rPr>
              <a:t>Перевірка домашнього завдання</a:t>
            </a:r>
            <a:endParaRPr lang="ru-RU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1484784"/>
            <a:ext cx="8820472" cy="5040560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uk-UA" sz="4000" dirty="0" smtClean="0">
                <a:latin typeface="Times New Roman" pitchFamily="18" charset="0"/>
                <a:cs typeface="Times New Roman" pitchFamily="18" charset="0"/>
              </a:rPr>
              <a:t>1. Я довго чекав, коли нарешті прийде любе свято</a:t>
            </a:r>
            <a:r>
              <a:rPr lang="uk-UA" sz="4000" b="1" dirty="0" smtClean="0">
                <a:latin typeface="Times New Roman" pitchFamily="18" charset="0"/>
                <a:cs typeface="Times New Roman" pitchFamily="18" charset="0"/>
              </a:rPr>
              <a:t>…</a:t>
            </a:r>
            <a:r>
              <a:rPr lang="uk-UA" sz="4000" b="1" i="1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uk-UA" sz="4000" b="1" i="1" dirty="0" err="1" smtClean="0">
                <a:latin typeface="Times New Roman" pitchFamily="18" charset="0"/>
                <a:cs typeface="Times New Roman" pitchFamily="18" charset="0"/>
              </a:rPr>
              <a:t>пасхи</a:t>
            </a:r>
            <a:r>
              <a:rPr lang="uk-UA" sz="4000" b="1" i="1" dirty="0" smtClean="0">
                <a:latin typeface="Times New Roman" pitchFamily="18" charset="0"/>
                <a:cs typeface="Times New Roman" pitchFamily="18" charset="0"/>
              </a:rPr>
              <a:t>).</a:t>
            </a:r>
            <a:endParaRPr lang="ru-RU" sz="40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uk-UA" sz="4000" dirty="0" smtClean="0"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uk-UA" sz="4000" dirty="0" err="1" smtClean="0">
                <a:latin typeface="Times New Roman" pitchFamily="18" charset="0"/>
                <a:cs typeface="Times New Roman" pitchFamily="18" charset="0"/>
              </a:rPr>
              <a:t>Бузя</a:t>
            </a:r>
            <a:r>
              <a:rPr lang="uk-UA" sz="4000" dirty="0" smtClean="0">
                <a:latin typeface="Times New Roman" pitchFamily="18" charset="0"/>
                <a:cs typeface="Times New Roman" pitchFamily="18" charset="0"/>
              </a:rPr>
              <a:t> має таку звичку: весела, </a:t>
            </a:r>
            <a:r>
              <a:rPr lang="uk-UA" sz="4000" dirty="0" err="1" smtClean="0">
                <a:latin typeface="Times New Roman" pitchFamily="18" charset="0"/>
                <a:cs typeface="Times New Roman" pitchFamily="18" charset="0"/>
              </a:rPr>
              <a:t>весела</a:t>
            </a:r>
            <a:r>
              <a:rPr lang="uk-UA" sz="4000" dirty="0" smtClean="0">
                <a:latin typeface="Times New Roman" pitchFamily="18" charset="0"/>
                <a:cs typeface="Times New Roman" pitchFamily="18" charset="0"/>
              </a:rPr>
              <a:t>, а потім раптом сяде в куток і</a:t>
            </a:r>
            <a:r>
              <a:rPr lang="uk-UA" sz="4000" i="1" dirty="0" smtClean="0">
                <a:latin typeface="Times New Roman" pitchFamily="18" charset="0"/>
                <a:cs typeface="Times New Roman" pitchFamily="18" charset="0"/>
              </a:rPr>
              <a:t>… </a:t>
            </a:r>
            <a:r>
              <a:rPr lang="uk-UA" sz="4000" b="1" i="1" dirty="0" smtClean="0">
                <a:latin typeface="Times New Roman" pitchFamily="18" charset="0"/>
                <a:cs typeface="Times New Roman" pitchFamily="18" charset="0"/>
              </a:rPr>
              <a:t>(тихо заплаче).</a:t>
            </a:r>
            <a:endParaRPr lang="ru-RU" sz="40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uk-UA" sz="4000" dirty="0" smtClean="0">
                <a:latin typeface="Times New Roman" pitchFamily="18" charset="0"/>
                <a:cs typeface="Times New Roman" pitchFamily="18" charset="0"/>
              </a:rPr>
              <a:t>3. Знятися з </a:t>
            </a:r>
            <a:r>
              <a:rPr lang="uk-UA" sz="4000" dirty="0" err="1" smtClean="0">
                <a:latin typeface="Times New Roman" pitchFamily="18" charset="0"/>
                <a:cs typeface="Times New Roman" pitchFamily="18" charset="0"/>
              </a:rPr>
              <a:t>Бузею</a:t>
            </a:r>
            <a:r>
              <a:rPr lang="uk-UA" sz="4000" dirty="0" smtClean="0">
                <a:latin typeface="Times New Roman" pitchFamily="18" charset="0"/>
                <a:cs typeface="Times New Roman" pitchFamily="18" charset="0"/>
              </a:rPr>
              <a:t> за допомогою кабали у височінь, до хмар і вище хмар, і полетіти ген-ген далеко за океан – це була одна з моїх…</a:t>
            </a:r>
            <a:r>
              <a:rPr lang="uk-UA" sz="4000" i="1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uk-UA" sz="4000" b="1" i="1" dirty="0" smtClean="0">
                <a:latin typeface="Times New Roman" pitchFamily="18" charset="0"/>
                <a:cs typeface="Times New Roman" pitchFamily="18" charset="0"/>
              </a:rPr>
              <a:t>улюблених мрій).</a:t>
            </a:r>
            <a:endParaRPr lang="ru-RU" sz="40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uk-UA" sz="4000" dirty="0" smtClean="0">
                <a:latin typeface="Times New Roman" pitchFamily="18" charset="0"/>
                <a:cs typeface="Times New Roman" pitchFamily="18" charset="0"/>
              </a:rPr>
              <a:t>4. Адже карлики з натури дуже добрі людці. Живляться вони тільки… </a:t>
            </a:r>
            <a:r>
              <a:rPr lang="uk-UA" sz="4000" b="1" i="1" dirty="0" smtClean="0">
                <a:latin typeface="Times New Roman" pitchFamily="18" charset="0"/>
                <a:cs typeface="Times New Roman" pitchFamily="18" charset="0"/>
              </a:rPr>
              <a:t>(цукерками і мигдалевим молоком).</a:t>
            </a:r>
            <a:endParaRPr lang="ru-RU" sz="40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uk-UA" sz="4000" dirty="0" smtClean="0">
                <a:latin typeface="Times New Roman" pitchFamily="18" charset="0"/>
                <a:cs typeface="Times New Roman" pitchFamily="18" charset="0"/>
              </a:rPr>
              <a:t>5. Уже третій раз мати кличе мене, щоб я пішов з татом до</a:t>
            </a:r>
            <a:r>
              <a:rPr lang="uk-UA" sz="4000" b="1" dirty="0" smtClean="0">
                <a:latin typeface="Times New Roman" pitchFamily="18" charset="0"/>
                <a:cs typeface="Times New Roman" pitchFamily="18" charset="0"/>
              </a:rPr>
              <a:t>…</a:t>
            </a:r>
            <a:r>
              <a:rPr lang="uk-UA" sz="4000" b="1" i="1" dirty="0" smtClean="0">
                <a:latin typeface="Times New Roman" pitchFamily="18" charset="0"/>
                <a:cs typeface="Times New Roman" pitchFamily="18" charset="0"/>
              </a:rPr>
              <a:t>(синагоги).</a:t>
            </a:r>
            <a:endParaRPr lang="ru-RU" sz="40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uk-UA" sz="4000" dirty="0" smtClean="0">
                <a:latin typeface="Times New Roman" pitchFamily="18" charset="0"/>
                <a:cs typeface="Times New Roman" pitchFamily="18" charset="0"/>
              </a:rPr>
              <a:t>6. Всі казки вона любить, тільки не про </a:t>
            </a:r>
            <a:r>
              <a:rPr lang="uk-UA" sz="4000" b="1" i="1" dirty="0" smtClean="0">
                <a:latin typeface="Times New Roman" pitchFamily="18" charset="0"/>
                <a:cs typeface="Times New Roman" pitchFamily="18" charset="0"/>
              </a:rPr>
              <a:t>…(царівну).</a:t>
            </a:r>
            <a:endParaRPr lang="ru-RU" sz="40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274320"/>
            <a:ext cx="8682168" cy="5818976"/>
          </a:xfrm>
        </p:spPr>
        <p:txBody>
          <a:bodyPr>
            <a:noAutofit/>
          </a:bodyPr>
          <a:lstStyle/>
          <a:p>
            <a:r>
              <a:rPr lang="uk-UA" sz="2800" b="1" dirty="0" smtClean="0"/>
              <a:t/>
            </a:r>
            <a:br>
              <a:rPr lang="uk-UA" sz="2800" b="1" dirty="0" smtClean="0"/>
            </a:b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7.</a:t>
            </a:r>
            <a:r>
              <a:rPr lang="uk-UA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Але мені здається, що вона говорить до мене мовою… </a:t>
            </a:r>
            <a:r>
              <a:rPr lang="uk-UA" sz="28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(«Пісні пісень»).</a:t>
            </a: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8.</a:t>
            </a:r>
            <a:r>
              <a:rPr lang="uk-UA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Бог дасть, у суботу після зелених свят справимо</a:t>
            </a:r>
            <a:r>
              <a:rPr lang="uk-UA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…</a:t>
            </a:r>
            <a:r>
              <a:rPr lang="uk-UA" sz="28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(весілля).</a:t>
            </a: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9.</a:t>
            </a:r>
            <a:r>
              <a:rPr lang="uk-UA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Я порушив його завіти. Не хотів іти його шляхами. Пішов своєю дорогою – подався</a:t>
            </a:r>
            <a:r>
              <a:rPr lang="uk-UA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…</a:t>
            </a:r>
            <a:r>
              <a:rPr lang="uk-UA" sz="28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(вчитися).</a:t>
            </a: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10.</a:t>
            </a:r>
            <a:r>
              <a:rPr lang="uk-UA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Батько такий самий, як був. Тільки в його срібній бороді трохи побільшало</a:t>
            </a:r>
            <a:r>
              <a:rPr lang="uk-UA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…</a:t>
            </a:r>
            <a:r>
              <a:rPr lang="uk-UA" sz="28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(срібла ).</a:t>
            </a: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11.</a:t>
            </a:r>
            <a:r>
              <a:rPr lang="uk-UA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Ніхто не має таких гарних білих рук, як</a:t>
            </a:r>
            <a:r>
              <a:rPr lang="uk-UA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…</a:t>
            </a:r>
            <a:r>
              <a:rPr lang="uk-UA" sz="28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(моя мати)!</a:t>
            </a: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12.</a:t>
            </a:r>
            <a:r>
              <a:rPr lang="uk-UA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Початок – найгірший початок – кращий, ніж кращий</a:t>
            </a:r>
            <a:r>
              <a:rPr lang="uk-UA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…</a:t>
            </a:r>
            <a:r>
              <a:rPr lang="uk-UA" sz="28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(кінець).</a:t>
            </a:r>
            <a:r>
              <a:rPr lang="ru-RU" sz="2800" dirty="0" smtClean="0"/>
              <a:t/>
            </a:r>
            <a:br>
              <a:rPr lang="ru-RU" sz="2800" dirty="0" smtClean="0"/>
            </a:br>
            <a:endParaRPr lang="ru-RU" sz="2800" dirty="0"/>
          </a:p>
        </p:txBody>
      </p:sp>
    </p:spTree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47664" y="2882"/>
            <a:ext cx="6912768" cy="792088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Епіграф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уроку</a:t>
            </a: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9552" y="908720"/>
            <a:ext cx="8604448" cy="6309320"/>
          </a:xfrm>
        </p:spPr>
        <p:txBody>
          <a:bodyPr>
            <a:normAutofit/>
          </a:bodyPr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</a:t>
            </a:r>
            <a:endParaRPr lang="ru-RU" sz="20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</a:t>
            </a:r>
            <a:r>
              <a:rPr lang="uk-UA" sz="4000" i="1" dirty="0" smtClean="0">
                <a:latin typeface="Times New Roman" pitchFamily="18" charset="0"/>
                <a:cs typeface="Times New Roman" pitchFamily="18" charset="0"/>
              </a:rPr>
              <a:t>Кохання дзвенить у моєму серці різдвяними дзвонами</a:t>
            </a:r>
            <a:endParaRPr lang="ru-RU" sz="4000" dirty="0" smtClean="0">
              <a:latin typeface="Times New Roman" pitchFamily="18" charset="0"/>
              <a:cs typeface="Times New Roman" pitchFamily="18" charset="0"/>
            </a:endParaRPr>
          </a:p>
          <a:p>
            <a:pPr algn="r"/>
            <a:r>
              <a:rPr lang="uk-UA" sz="4000" b="1" dirty="0" smtClean="0">
                <a:latin typeface="Times New Roman" pitchFamily="18" charset="0"/>
                <a:cs typeface="Times New Roman" pitchFamily="18" charset="0"/>
              </a:rPr>
              <a:t>Роберт Бернс</a:t>
            </a:r>
            <a:endParaRPr lang="ru-RU" sz="4000" dirty="0" smtClean="0">
              <a:latin typeface="Times New Roman" pitchFamily="18" charset="0"/>
              <a:cs typeface="Times New Roman" pitchFamily="18" charset="0"/>
            </a:endParaRPr>
          </a:p>
          <a:p>
            <a:pPr marL="0"/>
            <a:endParaRPr lang="ru-RU" sz="20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6" descr="i"/>
          <p:cNvPicPr/>
          <p:nvPr/>
        </p:nvPicPr>
        <p:blipFill>
          <a:blip r:embed="rId2" cstate="print">
            <a:extLst>
              <a:ext uri="{28A0092B-C50C-407E-A947-70E740481C1C}">
                <a14:useLocalDpi xmlns="" xmlns:wpc="http://schemas.microsoft.com/office/word/2010/wordprocessingCanvas" xmlns:mc="http://schemas.openxmlformats.org/markup-compatibility/2006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899592" y="2132856"/>
            <a:ext cx="3312368" cy="3181350"/>
          </a:xfrm>
          <a:prstGeom prst="rect">
            <a:avLst/>
          </a:prstGeom>
          <a:noFill/>
          <a:ln>
            <a:noFill/>
          </a:ln>
          <a:effectLst/>
          <a:extLst/>
        </p:spPr>
      </p:pic>
    </p:spTree>
    <p:extLst>
      <p:ext uri="{BB962C8B-B14F-4D97-AF65-F5344CB8AC3E}">
        <p14:creationId xmlns:p14="http://schemas.microsoft.com/office/powerpoint/2010/main" xmlns="" val="2408375265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673932" y="359898"/>
            <a:ext cx="7362564" cy="2853078"/>
          </a:xfrm>
        </p:spPr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11560" y="260648"/>
            <a:ext cx="7992888" cy="4392488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ТЕМА УРОКУ</a:t>
            </a:r>
          </a:p>
          <a:p>
            <a:pPr algn="ctr"/>
            <a:r>
              <a:rPr lang="uk-UA" sz="4000" dirty="0" smtClean="0"/>
              <a:t>Вірші зарубіжних поетів про дружбу і кохання: </a:t>
            </a:r>
            <a:r>
              <a:rPr lang="uk-UA" sz="4000" b="1" dirty="0" smtClean="0"/>
              <a:t>Р. Бернса «Любов», Г. Гейне «Коли настав чудовий май..»</a:t>
            </a:r>
            <a:endParaRPr lang="ru-RU" sz="4000" dirty="0" smtClean="0"/>
          </a:p>
          <a:p>
            <a:pPr algn="ctr"/>
            <a:endParaRPr lang="ru-RU" sz="3200" b="1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3140968"/>
            <a:ext cx="3995936" cy="40039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950475546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836854"/>
          </a:xfrm>
        </p:spPr>
        <p:txBody>
          <a:bodyPr/>
          <a:lstStyle/>
          <a:p>
            <a:r>
              <a:rPr lang="uk-UA" b="1" dirty="0" smtClean="0">
                <a:solidFill>
                  <a:srgbClr val="C00000"/>
                </a:solidFill>
              </a:rPr>
              <a:t>Завдання уроку: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95536" y="1268760"/>
            <a:ext cx="8299648" cy="2299016"/>
          </a:xfrm>
        </p:spPr>
        <p:txBody>
          <a:bodyPr/>
          <a:lstStyle/>
          <a:p>
            <a:r>
              <a:rPr lang="uk-UA" sz="3200" b="1" dirty="0" smtClean="0"/>
              <a:t>1.Ознайомитися з життям та творчістю поетів;</a:t>
            </a:r>
            <a:endParaRPr lang="ru-RU" sz="3200" dirty="0" smtClean="0"/>
          </a:p>
          <a:p>
            <a:r>
              <a:rPr lang="uk-UA" sz="3200" b="1" dirty="0" smtClean="0"/>
              <a:t>2. Проаналізувати їхні поезії;</a:t>
            </a:r>
            <a:endParaRPr lang="ru-RU" sz="3200" dirty="0" smtClean="0"/>
          </a:p>
          <a:p>
            <a:r>
              <a:rPr lang="uk-UA" sz="3200" b="1" dirty="0" smtClean="0"/>
              <a:t>3. Порівняти їх.</a:t>
            </a:r>
            <a:endParaRPr lang="ru-RU" sz="3200" dirty="0" smtClean="0"/>
          </a:p>
          <a:p>
            <a:endParaRPr lang="ru-RU" dirty="0"/>
          </a:p>
        </p:txBody>
      </p:sp>
      <p:pic>
        <p:nvPicPr>
          <p:cNvPr id="4" name="Рисунок 3" descr="C:\Users\Света\Desktop\умовні позначки\1295863679_49735442_student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501008"/>
            <a:ext cx="4283968" cy="3356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778416"/>
          </a:xfrm>
        </p:spPr>
        <p:txBody>
          <a:bodyPr>
            <a:normAutofit fontScale="90000"/>
          </a:bodyPr>
          <a:lstStyle/>
          <a:p>
            <a:r>
              <a:rPr lang="uk-UA" dirty="0" smtClean="0"/>
              <a:t>Зупинка 1 </a:t>
            </a:r>
            <a:r>
              <a:rPr lang="uk-UA" dirty="0" err="1" smtClean="0"/>
              <a:t>“Біографи”</a:t>
            </a:r>
            <a:r>
              <a:rPr lang="uk-UA" dirty="0" smtClean="0"/>
              <a:t/>
            </a:r>
            <a:br>
              <a:rPr lang="uk-UA" dirty="0" smtClean="0"/>
            </a:br>
            <a:r>
              <a:rPr lang="uk-UA" dirty="0" smtClean="0"/>
              <a:t>Група </a:t>
            </a:r>
            <a:r>
              <a:rPr lang="en-US" dirty="0" smtClean="0"/>
              <a:t>2</a:t>
            </a:r>
            <a:endParaRPr lang="ru-RU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251520" y="1196752"/>
          <a:ext cx="8424937" cy="5714922"/>
        </p:xfrm>
        <a:graphic>
          <a:graphicData uri="http://schemas.openxmlformats.org/drawingml/2006/table">
            <a:tbl>
              <a:tblPr/>
              <a:tblGrid>
                <a:gridCol w="2808019"/>
                <a:gridCol w="2808019"/>
                <a:gridCol w="2808899"/>
              </a:tblGrid>
              <a:tr h="62236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400" b="1" i="1" dirty="0">
                          <a:latin typeface="Times New Roman"/>
                          <a:ea typeface="Calibri"/>
                          <a:cs typeface="Times New Roman"/>
                        </a:rPr>
                        <a:t>Р. Бернс</a:t>
                      </a:r>
                      <a:endParaRPr lang="ru-RU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400" b="1" i="1" dirty="0">
                          <a:latin typeface="Times New Roman"/>
                          <a:ea typeface="Calibri"/>
                          <a:cs typeface="Times New Roman"/>
                        </a:rPr>
                        <a:t>Спільне</a:t>
                      </a:r>
                      <a:endParaRPr lang="ru-RU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400" b="1" i="1">
                          <a:latin typeface="Times New Roman"/>
                          <a:ea typeface="Calibri"/>
                          <a:cs typeface="Times New Roman"/>
                        </a:rPr>
                        <a:t>Г. Гейне</a:t>
                      </a:r>
                      <a:endParaRPr lang="ru-RU" sz="2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9256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400" b="1" i="1" dirty="0">
                          <a:latin typeface="Times New Roman"/>
                          <a:ea typeface="Calibri"/>
                          <a:cs typeface="Times New Roman"/>
                        </a:rPr>
                        <a:t>Бідний селянин.</a:t>
                      </a:r>
                      <a:endParaRPr lang="ru-RU" sz="2400" b="1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400" b="1" i="1" dirty="0">
                          <a:latin typeface="Times New Roman"/>
                          <a:ea typeface="Calibri"/>
                          <a:cs typeface="Times New Roman"/>
                        </a:rPr>
                        <a:t>Невдала спроба стати фермером.</a:t>
                      </a:r>
                      <a:endParaRPr lang="ru-RU" sz="2400" b="1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400" b="1" i="1" dirty="0">
                          <a:latin typeface="Times New Roman"/>
                          <a:ea typeface="Calibri"/>
                          <a:cs typeface="Times New Roman"/>
                        </a:rPr>
                        <a:t>Хвороби серця, виснаженого тяжкою працею. «Ганьбою Англії» назвали сучасники трагічну долю митця</a:t>
                      </a:r>
                      <a:endParaRPr lang="ru-RU" sz="2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400" b="1" i="1" dirty="0">
                          <a:latin typeface="Times New Roman"/>
                          <a:ea typeface="Calibri"/>
                          <a:cs typeface="Times New Roman"/>
                        </a:rPr>
                        <a:t>Бідність.</a:t>
                      </a:r>
                      <a:endParaRPr lang="ru-RU" sz="2400" b="1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400" b="1" i="1" dirty="0">
                          <a:latin typeface="Times New Roman"/>
                          <a:ea typeface="Calibri"/>
                          <a:cs typeface="Times New Roman"/>
                        </a:rPr>
                        <a:t>Невдачі.</a:t>
                      </a:r>
                      <a:endParaRPr lang="ru-RU" sz="2400" b="1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400" b="1" i="1" dirty="0">
                          <a:latin typeface="Times New Roman"/>
                          <a:ea typeface="Calibri"/>
                          <a:cs typeface="Times New Roman"/>
                        </a:rPr>
                        <a:t>Хвороби.</a:t>
                      </a:r>
                      <a:endParaRPr lang="ru-RU" sz="2400" b="1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400" b="1" i="1" dirty="0">
                          <a:latin typeface="Times New Roman"/>
                          <a:ea typeface="Calibri"/>
                          <a:cs typeface="Times New Roman"/>
                        </a:rPr>
                        <a:t>Невдячність земляків</a:t>
                      </a:r>
                      <a:endParaRPr lang="ru-RU" sz="2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400" b="1" i="1" dirty="0">
                          <a:latin typeface="Times New Roman"/>
                          <a:ea typeface="Calibri"/>
                          <a:cs typeface="Times New Roman"/>
                        </a:rPr>
                        <a:t>Син збіднілого крамаря.</a:t>
                      </a:r>
                      <a:endParaRPr lang="ru-RU" sz="2400" b="1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400" b="1" i="1" dirty="0">
                          <a:latin typeface="Times New Roman"/>
                          <a:ea typeface="Calibri"/>
                          <a:cs typeface="Times New Roman"/>
                        </a:rPr>
                        <a:t>Невдала кар’єра фінансиста.</a:t>
                      </a:r>
                      <a:endParaRPr lang="ru-RU" sz="2400" b="1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400" b="1" i="1" dirty="0">
                          <a:latin typeface="Times New Roman"/>
                          <a:ea typeface="Calibri"/>
                          <a:cs typeface="Times New Roman"/>
                        </a:rPr>
                        <a:t>Сухоти спинного мозку-параліч.</a:t>
                      </a:r>
                      <a:endParaRPr lang="ru-RU" sz="2400" b="1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400" b="1" i="1" dirty="0">
                          <a:latin typeface="Times New Roman"/>
                          <a:ea typeface="Calibri"/>
                          <a:cs typeface="Times New Roman"/>
                        </a:rPr>
                        <a:t>У нацистській Німеччині публічно спалювали книжки митця</a:t>
                      </a:r>
                      <a:endParaRPr lang="ru-RU" sz="2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850424"/>
          </a:xfrm>
        </p:spPr>
        <p:txBody>
          <a:bodyPr>
            <a:normAutofit fontScale="90000"/>
          </a:bodyPr>
          <a:lstStyle/>
          <a:p>
            <a:r>
              <a:rPr lang="uk-UA" dirty="0" smtClean="0"/>
              <a:t>Зупинка 1 </a:t>
            </a:r>
            <a:r>
              <a:rPr lang="uk-UA" dirty="0" err="1" smtClean="0"/>
              <a:t>“Біографи”</a:t>
            </a:r>
            <a:r>
              <a:rPr lang="uk-UA" dirty="0" smtClean="0"/>
              <a:t/>
            </a:r>
            <a:br>
              <a:rPr lang="uk-UA" dirty="0" smtClean="0"/>
            </a:br>
            <a:r>
              <a:rPr lang="uk-UA" dirty="0" smtClean="0"/>
              <a:t>Група </a:t>
            </a:r>
            <a:r>
              <a:rPr lang="en-US" dirty="0" smtClean="0"/>
              <a:t>1</a:t>
            </a:r>
            <a:endParaRPr lang="ru-RU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0" y="1268760"/>
          <a:ext cx="9144001" cy="5746206"/>
        </p:xfrm>
        <a:graphic>
          <a:graphicData uri="http://schemas.openxmlformats.org/drawingml/2006/table">
            <a:tbl>
              <a:tblPr/>
              <a:tblGrid>
                <a:gridCol w="3047682"/>
                <a:gridCol w="3047682"/>
                <a:gridCol w="3048637"/>
              </a:tblGrid>
              <a:tr h="56804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 i="1" dirty="0">
                          <a:latin typeface="Times New Roman"/>
                          <a:ea typeface="Calibri"/>
                          <a:cs typeface="Times New Roman"/>
                        </a:rPr>
                        <a:t>Р. Бернс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3200" b="1" i="1">
                          <a:latin typeface="Times New Roman"/>
                          <a:ea typeface="Calibri"/>
                          <a:cs typeface="Times New Roman"/>
                        </a:rPr>
                        <a:t>Спільне</a:t>
                      </a:r>
                      <a:endParaRPr lang="ru-RU" sz="3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 i="1">
                          <a:latin typeface="Times New Roman"/>
                          <a:ea typeface="Calibri"/>
                          <a:cs typeface="Times New Roman"/>
                        </a:rPr>
                        <a:t>Г. Гейне</a:t>
                      </a:r>
                      <a:endParaRPr lang="ru-RU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7815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 i="1" dirty="0">
                          <a:latin typeface="Times New Roman"/>
                          <a:ea typeface="Calibri"/>
                          <a:cs typeface="Times New Roman"/>
                        </a:rPr>
                        <a:t>Перша збірка «Вірші здебільшого шотландським </a:t>
                      </a:r>
                      <a:r>
                        <a:rPr lang="uk-UA" sz="2000" b="1" i="1" dirty="0" err="1">
                          <a:latin typeface="Times New Roman"/>
                          <a:ea typeface="Calibri"/>
                          <a:cs typeface="Times New Roman"/>
                        </a:rPr>
                        <a:t>діалектом».За</a:t>
                      </a:r>
                      <a:r>
                        <a:rPr lang="uk-UA" sz="2000" b="1" i="1" dirty="0">
                          <a:latin typeface="Times New Roman"/>
                          <a:ea typeface="Calibri"/>
                          <a:cs typeface="Times New Roman"/>
                        </a:rPr>
                        <a:t> твори «Джон Ячмінне Зерно», «Чесна бідність» та інші названий «поетичною надією  Шотландії». День народження поета – національне свято Шотландії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3200" b="1" i="1" dirty="0">
                          <a:latin typeface="Times New Roman"/>
                          <a:ea typeface="Calibri"/>
                          <a:cs typeface="Times New Roman"/>
                        </a:rPr>
                        <a:t>Успіх.</a:t>
                      </a:r>
                      <a:endParaRPr lang="ru-RU" sz="32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3200" b="1" i="1" dirty="0">
                          <a:latin typeface="Times New Roman"/>
                          <a:ea typeface="Calibri"/>
                          <a:cs typeface="Times New Roman"/>
                        </a:rPr>
                        <a:t>Слава.</a:t>
                      </a:r>
                      <a:endParaRPr lang="ru-RU" sz="32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3200" b="1" i="1" dirty="0">
                          <a:latin typeface="Times New Roman"/>
                          <a:ea typeface="Calibri"/>
                          <a:cs typeface="Times New Roman"/>
                        </a:rPr>
                        <a:t>Визнання.</a:t>
                      </a:r>
                      <a:endParaRPr lang="ru-RU" sz="3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 i="1" dirty="0">
                          <a:latin typeface="Times New Roman"/>
                          <a:ea typeface="Calibri"/>
                          <a:cs typeface="Times New Roman"/>
                        </a:rPr>
                        <a:t>Перша збірка «Вірші Г. Гейне». Збірка «Книга Пісень», цикл «Ліричне </a:t>
                      </a:r>
                      <a:r>
                        <a:rPr lang="uk-UA" sz="2000" b="1" i="1" dirty="0" err="1">
                          <a:latin typeface="Times New Roman"/>
                          <a:ea typeface="Calibri"/>
                          <a:cs typeface="Times New Roman"/>
                        </a:rPr>
                        <a:t>Інтермеццо</a:t>
                      </a:r>
                      <a:r>
                        <a:rPr lang="uk-UA" sz="2000" b="1" i="1" dirty="0">
                          <a:latin typeface="Times New Roman"/>
                          <a:ea typeface="Calibri"/>
                          <a:cs typeface="Times New Roman"/>
                        </a:rPr>
                        <a:t>» («Чому троянди мов неживі», «Коли розлучаються двоє») вважають шедеврами любовної лірики. Німці ставлять Гейне поряд із Гете у загальнонаціональному значенні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dirty="0" smtClean="0"/>
              <a:t>Зупинка 2 </a:t>
            </a:r>
            <a:r>
              <a:rPr lang="uk-UA" dirty="0" err="1" smtClean="0"/>
              <a:t>“Аналітики”</a:t>
            </a:r>
            <a:r>
              <a:rPr lang="uk-UA" dirty="0" smtClean="0"/>
              <a:t/>
            </a:r>
            <a:br>
              <a:rPr lang="uk-UA" dirty="0" smtClean="0"/>
            </a:br>
            <a:r>
              <a:rPr lang="uk-UA" dirty="0" smtClean="0"/>
              <a:t>Група 1</a:t>
            </a:r>
            <a:endParaRPr lang="ru-RU" dirty="0"/>
          </a:p>
        </p:txBody>
      </p:sp>
      <p:sp>
        <p:nvSpPr>
          <p:cNvPr id="30722" name="AutoShape 2"/>
          <p:cNvSpPr>
            <a:spLocks noChangeShapeType="1"/>
          </p:cNvSpPr>
          <p:nvPr/>
        </p:nvSpPr>
        <p:spPr bwMode="auto">
          <a:xfrm flipH="1">
            <a:off x="2483768" y="2852936"/>
            <a:ext cx="1027559" cy="792088"/>
          </a:xfrm>
          <a:prstGeom prst="straightConnector1">
            <a:avLst/>
          </a:prstGeom>
          <a:noFill/>
          <a:ln w="38100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0721" name="AutoShape 1"/>
          <p:cNvSpPr>
            <a:spLocks noChangeShapeType="1"/>
          </p:cNvSpPr>
          <p:nvPr/>
        </p:nvSpPr>
        <p:spPr bwMode="auto">
          <a:xfrm>
            <a:off x="6156176" y="2852936"/>
            <a:ext cx="1085850" cy="838200"/>
          </a:xfrm>
          <a:prstGeom prst="straightConnector1">
            <a:avLst/>
          </a:prstGeom>
          <a:noFill/>
          <a:ln w="38100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0723" name="AutoShape 3"/>
          <p:cNvSpPr>
            <a:spLocks noChangeShapeType="1"/>
          </p:cNvSpPr>
          <p:nvPr/>
        </p:nvSpPr>
        <p:spPr bwMode="auto">
          <a:xfrm>
            <a:off x="4796408" y="3212976"/>
            <a:ext cx="63624" cy="1224136"/>
          </a:xfrm>
          <a:prstGeom prst="straightConnector1">
            <a:avLst/>
          </a:prstGeom>
          <a:noFill/>
          <a:ln w="38100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0724" name="Oval 4"/>
          <p:cNvSpPr>
            <a:spLocks noChangeArrowheads="1"/>
          </p:cNvSpPr>
          <p:nvPr/>
        </p:nvSpPr>
        <p:spPr bwMode="auto">
          <a:xfrm>
            <a:off x="0" y="3645024"/>
            <a:ext cx="3059832" cy="2376264"/>
          </a:xfrm>
          <a:prstGeom prst="ellipse">
            <a:avLst/>
          </a:prstGeom>
          <a:solidFill>
            <a:srgbClr val="FFFFFF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Форма народної пісні</a:t>
            </a:r>
            <a:endParaRPr kumimoji="0" lang="uk-UA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725" name="Oval 5"/>
          <p:cNvSpPr>
            <a:spLocks noChangeArrowheads="1"/>
          </p:cNvSpPr>
          <p:nvPr/>
        </p:nvSpPr>
        <p:spPr bwMode="auto">
          <a:xfrm>
            <a:off x="6300192" y="3933056"/>
            <a:ext cx="2843808" cy="1872208"/>
          </a:xfrm>
          <a:prstGeom prst="ellipse">
            <a:avLst/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Тема кохання</a:t>
            </a:r>
            <a:endParaRPr kumimoji="0" lang="uk-UA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0726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0729" name="Rectangle 9"/>
          <p:cNvSpPr>
            <a:spLocks noChangeArrowheads="1"/>
          </p:cNvSpPr>
          <p:nvPr/>
        </p:nvSpPr>
        <p:spPr bwMode="auto">
          <a:xfrm>
            <a:off x="0" y="340877"/>
            <a:ext cx="184731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69875" algn="l"/>
              </a:tabLst>
            </a:pPr>
            <a:endParaRPr kumimoji="0" lang="uk-UA" sz="1400" b="1" i="0" u="sng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69875" algn="l"/>
              </a:tabLst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0730" name="Rectangle 10"/>
          <p:cNvSpPr>
            <a:spLocks noChangeArrowheads="1"/>
          </p:cNvSpPr>
          <p:nvPr/>
        </p:nvSpPr>
        <p:spPr bwMode="auto">
          <a:xfrm>
            <a:off x="0" y="9144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3923928" y="2348880"/>
            <a:ext cx="204094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269875" algn="l"/>
              </a:tabLst>
            </a:pPr>
            <a:r>
              <a:rPr lang="uk-UA" sz="3600" b="1" u="sng" dirty="0" smtClean="0">
                <a:solidFill>
                  <a:prstClr val="black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Спільне:</a:t>
            </a:r>
            <a:endParaRPr lang="ru-RU" sz="3600" dirty="0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3996836" y="4941168"/>
            <a:ext cx="161909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uk-UA" sz="4000" dirty="0" smtClean="0">
                <a:solidFill>
                  <a:prstClr val="black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Мотив</a:t>
            </a:r>
            <a:endParaRPr lang="uk-UA" sz="4000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Овал 14"/>
          <p:cNvSpPr/>
          <p:nvPr/>
        </p:nvSpPr>
        <p:spPr>
          <a:xfrm>
            <a:off x="3563888" y="4653136"/>
            <a:ext cx="2592288" cy="1728192"/>
          </a:xfrm>
          <a:prstGeom prst="ellipse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>
    <p:plus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dirty="0" smtClean="0"/>
              <a:t>Зупинка 2 </a:t>
            </a:r>
            <a:r>
              <a:rPr lang="uk-UA" dirty="0" err="1" smtClean="0"/>
              <a:t>“Аналітики”</a:t>
            </a:r>
            <a:r>
              <a:rPr lang="uk-UA" dirty="0" smtClean="0"/>
              <a:t/>
            </a:r>
            <a:br>
              <a:rPr lang="uk-UA" dirty="0" smtClean="0"/>
            </a:br>
            <a:r>
              <a:rPr lang="uk-UA" dirty="0" smtClean="0"/>
              <a:t>Група 2</a:t>
            </a:r>
            <a:endParaRPr lang="ru-RU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0" y="1484784"/>
          <a:ext cx="9108504" cy="5373216"/>
        </p:xfrm>
        <a:graphic>
          <a:graphicData uri="http://schemas.openxmlformats.org/drawingml/2006/table">
            <a:tbl>
              <a:tblPr/>
              <a:tblGrid>
                <a:gridCol w="3776226"/>
                <a:gridCol w="5332278"/>
              </a:tblGrid>
              <a:tr h="179107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uk-UA" sz="3600" b="1" dirty="0">
                          <a:latin typeface="Times New Roman"/>
                          <a:ea typeface="Calibri"/>
                          <a:cs typeface="Times New Roman"/>
                        </a:rPr>
                        <a:t>Р. Бернс</a:t>
                      </a:r>
                      <a:endParaRPr lang="ru-RU" sz="3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uk-UA" sz="4000" b="1">
                          <a:latin typeface="Times New Roman"/>
                          <a:ea typeface="Calibri"/>
                          <a:cs typeface="Times New Roman"/>
                        </a:rPr>
                        <a:t>Г. Гейне</a:t>
                      </a:r>
                      <a:endParaRPr lang="ru-RU" sz="4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8214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uk-UA" sz="4000" dirty="0">
                          <a:latin typeface="Times New Roman"/>
                          <a:ea typeface="Calibri"/>
                          <a:cs typeface="Times New Roman"/>
                        </a:rPr>
                        <a:t>Оптимістичний настрій, віра в себе і щасливе майбутнє</a:t>
                      </a:r>
                      <a:endParaRPr lang="ru-RU" sz="4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uk-UA" sz="4000" dirty="0">
                          <a:latin typeface="Times New Roman"/>
                          <a:ea typeface="Calibri"/>
                          <a:cs typeface="Times New Roman"/>
                        </a:rPr>
                        <a:t>Ніжний, чутливий настрій, невпевненість у майбутньому</a:t>
                      </a:r>
                      <a:endParaRPr lang="ru-RU" sz="4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260648"/>
            <a:ext cx="7818072" cy="1156672"/>
          </a:xfrm>
        </p:spPr>
        <p:txBody>
          <a:bodyPr>
            <a:normAutofit fontScale="90000"/>
          </a:bodyPr>
          <a:lstStyle/>
          <a:p>
            <a:r>
              <a:rPr lang="uk-UA" b="1" dirty="0" smtClean="0"/>
              <a:t/>
            </a:r>
            <a:br>
              <a:rPr lang="uk-UA" b="1" dirty="0" smtClean="0"/>
            </a:br>
            <a:r>
              <a:rPr lang="uk-UA" sz="4000" b="1" dirty="0" smtClean="0"/>
              <a:t>Зупинка 3 « Перекладачі з англійської та німецької»</a:t>
            </a:r>
            <a:br>
              <a:rPr lang="uk-UA" sz="4000" b="1" dirty="0" smtClean="0"/>
            </a:br>
            <a:r>
              <a:rPr lang="uk-UA" sz="4000" b="1" dirty="0" smtClean="0"/>
              <a:t>Група 1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2769" name="AutoShape 1"/>
          <p:cNvSpPr>
            <a:spLocks noChangeShapeType="1"/>
          </p:cNvSpPr>
          <p:nvPr/>
        </p:nvSpPr>
        <p:spPr bwMode="auto">
          <a:xfrm>
            <a:off x="5796136" y="3789040"/>
            <a:ext cx="936104" cy="288032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2777" name="AutoShape 9"/>
          <p:cNvSpPr>
            <a:spLocks noChangeShapeType="1"/>
          </p:cNvSpPr>
          <p:nvPr/>
        </p:nvSpPr>
        <p:spPr bwMode="auto">
          <a:xfrm flipV="1">
            <a:off x="6156176" y="2564904"/>
            <a:ext cx="936103" cy="288032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2770" name="AutoShape 2"/>
          <p:cNvSpPr>
            <a:spLocks noChangeShapeType="1"/>
          </p:cNvSpPr>
          <p:nvPr/>
        </p:nvSpPr>
        <p:spPr bwMode="auto">
          <a:xfrm flipH="1">
            <a:off x="3131840" y="3717032"/>
            <a:ext cx="1080120" cy="288032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2771" name="AutoShape 3"/>
          <p:cNvSpPr>
            <a:spLocks noChangeShapeType="1"/>
          </p:cNvSpPr>
          <p:nvPr/>
        </p:nvSpPr>
        <p:spPr bwMode="auto">
          <a:xfrm>
            <a:off x="5364089" y="4005064"/>
            <a:ext cx="864096" cy="1008112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2772" name="AutoShape 4"/>
          <p:cNvSpPr>
            <a:spLocks noChangeShapeType="1"/>
          </p:cNvSpPr>
          <p:nvPr/>
        </p:nvSpPr>
        <p:spPr bwMode="auto">
          <a:xfrm flipH="1">
            <a:off x="3635896" y="4005064"/>
            <a:ext cx="926976" cy="936104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2778" name="Oval 10"/>
          <p:cNvSpPr>
            <a:spLocks noChangeArrowheads="1"/>
          </p:cNvSpPr>
          <p:nvPr/>
        </p:nvSpPr>
        <p:spPr bwMode="auto">
          <a:xfrm>
            <a:off x="7092280" y="1772816"/>
            <a:ext cx="2051720" cy="1224136"/>
          </a:xfrm>
          <a:prstGeom prst="ellipse">
            <a:avLst/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Red rose</a:t>
            </a:r>
            <a:endParaRPr kumimoji="0" lang="en-US" sz="3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2776" name="Oval 8"/>
          <p:cNvSpPr>
            <a:spLocks noChangeArrowheads="1"/>
          </p:cNvSpPr>
          <p:nvPr/>
        </p:nvSpPr>
        <p:spPr bwMode="auto">
          <a:xfrm>
            <a:off x="0" y="3501008"/>
            <a:ext cx="2843808" cy="1368152"/>
          </a:xfrm>
          <a:prstGeom prst="ellipse">
            <a:avLst/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Веселий спів</a:t>
            </a:r>
            <a:endParaRPr kumimoji="0" lang="uk-UA" sz="3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2773" name="Oval 5"/>
          <p:cNvSpPr>
            <a:spLocks noChangeArrowheads="1"/>
          </p:cNvSpPr>
          <p:nvPr/>
        </p:nvSpPr>
        <p:spPr bwMode="auto">
          <a:xfrm>
            <a:off x="1115616" y="5229200"/>
            <a:ext cx="3024336" cy="1152128"/>
          </a:xfrm>
          <a:prstGeom prst="ellipse">
            <a:avLst/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Єдина моя</a:t>
            </a:r>
            <a:endParaRPr kumimoji="0" lang="uk-UA" sz="3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2775" name="Oval 7"/>
          <p:cNvSpPr>
            <a:spLocks noChangeArrowheads="1"/>
          </p:cNvSpPr>
          <p:nvPr/>
        </p:nvSpPr>
        <p:spPr bwMode="auto">
          <a:xfrm>
            <a:off x="6876256" y="3645024"/>
            <a:ext cx="2267744" cy="1296144"/>
          </a:xfrm>
          <a:prstGeom prst="ellipse">
            <a:avLst/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Like a melody</a:t>
            </a:r>
            <a:endParaRPr kumimoji="0" lang="en-US" sz="3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2774" name="Oval 6"/>
          <p:cNvSpPr>
            <a:spLocks noChangeArrowheads="1"/>
          </p:cNvSpPr>
          <p:nvPr/>
        </p:nvSpPr>
        <p:spPr bwMode="auto">
          <a:xfrm>
            <a:off x="5292080" y="5301208"/>
            <a:ext cx="3024336" cy="1224136"/>
          </a:xfrm>
          <a:prstGeom prst="ellipse">
            <a:avLst/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Bonny lass</a:t>
            </a:r>
            <a:endParaRPr kumimoji="0" lang="en-US" sz="3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2779" name="Rectangle 1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2781" name="Rectangle 13"/>
          <p:cNvSpPr>
            <a:spLocks noChangeArrowheads="1"/>
          </p:cNvSpPr>
          <p:nvPr/>
        </p:nvSpPr>
        <p:spPr bwMode="auto">
          <a:xfrm>
            <a:off x="0" y="331857"/>
            <a:ext cx="184731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723900" algn="l"/>
              </a:tabLst>
            </a:pPr>
            <a:endParaRPr kumimoji="0" lang="uk-UA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723900" algn="l"/>
              </a:tabLst>
            </a:pP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723900" algn="l"/>
              </a:tabLst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2784" name="Rectangle 16"/>
          <p:cNvSpPr>
            <a:spLocks noChangeArrowheads="1"/>
          </p:cNvSpPr>
          <p:nvPr/>
        </p:nvSpPr>
        <p:spPr bwMode="auto">
          <a:xfrm>
            <a:off x="0" y="9144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723900" algn="l"/>
              </a:tabLst>
            </a:pPr>
            <a:r>
              <a:rPr kumimoji="0" lang="ru-RU" sz="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ru-RU" sz="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723900" algn="l"/>
              </a:tabLst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2787" name="Rectangle 19"/>
          <p:cNvSpPr>
            <a:spLocks noChangeArrowheads="1"/>
          </p:cNvSpPr>
          <p:nvPr/>
        </p:nvSpPr>
        <p:spPr bwMode="auto">
          <a:xfrm>
            <a:off x="0" y="789057"/>
            <a:ext cx="184731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723900" algn="l"/>
              </a:tabLst>
            </a:pPr>
            <a:endParaRPr kumimoji="0" lang="en-US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723900" algn="l"/>
              </a:tabLst>
            </a:pP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723900" algn="l"/>
              </a:tabLst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4139952" y="3429000"/>
            <a:ext cx="18002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</a:tabLst>
            </a:pPr>
            <a:r>
              <a:rPr lang="en-US" sz="3200" b="1" dirty="0" smtClean="0">
                <a:solidFill>
                  <a:prstClr val="black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My love</a:t>
            </a:r>
            <a:endParaRPr lang="ru-RU" sz="3200" dirty="0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3995937" y="2492896"/>
            <a:ext cx="223224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</a:tabLst>
            </a:pPr>
            <a:r>
              <a:rPr lang="uk-UA" sz="3200" b="1" dirty="0" smtClean="0">
                <a:solidFill>
                  <a:prstClr val="black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Моя любов</a:t>
            </a:r>
            <a:endParaRPr lang="ru-RU" sz="3200" dirty="0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2788" name="Oval 20"/>
          <p:cNvSpPr>
            <a:spLocks noChangeArrowheads="1"/>
          </p:cNvSpPr>
          <p:nvPr/>
        </p:nvSpPr>
        <p:spPr bwMode="auto">
          <a:xfrm>
            <a:off x="0" y="1628801"/>
            <a:ext cx="2987824" cy="1512168"/>
          </a:xfrm>
          <a:prstGeom prst="ellipse">
            <a:avLst/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uk-UA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Рожевий цвіт</a:t>
            </a:r>
            <a:endParaRPr kumimoji="0" lang="ru-RU" sz="3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32789" name="AutoShape 21"/>
          <p:cNvCxnSpPr>
            <a:cxnSpLocks noChangeShapeType="1"/>
          </p:cNvCxnSpPr>
          <p:nvPr/>
        </p:nvCxnSpPr>
        <p:spPr bwMode="auto">
          <a:xfrm flipH="1" flipV="1">
            <a:off x="3131841" y="2564904"/>
            <a:ext cx="936103" cy="288032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</p:cxnSp>
    </p:spTree>
  </p:cSld>
  <p:clrMapOvr>
    <a:masterClrMapping/>
  </p:clrMapOvr>
  <p:transition>
    <p:cut thruBlk="1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240848" cy="1143000"/>
          </a:xfrm>
        </p:spPr>
        <p:txBody>
          <a:bodyPr>
            <a:normAutofit fontScale="90000"/>
          </a:bodyPr>
          <a:lstStyle/>
          <a:p>
            <a:r>
              <a:rPr lang="uk-UA" b="1" dirty="0" smtClean="0"/>
              <a:t>Зупинка 3 « Перекладачі з англійської та німецької»</a:t>
            </a:r>
            <a:br>
              <a:rPr lang="uk-UA" b="1" dirty="0" smtClean="0"/>
            </a:br>
            <a:r>
              <a:rPr lang="uk-UA" b="1" dirty="0" smtClean="0"/>
              <a:t>Група 2</a:t>
            </a:r>
            <a:endParaRPr lang="ru-RU" dirty="0"/>
          </a:p>
        </p:txBody>
      </p:sp>
      <p:sp>
        <p:nvSpPr>
          <p:cNvPr id="33795" name="Oval 3"/>
          <p:cNvSpPr>
            <a:spLocks noChangeArrowheads="1"/>
          </p:cNvSpPr>
          <p:nvPr/>
        </p:nvSpPr>
        <p:spPr bwMode="auto">
          <a:xfrm>
            <a:off x="3635896" y="2564904"/>
            <a:ext cx="3096344" cy="1285875"/>
          </a:xfrm>
          <a:prstGeom prst="ellipse">
            <a:avLst/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Відповідники</a:t>
            </a:r>
            <a:endParaRPr kumimoji="0" lang="uk-UA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3794" name="AutoShape 2"/>
          <p:cNvSpPr>
            <a:spLocks noChangeShapeType="1"/>
          </p:cNvSpPr>
          <p:nvPr/>
        </p:nvSpPr>
        <p:spPr bwMode="auto">
          <a:xfrm flipH="1" flipV="1">
            <a:off x="2411760" y="2132856"/>
            <a:ext cx="1368152" cy="72008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3793" name="AutoShape 1"/>
          <p:cNvSpPr>
            <a:spLocks noChangeShapeType="1"/>
          </p:cNvSpPr>
          <p:nvPr/>
        </p:nvSpPr>
        <p:spPr bwMode="auto">
          <a:xfrm flipH="1">
            <a:off x="3275855" y="3933056"/>
            <a:ext cx="936103" cy="108012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3796" name="Rectangle 4"/>
          <p:cNvSpPr>
            <a:spLocks noChangeArrowheads="1"/>
          </p:cNvSpPr>
          <p:nvPr/>
        </p:nvSpPr>
        <p:spPr bwMode="auto">
          <a:xfrm>
            <a:off x="0" y="-48399"/>
            <a:ext cx="4907113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676775" algn="l"/>
              </a:tabLst>
            </a:pPr>
            <a:r>
              <a:rPr kumimoji="0" lang="uk-UA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	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676775" algn="l"/>
              </a:tabLst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3798" name="Rectangle 6"/>
          <p:cNvSpPr>
            <a:spLocks noChangeArrowheads="1"/>
          </p:cNvSpPr>
          <p:nvPr/>
        </p:nvSpPr>
        <p:spPr bwMode="auto">
          <a:xfrm>
            <a:off x="0" y="4572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953000" algn="l"/>
              </a:tabLst>
            </a:pPr>
            <a:r>
              <a:rPr kumimoji="0" lang="ru-RU" sz="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ru-RU" sz="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953000" algn="l"/>
              </a:tabLst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3799" name="Rectangle 7"/>
          <p:cNvSpPr>
            <a:spLocks noChangeArrowheads="1"/>
          </p:cNvSpPr>
          <p:nvPr/>
        </p:nvSpPr>
        <p:spPr bwMode="auto">
          <a:xfrm>
            <a:off x="-90488" y="180201"/>
            <a:ext cx="9054976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953000" algn="l"/>
              </a:tabLst>
            </a:pPr>
            <a:r>
              <a:rPr kumimoji="0" lang="uk-UA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	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953000" algn="l"/>
              </a:tabLst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3800" name="Rectangle 8"/>
          <p:cNvSpPr>
            <a:spLocks noChangeArrowheads="1"/>
          </p:cNvSpPr>
          <p:nvPr/>
        </p:nvSpPr>
        <p:spPr bwMode="auto">
          <a:xfrm>
            <a:off x="0" y="-96798"/>
            <a:ext cx="4647426" cy="11079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267200" algn="l"/>
              </a:tabLst>
            </a:pP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267200" algn="l"/>
              </a:tabLst>
            </a:pPr>
            <a:r>
              <a:rPr kumimoji="0" lang="uk-UA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	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267200" algn="l"/>
              </a:tabLst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79512" y="5085184"/>
            <a:ext cx="351577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800" dirty="0" smtClean="0">
                <a:solidFill>
                  <a:prstClr val="black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Кохання прокинулося</a:t>
            </a:r>
            <a:endParaRPr lang="ru-RU" sz="2800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6156176" y="4941168"/>
            <a:ext cx="298782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 smtClean="0">
                <a:solidFill>
                  <a:prstClr val="black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Die </a:t>
            </a:r>
            <a:r>
              <a:rPr lang="en-US" sz="2800" dirty="0" err="1" smtClean="0">
                <a:solidFill>
                  <a:prstClr val="black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Liebe</a:t>
            </a:r>
            <a:r>
              <a:rPr lang="en-US" sz="2800" dirty="0" smtClean="0">
                <a:solidFill>
                  <a:prstClr val="black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prstClr val="black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aufgegangen</a:t>
            </a:r>
            <a:endParaRPr lang="ru-RU" sz="2800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7308304" y="3356992"/>
            <a:ext cx="2286000" cy="738664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  <a:tabLst>
                <a:tab pos="4676775" algn="l"/>
              </a:tabLst>
            </a:pPr>
            <a:r>
              <a:rPr lang="uk-UA" sz="2400" dirty="0" err="1" smtClean="0">
                <a:solidFill>
                  <a:prstClr val="black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Мо</a:t>
            </a:r>
            <a:r>
              <a:rPr lang="en-US" sz="2400" dirty="0" err="1" smtClean="0">
                <a:solidFill>
                  <a:prstClr val="black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nat</a:t>
            </a:r>
            <a:r>
              <a:rPr lang="en-US" sz="2400" dirty="0" smtClean="0">
                <a:solidFill>
                  <a:prstClr val="black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Mai</a:t>
            </a:r>
            <a:endParaRPr lang="ru-RU" sz="2400" dirty="0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tabLst>
                <a:tab pos="4676775" algn="l"/>
              </a:tabLst>
            </a:pPr>
            <a:endParaRPr lang="ru-RU" dirty="0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0" y="3212976"/>
            <a:ext cx="327585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dirty="0" smtClean="0">
                <a:solidFill>
                  <a:prstClr val="black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Садочків розвивання</a:t>
            </a:r>
            <a:endParaRPr lang="ru-RU" sz="2400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0" y="1844824"/>
            <a:ext cx="241176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800" dirty="0" smtClean="0">
                <a:solidFill>
                  <a:prstClr val="black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Чудовий май</a:t>
            </a:r>
            <a:endParaRPr lang="ru-RU" sz="2800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6660232" y="1772816"/>
            <a:ext cx="248376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>
                <a:solidFill>
                  <a:prstClr val="black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Vogel </a:t>
            </a:r>
            <a:r>
              <a:rPr lang="en-US" sz="2400" dirty="0" err="1" smtClean="0">
                <a:solidFill>
                  <a:prstClr val="black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sangen</a:t>
            </a:r>
            <a:endParaRPr lang="ru-RU" sz="2400" dirty="0"/>
          </a:p>
        </p:txBody>
      </p:sp>
      <p:sp>
        <p:nvSpPr>
          <p:cNvPr id="17" name="AutoShape 2"/>
          <p:cNvSpPr>
            <a:spLocks noChangeShapeType="1"/>
          </p:cNvSpPr>
          <p:nvPr/>
        </p:nvSpPr>
        <p:spPr bwMode="auto">
          <a:xfrm flipH="1">
            <a:off x="2915815" y="3428999"/>
            <a:ext cx="798959" cy="45719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cxnSp>
        <p:nvCxnSpPr>
          <p:cNvPr id="33801" name="AutoShape 9"/>
          <p:cNvCxnSpPr>
            <a:cxnSpLocks noChangeShapeType="1"/>
            <a:stCxn id="33795" idx="7"/>
          </p:cNvCxnSpPr>
          <p:nvPr/>
        </p:nvCxnSpPr>
        <p:spPr bwMode="auto">
          <a:xfrm flipV="1">
            <a:off x="6278791" y="2132856"/>
            <a:ext cx="525457" cy="62036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</p:cxnSp>
      <p:cxnSp>
        <p:nvCxnSpPr>
          <p:cNvPr id="33802" name="AutoShape 10"/>
          <p:cNvCxnSpPr>
            <a:cxnSpLocks noChangeShapeType="1"/>
          </p:cNvCxnSpPr>
          <p:nvPr/>
        </p:nvCxnSpPr>
        <p:spPr bwMode="auto">
          <a:xfrm>
            <a:off x="6660232" y="3501008"/>
            <a:ext cx="576064" cy="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</p:cxnSp>
      <p:cxnSp>
        <p:nvCxnSpPr>
          <p:cNvPr id="33803" name="AutoShape 11"/>
          <p:cNvCxnSpPr>
            <a:cxnSpLocks noChangeShapeType="1"/>
          </p:cNvCxnSpPr>
          <p:nvPr/>
        </p:nvCxnSpPr>
        <p:spPr bwMode="auto">
          <a:xfrm>
            <a:off x="5436096" y="3861048"/>
            <a:ext cx="864096" cy="1008112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</p:cxnSp>
    </p:spTree>
  </p:cSld>
  <p:clrMapOvr>
    <a:masterClrMapping/>
  </p:clrMapOvr>
  <p:transition>
    <p:zoom dir="in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Епіграф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уроку</a:t>
            </a:r>
            <a:endParaRPr lang="ru-RU" dirty="0"/>
          </a:p>
        </p:txBody>
      </p:sp>
      <p:pic>
        <p:nvPicPr>
          <p:cNvPr id="3" name="Picture 6" descr="i"/>
          <p:cNvPicPr/>
          <p:nvPr/>
        </p:nvPicPr>
        <p:blipFill>
          <a:blip r:embed="rId2" cstate="print">
            <a:extLst>
              <a:ext uri="{28A0092B-C50C-407E-A947-70E740481C1C}">
                <a14:useLocalDpi xmlns="" xmlns:wpc="http://schemas.microsoft.com/office/word/2010/wordprocessingCanvas" xmlns:mc="http://schemas.openxmlformats.org/markup-compatibility/2006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0" y="3068960"/>
            <a:ext cx="3312368" cy="3181350"/>
          </a:xfrm>
          <a:prstGeom prst="rect">
            <a:avLst/>
          </a:prstGeom>
          <a:noFill/>
          <a:ln>
            <a:noFill/>
          </a:ln>
          <a:effectLst/>
          <a:extLst/>
        </p:spPr>
      </p:pic>
      <p:sp>
        <p:nvSpPr>
          <p:cNvPr id="4" name="Прямоугольник 3"/>
          <p:cNvSpPr/>
          <p:nvPr/>
        </p:nvSpPr>
        <p:spPr>
          <a:xfrm>
            <a:off x="3563888" y="1772816"/>
            <a:ext cx="558011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05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3600" i="1" dirty="0" smtClean="0">
                <a:latin typeface="Times New Roman" pitchFamily="18" charset="0"/>
                <a:cs typeface="Times New Roman" pitchFamily="18" charset="0"/>
              </a:rPr>
              <a:t>Кохання дзвенить у моєму серці різдвяними дзвонами</a:t>
            </a:r>
            <a:endParaRPr lang="ru-RU" sz="3600" dirty="0" smtClean="0">
              <a:latin typeface="Times New Roman" pitchFamily="18" charset="0"/>
              <a:cs typeface="Times New Roman" pitchFamily="18" charset="0"/>
            </a:endParaRPr>
          </a:p>
          <a:p>
            <a:pPr algn="r"/>
            <a:r>
              <a:rPr lang="uk-UA" sz="3600" b="1" dirty="0" smtClean="0">
                <a:latin typeface="Times New Roman" pitchFamily="18" charset="0"/>
                <a:cs typeface="Times New Roman" pitchFamily="18" charset="0"/>
              </a:rPr>
              <a:t>Роберт Бернс</a:t>
            </a:r>
            <a:endParaRPr lang="ru-RU" sz="3600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03648" y="620688"/>
            <a:ext cx="7406640" cy="764846"/>
          </a:xfrm>
        </p:spPr>
        <p:txBody>
          <a:bodyPr/>
          <a:lstStyle/>
          <a:p>
            <a:pPr algn="ctr"/>
            <a:r>
              <a:rPr lang="uk-UA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 action="ppaction://hlinkfile"/>
              </a:rPr>
              <a:t>Домашнє завдання</a:t>
            </a:r>
            <a:r>
              <a:rPr lang="uk-UA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87624" y="1772816"/>
            <a:ext cx="7579568" cy="2261896"/>
          </a:xfrm>
        </p:spPr>
        <p:txBody>
          <a:bodyPr>
            <a:normAutofit fontScale="92500"/>
          </a:bodyPr>
          <a:lstStyle/>
          <a:p>
            <a:pPr marL="484632" indent="-457200">
              <a:buClr>
                <a:srgbClr val="0070C0"/>
              </a:buClr>
              <a:buFont typeface="Wingdings" panose="05000000000000000000" pitchFamily="2" charset="2"/>
              <a:buChar char="Ø"/>
            </a:pPr>
            <a:r>
              <a:rPr lang="uk-UA" dirty="0" smtClean="0"/>
              <a:t> </a:t>
            </a:r>
            <a:r>
              <a:rPr lang="uk-UA" sz="3200" dirty="0" smtClean="0"/>
              <a:t>Підготуватися до контрольної роботи</a:t>
            </a:r>
          </a:p>
          <a:p>
            <a:pPr marL="484632" indent="-457200">
              <a:buClr>
                <a:srgbClr val="0070C0"/>
              </a:buClr>
            </a:pPr>
            <a:r>
              <a:rPr lang="uk-UA" sz="3200" dirty="0" smtClean="0"/>
              <a:t>( усім) ,в</a:t>
            </a:r>
            <a:r>
              <a:rPr lang="ru-RU" sz="3200" dirty="0" err="1" smtClean="0"/>
              <a:t>ивчити</a:t>
            </a:r>
            <a:r>
              <a:rPr lang="ru-RU" sz="3200" dirty="0" smtClean="0"/>
              <a:t> </a:t>
            </a:r>
            <a:r>
              <a:rPr lang="ru-RU" sz="3200" dirty="0" err="1" smtClean="0"/>
              <a:t>вірш</a:t>
            </a:r>
            <a:r>
              <a:rPr lang="ru-RU" sz="3200" dirty="0" smtClean="0"/>
              <a:t> </a:t>
            </a:r>
            <a:r>
              <a:rPr lang="ru-RU" sz="3200" dirty="0" err="1" smtClean="0"/>
              <a:t>напам’ять</a:t>
            </a:r>
            <a:r>
              <a:rPr lang="ru-RU" sz="3200" dirty="0" smtClean="0"/>
              <a:t> (за </a:t>
            </a:r>
            <a:r>
              <a:rPr lang="ru-RU" sz="3200" dirty="0" err="1" smtClean="0"/>
              <a:t>вибором</a:t>
            </a:r>
            <a:r>
              <a:rPr lang="ru-RU" sz="3200" dirty="0" smtClean="0"/>
              <a:t> </a:t>
            </a:r>
            <a:r>
              <a:rPr lang="ru-RU" sz="3200" dirty="0" err="1" smtClean="0"/>
              <a:t>учнів</a:t>
            </a:r>
            <a:r>
              <a:rPr lang="ru-RU" sz="3200" dirty="0" smtClean="0"/>
              <a:t>);</a:t>
            </a:r>
            <a:r>
              <a:rPr lang="uk-UA" sz="3200" i="1" dirty="0" smtClean="0"/>
              <a:t>написати твір-мініатюру на тему  «Кохання та людські почуття»*</a:t>
            </a:r>
            <a:endParaRPr lang="ru-RU" sz="3200" dirty="0" smtClean="0"/>
          </a:p>
          <a:p>
            <a:pPr marL="484632" indent="-457200">
              <a:buClr>
                <a:srgbClr val="0070C0"/>
              </a:buClr>
              <a:buFont typeface="Wingdings" panose="05000000000000000000" pitchFamily="2" charset="2"/>
              <a:buChar char="Ø"/>
            </a:pPr>
            <a:endParaRPr lang="uk-UA" sz="3200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7887912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642</TotalTime>
  <Words>464</Words>
  <Application>Microsoft Office PowerPoint</Application>
  <PresentationFormat>Экран (4:3)</PresentationFormat>
  <Paragraphs>83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Солнцестояние</vt:lpstr>
      <vt:lpstr>Слайд 1</vt:lpstr>
      <vt:lpstr>Перевірка домашнього завдання</vt:lpstr>
      <vt:lpstr>  7.Але мені здається, що вона говорить до мене мовою… («Пісні пісень»). 8.Бог дасть, у суботу після зелених свят справимо…(весілля). 9.Я порушив його завіти. Не хотів іти його шляхами. Пішов своєю дорогою – подався…(вчитися). 10.Батько такий самий, як був. Тільки в його срібній бороді трохи побільшало…(срібла ). 11.Ніхто не має таких гарних білих рук, як…(моя мати)! 12.Початок – найгірший початок – кращий, ніж кращий…(кінець). </vt:lpstr>
      <vt:lpstr>   Епіграф уроку</vt:lpstr>
      <vt:lpstr>Слайд 5</vt:lpstr>
      <vt:lpstr>Завдання уроку:</vt:lpstr>
      <vt:lpstr>Зупинка 1 “Біографи” Група 2</vt:lpstr>
      <vt:lpstr>Зупинка 1 “Біографи” Група 1</vt:lpstr>
      <vt:lpstr>Зупинка 2 “Аналітики” Група 1</vt:lpstr>
      <vt:lpstr>Зупинка 2 “Аналітики” Група 2</vt:lpstr>
      <vt:lpstr> Зупинка 3 « Перекладачі з англійської та німецької» Група 1 </vt:lpstr>
      <vt:lpstr>Зупинка 3 « Перекладачі з англійської та німецької» Група 2</vt:lpstr>
      <vt:lpstr>Епіграф уроку</vt:lpstr>
      <vt:lpstr>Домашнє завдання: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hioh4ik@yandex.ua</dc:creator>
  <cp:lastModifiedBy>Comp</cp:lastModifiedBy>
  <cp:revision>57</cp:revision>
  <dcterms:created xsi:type="dcterms:W3CDTF">2016-02-17T15:14:28Z</dcterms:created>
  <dcterms:modified xsi:type="dcterms:W3CDTF">2018-02-08T12:38:43Z</dcterms:modified>
</cp:coreProperties>
</file>