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Default Extension="wdp" ContentType="image/vnd.ms-photo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78" r:id="rId3"/>
    <p:sldId id="282" r:id="rId4"/>
    <p:sldId id="279" r:id="rId5"/>
    <p:sldId id="280" r:id="rId6"/>
    <p:sldId id="264" r:id="rId7"/>
    <p:sldId id="265" r:id="rId8"/>
    <p:sldId id="281" r:id="rId9"/>
    <p:sldId id="273" r:id="rId10"/>
    <p:sldId id="283" r:id="rId11"/>
    <p:sldId id="268" r:id="rId12"/>
    <p:sldId id="269" r:id="rId13"/>
    <p:sldId id="285" r:id="rId14"/>
    <p:sldId id="270" r:id="rId15"/>
    <p:sldId id="286" r:id="rId16"/>
    <p:sldId id="271" r:id="rId17"/>
    <p:sldId id="267" r:id="rId18"/>
    <p:sldId id="284" r:id="rId19"/>
    <p:sldId id="272" r:id="rId20"/>
    <p:sldId id="277" r:id="rId21"/>
    <p:sldId id="274" r:id="rId22"/>
    <p:sldId id="287" r:id="rId23"/>
    <p:sldId id="288" r:id="rId24"/>
    <p:sldId id="275" r:id="rId25"/>
    <p:sldId id="289" r:id="rId26"/>
    <p:sldId id="290" r:id="rId27"/>
    <p:sldId id="258" r:id="rId28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35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D0E748-3474-4800-9174-148262159D0F}" type="datetimeFigureOut">
              <a:rPr lang="uk-UA" smtClean="0"/>
              <a:t>19.01.2023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7B82C8-EE1D-40FE-BA3A-7C0C93C7159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134150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FFF9C-60C8-48D5-B583-98B3EF7B36B4}" type="datetimeFigureOut">
              <a:rPr lang="uk-UA" smtClean="0"/>
              <a:t>19.01.2023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44F20-9AEA-4564-90A0-339B67EF779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81377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FFF9C-60C8-48D5-B583-98B3EF7B36B4}" type="datetimeFigureOut">
              <a:rPr lang="uk-UA" smtClean="0"/>
              <a:t>19.01.2023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44F20-9AEA-4564-90A0-339B67EF779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26772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FFF9C-60C8-48D5-B583-98B3EF7B36B4}" type="datetimeFigureOut">
              <a:rPr lang="uk-UA" smtClean="0"/>
              <a:t>19.01.2023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44F20-9AEA-4564-90A0-339B67EF779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64239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FFF9C-60C8-48D5-B583-98B3EF7B36B4}" type="datetimeFigureOut">
              <a:rPr lang="uk-UA" smtClean="0"/>
              <a:t>19.01.2023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44F20-9AEA-4564-90A0-339B67EF779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18737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FFF9C-60C8-48D5-B583-98B3EF7B36B4}" type="datetimeFigureOut">
              <a:rPr lang="uk-UA" smtClean="0"/>
              <a:t>19.01.2023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44F20-9AEA-4564-90A0-339B67EF779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3565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FFF9C-60C8-48D5-B583-98B3EF7B36B4}" type="datetimeFigureOut">
              <a:rPr lang="uk-UA" smtClean="0"/>
              <a:t>19.01.2023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44F20-9AEA-4564-90A0-339B67EF779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3576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FFF9C-60C8-48D5-B583-98B3EF7B36B4}" type="datetimeFigureOut">
              <a:rPr lang="uk-UA" smtClean="0"/>
              <a:t>19.01.2023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44F20-9AEA-4564-90A0-339B67EF779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3064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FFF9C-60C8-48D5-B583-98B3EF7B36B4}" type="datetimeFigureOut">
              <a:rPr lang="uk-UA" smtClean="0"/>
              <a:t>19.01.2023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44F20-9AEA-4564-90A0-339B67EF779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9758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FFF9C-60C8-48D5-B583-98B3EF7B36B4}" type="datetimeFigureOut">
              <a:rPr lang="uk-UA" smtClean="0"/>
              <a:t>19.01.2023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44F20-9AEA-4564-90A0-339B67EF779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95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FFF9C-60C8-48D5-B583-98B3EF7B36B4}" type="datetimeFigureOut">
              <a:rPr lang="uk-UA" smtClean="0"/>
              <a:t>19.01.2023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44F20-9AEA-4564-90A0-339B67EF779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7736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FFF9C-60C8-48D5-B583-98B3EF7B36B4}" type="datetimeFigureOut">
              <a:rPr lang="uk-UA" smtClean="0"/>
              <a:t>19.01.2023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44F20-9AEA-4564-90A0-339B67EF779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47706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FFF9C-60C8-48D5-B583-98B3EF7B36B4}" type="datetimeFigureOut">
              <a:rPr lang="uk-UA" smtClean="0"/>
              <a:t>19.01.2023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244F20-9AEA-4564-90A0-339B67EF779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03226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3.jpeg"/><Relationship Id="rId7" Type="http://schemas.openxmlformats.org/officeDocument/2006/relationships/image" Target="../media/image11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microsoft.com/office/2007/relationships/media" Target="../media/media2.m4a"/><Relationship Id="rId7" Type="http://schemas.openxmlformats.org/officeDocument/2006/relationships/hyperlink" Target="https://www.youtube.com/watch?v=VBDYT4wJAa4" TargetMode="Externa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6.png"/><Relationship Id="rId11" Type="http://schemas.microsoft.com/office/2007/relationships/hdphoto" Target="../media/hdphoto1.wdp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19.png"/><Relationship Id="rId4" Type="http://schemas.openxmlformats.org/officeDocument/2006/relationships/audio" Target="../media/media2.m4a"/><Relationship Id="rId9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na-skryzhalyah.blogspot.com/2017/03/blog-post_90.html" TargetMode="External"/><Relationship Id="rId7" Type="http://schemas.openxmlformats.org/officeDocument/2006/relationships/hyperlink" Target="http://demotywatory.pl/uploads/201107/1311851267_by_GOrillaz1220_600.jpg" TargetMode="External"/><Relationship Id="rId2" Type="http://schemas.openxmlformats.org/officeDocument/2006/relationships/hyperlink" Target="https://encrypted-tbn0.gstatic.com/images?q=tbn:ANd9GcT2FsZLPQC60PNwcUfwDA-LLBZZf5hucM66rAXqPio76C0Ch5Flg-iqIfFeJB7UgNvZ-Go&amp;usqp=CAU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oezja.org/wz/interpretacja/3013/Niepewnosc" TargetMode="External"/><Relationship Id="rId5" Type="http://schemas.openxmlformats.org/officeDocument/2006/relationships/hyperlink" Target="https://blog.i.ua/user/1633264/394054/" TargetMode="External"/><Relationship Id="rId4" Type="http://schemas.openxmlformats.org/officeDocument/2006/relationships/hyperlink" Target="https://www.liveworksheets.com/qg2716802v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rot="20554473">
            <a:off x="2228430" y="431867"/>
            <a:ext cx="8426812" cy="5946673"/>
          </a:xfrm>
        </p:spPr>
        <p:txBody>
          <a:bodyPr>
            <a:normAutofit/>
          </a:bodyPr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Адам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Міцкевич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1798-1855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 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Непевність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</a:t>
            </a:r>
            <a:r>
              <a:rPr lang="uk-U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uk-U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Поетизація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високого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почуття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кохання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розкриття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у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віршах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його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впливу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людину</a:t>
            </a:r>
            <a:endParaRPr lang="uk-U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193796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7500" y="1825625"/>
            <a:ext cx="5956300" cy="4351338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ctr"/>
            <a:r>
              <a:rPr lang="uk-U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Що ви пам’ятаєте про Адама Міцкевича?</a:t>
            </a:r>
          </a:p>
          <a:p>
            <a:pPr algn="ctr"/>
            <a:r>
              <a:rPr lang="uk-U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Які асоціації виникають у вашій уяві, коли ви чуєте це ім’я?</a:t>
            </a:r>
          </a:p>
          <a:p>
            <a:pPr algn="ctr"/>
            <a:r>
              <a:rPr lang="uk-U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Як поет пов’язаний з Україною?</a:t>
            </a:r>
            <a:endParaRPr lang="uk-UA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44700" y="469900"/>
            <a:ext cx="1155700" cy="369332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endParaRPr lang="uk-UA" dirty="0"/>
          </a:p>
        </p:txBody>
      </p:sp>
      <p:grpSp>
        <p:nvGrpSpPr>
          <p:cNvPr id="9" name="Группа 8"/>
          <p:cNvGrpSpPr/>
          <p:nvPr/>
        </p:nvGrpSpPr>
        <p:grpSpPr>
          <a:xfrm>
            <a:off x="279400" y="102886"/>
            <a:ext cx="4686300" cy="6602693"/>
            <a:chOff x="279400" y="102886"/>
            <a:chExt cx="4686300" cy="6602693"/>
          </a:xfrm>
        </p:grpSpPr>
        <p:grpSp>
          <p:nvGrpSpPr>
            <p:cNvPr id="7" name="Группа 6"/>
            <p:cNvGrpSpPr/>
            <p:nvPr/>
          </p:nvGrpSpPr>
          <p:grpSpPr>
            <a:xfrm>
              <a:off x="279400" y="102886"/>
              <a:ext cx="4686300" cy="6602693"/>
              <a:chOff x="279400" y="102886"/>
              <a:chExt cx="4686300" cy="6602693"/>
            </a:xfrm>
          </p:grpSpPr>
          <p:grpSp>
            <p:nvGrpSpPr>
              <p:cNvPr id="4" name="Группа 3"/>
              <p:cNvGrpSpPr/>
              <p:nvPr/>
            </p:nvGrpSpPr>
            <p:grpSpPr>
              <a:xfrm>
                <a:off x="279400" y="102886"/>
                <a:ext cx="4686300" cy="6602693"/>
                <a:chOff x="279400" y="102886"/>
                <a:chExt cx="4686300" cy="6602693"/>
              </a:xfrm>
            </p:grpSpPr>
            <p:pic>
              <p:nvPicPr>
                <p:cNvPr id="1026" name="Picture 2" descr="Творчество - Адам Мицкевич"/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9400" y="102886"/>
                  <a:ext cx="4686300" cy="660269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028" name="Picture 4" descr="Адам Міцкевич. Біографія Адама Міцкевича — УкрЛіб"/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3925" y="2252663"/>
                  <a:ext cx="3397250" cy="2547938"/>
                </a:xfrm>
                <a:prstGeom prst="ellipse">
                  <a:avLst/>
                </a:prstGeom>
                <a:ln w="190500" cap="rnd">
                  <a:solidFill>
                    <a:srgbClr val="C8C6BD"/>
                  </a:solidFill>
                  <a:prstDash val="solid"/>
                </a:ln>
                <a:effectLst>
                  <a:outerShdw blurRad="127000" algn="bl" rotWithShape="0">
                    <a:srgbClr val="000000"/>
                  </a:outerShdw>
                </a:effectLst>
                <a:scene3d>
                  <a:camera prst="perspectiveFront" fov="5400000"/>
                  <a:lightRig rig="threePt" dir="t">
                    <a:rot lat="0" lon="0" rev="19200000"/>
                  </a:lightRig>
                </a:scene3d>
                <a:sp3d extrusionH="25400">
                  <a:bevelT w="304800" h="152400" prst="hardEdge"/>
                  <a:extrusionClr>
                    <a:srgbClr val="000000"/>
                  </a:extrusionClr>
                </a:sp3d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6" name="Прямоугольник 5"/>
              <p:cNvSpPr/>
              <p:nvPr/>
            </p:nvSpPr>
            <p:spPr>
              <a:xfrm>
                <a:off x="2737087" y="3404232"/>
                <a:ext cx="158408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uk-UA" sz="2400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Georgia" panose="02040502050405020303" pitchFamily="18" charset="0"/>
                  </a:rPr>
                  <a:t>1798-1855</a:t>
                </a:r>
                <a:endParaRPr lang="uk-UA" sz="24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8" name="TextBox 7"/>
            <p:cNvSpPr txBox="1"/>
            <p:nvPr/>
          </p:nvSpPr>
          <p:spPr>
            <a:xfrm>
              <a:off x="546100" y="365125"/>
              <a:ext cx="3111500" cy="369332"/>
            </a:xfrm>
            <a:prstGeom prst="rect">
              <a:avLst/>
            </a:prstGeom>
            <a:blipFill>
              <a:blip r:embed="rId4"/>
              <a:tile tx="0" ty="0" sx="100000" sy="100000" flip="none" algn="tl"/>
            </a:blipFill>
          </p:spPr>
          <p:txBody>
            <a:bodyPr wrap="square" rtlCol="0">
              <a:spAutoFit/>
            </a:bodyPr>
            <a:lstStyle/>
            <a:p>
              <a:r>
                <a:rPr lang="uk-UA" dirty="0" smtClean="0"/>
                <a:t>.</a:t>
              </a:r>
              <a:endParaRPr lang="uk-UA" dirty="0"/>
            </a:p>
          </p:txBody>
        </p:sp>
      </p:grpSp>
      <p:sp>
        <p:nvSpPr>
          <p:cNvPr id="11" name="Прямоугольник 10"/>
          <p:cNvSpPr/>
          <p:nvPr/>
        </p:nvSpPr>
        <p:spPr>
          <a:xfrm>
            <a:off x="4965700" y="734457"/>
            <a:ext cx="652358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Повторюємо</a:t>
            </a:r>
            <a:r>
              <a:rPr lang="ru-RU" sz="4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, </a:t>
            </a:r>
            <a:r>
              <a:rPr lang="ru-RU" sz="44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пригадуємо</a:t>
            </a:r>
            <a:endParaRPr lang="ru-RU" sz="4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604320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95600" y="1690688"/>
            <a:ext cx="7988300" cy="4351338"/>
          </a:xfrm>
        </p:spPr>
        <p:txBody>
          <a:bodyPr>
            <a:normAutofit/>
          </a:bodyPr>
          <a:lstStyle/>
          <a:p>
            <a:r>
              <a:rPr lang="uk-U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…найвидатніший </a:t>
            </a:r>
            <a:r>
              <a:rPr lang="uk-UA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польский</a:t>
            </a:r>
            <a:r>
              <a:rPr lang="uk-UA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поет…</a:t>
            </a:r>
            <a:endParaRPr lang="uk-UA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uk-U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…24 </a:t>
            </a:r>
            <a:r>
              <a:rPr lang="uk-UA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грудня 1798 </a:t>
            </a:r>
            <a:r>
              <a:rPr lang="uk-U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року </a:t>
            </a: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</a:t>
            </a:r>
            <a:r>
              <a:rPr lang="ru-RU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хуторі</a:t>
            </a: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Заосся</a:t>
            </a: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біля</a:t>
            </a: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міста</a:t>
            </a: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Новогрудка</a:t>
            </a: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 1815 </a:t>
            </a:r>
            <a:r>
              <a:rPr lang="ru-RU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році</a:t>
            </a: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Адам </a:t>
            </a:r>
            <a:r>
              <a:rPr lang="ru-RU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Міцкевич</a:t>
            </a: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поїхав</a:t>
            </a: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у … </a:t>
            </a:r>
            <a:r>
              <a:rPr lang="ru-RU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навчатися</a:t>
            </a: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</a:t>
            </a:r>
            <a:r>
              <a:rPr lang="ru-RU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університеті</a:t>
            </a: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 листопада 1824 року </a:t>
            </a:r>
            <a:r>
              <a:rPr lang="ru-RU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Міцкевич</a:t>
            </a: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 </a:t>
            </a:r>
          </a:p>
          <a:p>
            <a:endParaRPr lang="uk-UA" sz="3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uk-UA" sz="3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uk-UA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 descr="Львів, 1904 р.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81" t="5427" r="31495" b="28942"/>
          <a:stretch/>
        </p:blipFill>
        <p:spPr bwMode="auto">
          <a:xfrm>
            <a:off x="251792" y="16521"/>
            <a:ext cx="2643808" cy="6881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398202" y="566242"/>
            <a:ext cx="592899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Доповніть</a:t>
            </a:r>
            <a:r>
              <a:rPr lang="ru-RU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ru-RU" sz="54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речення</a:t>
            </a:r>
            <a:endParaRPr lang="ru-RU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806089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лнце 3"/>
          <p:cNvSpPr/>
          <p:nvPr/>
        </p:nvSpPr>
        <p:spPr>
          <a:xfrm>
            <a:off x="2743200" y="2601310"/>
            <a:ext cx="3263462" cy="2758966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" name="Сердце 4"/>
          <p:cNvSpPr/>
          <p:nvPr/>
        </p:nvSpPr>
        <p:spPr>
          <a:xfrm>
            <a:off x="7409793" y="2380593"/>
            <a:ext cx="2711669" cy="2632842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" name="Прямоугольник 5"/>
          <p:cNvSpPr/>
          <p:nvPr/>
        </p:nvSpPr>
        <p:spPr>
          <a:xfrm>
            <a:off x="1866900" y="245118"/>
            <a:ext cx="9131300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Придумайте </a:t>
            </a:r>
            <a:r>
              <a:rPr lang="ru-RU" sz="54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словосполучення</a:t>
            </a:r>
            <a:r>
              <a:rPr lang="ru-RU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ru-RU" sz="54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зі</a:t>
            </a:r>
            <a:r>
              <a:rPr lang="ru-RU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 словами «дружба» і «</a:t>
            </a:r>
            <a:r>
              <a:rPr lang="ru-RU" sz="54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кохання</a:t>
            </a:r>
            <a:r>
              <a:rPr lang="ru-RU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»</a:t>
            </a:r>
            <a:endParaRPr lang="ru-RU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176808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2566595" y="2264059"/>
            <a:ext cx="2813500" cy="3673366"/>
            <a:chOff x="4138503" y="2214571"/>
            <a:chExt cx="3173985" cy="4064532"/>
          </a:xfrm>
        </p:grpSpPr>
        <p:pic>
          <p:nvPicPr>
            <p:cNvPr id="4" name="Picture 2" descr="https://4.bp.blogspot.com/-UmzKcUdpy28/WN6hGNtA3kI/AAAAAAAAI_o/dEg-a5qB_SIfi_QMgBnv5XtaXmjiOAnlgCLcB/s320/05%25D0%259A%25D0%25B0%25D1%2580%25D0%25BE%25D0%25BB%25D1%2596%25D0%25BD%25D0%25B0%2B%25D0%25A1%25D0%25BE%25D0%25B1%25D0%25B0%25D0%25BD%25D1%2581%25D1%258C%25D0%25BA%25D0%25B0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38503" y="2214571"/>
              <a:ext cx="2680083" cy="3573445"/>
            </a:xfrm>
            <a:prstGeom prst="ellipse">
              <a:avLst/>
            </a:prstGeom>
            <a:ln w="190500" cap="rnd">
              <a:solidFill>
                <a:srgbClr val="C8C6BD"/>
              </a:solidFill>
              <a:prstDash val="solid"/>
            </a:ln>
            <a:effectLst>
              <a:outerShdw blurRad="127000" algn="bl" rotWithShape="0">
                <a:srgbClr val="000000"/>
              </a:outerShdw>
            </a:effectLst>
            <a:scene3d>
              <a:camera prst="perspectiveFront" fov="5400000"/>
              <a:lightRig rig="threePt" dir="t">
                <a:rot lat="0" lon="0" rev="19200000"/>
              </a:lightRig>
            </a:scene3d>
            <a:sp3d extrusionH="25400">
              <a:bevelT w="304800" h="152400" prst="hardEdge"/>
              <a:extrusionClr>
                <a:srgbClr val="000000"/>
              </a:extrusion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Прямоугольник 4"/>
            <p:cNvSpPr/>
            <p:nvPr/>
          </p:nvSpPr>
          <p:spPr>
            <a:xfrm>
              <a:off x="4138504" y="5817438"/>
              <a:ext cx="3173984" cy="461665"/>
            </a:xfrm>
            <a:prstGeom prst="rect">
              <a:avLst/>
            </a:prstGeom>
            <a:blipFill>
              <a:blip r:embed="rId3"/>
              <a:tile tx="0" ty="0" sx="100000" sy="100000" flip="none" algn="tl"/>
            </a:blipFill>
          </p:spPr>
          <p:txBody>
            <a:bodyPr wrap="square">
              <a:spAutoFit/>
            </a:bodyPr>
            <a:lstStyle/>
            <a:p>
              <a:r>
                <a:rPr lang="ru-RU" sz="24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Кароліна</a:t>
              </a:r>
              <a:r>
                <a:rPr lang="ru-RU" sz="2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ru-RU" sz="24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Собанська</a:t>
              </a:r>
              <a:endParaRPr lang="uk-UA" sz="2400" dirty="0"/>
            </a:p>
          </p:txBody>
        </p:sp>
      </p:grp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/>
          <a:srcRect l="54741" b="13851"/>
          <a:stretch/>
        </p:blipFill>
        <p:spPr>
          <a:xfrm>
            <a:off x="197502" y="252013"/>
            <a:ext cx="2534433" cy="3239644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grpSp>
        <p:nvGrpSpPr>
          <p:cNvPr id="12" name="Группа 11"/>
          <p:cNvGrpSpPr/>
          <p:nvPr/>
        </p:nvGrpSpPr>
        <p:grpSpPr>
          <a:xfrm>
            <a:off x="95342" y="3546959"/>
            <a:ext cx="2714296" cy="3339076"/>
            <a:chOff x="612228" y="366595"/>
            <a:chExt cx="2714296" cy="3339076"/>
          </a:xfrm>
          <a:blipFill>
            <a:blip r:embed="rId3"/>
            <a:tile tx="0" ty="0" sx="100000" sy="100000" flip="none" algn="tl"/>
          </a:blipFill>
        </p:grpSpPr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12228" y="366595"/>
              <a:ext cx="2572406" cy="3005263"/>
            </a:xfrm>
            <a:prstGeom prst="ellipse">
              <a:avLst/>
            </a:prstGeom>
            <a:grpFill/>
            <a:ln w="190500" cap="rnd">
              <a:solidFill>
                <a:srgbClr val="C8C6BD"/>
              </a:solidFill>
              <a:prstDash val="solid"/>
            </a:ln>
            <a:effectLst>
              <a:outerShdw blurRad="127000" algn="bl" rotWithShape="0">
                <a:srgbClr val="000000"/>
              </a:outerShdw>
            </a:effectLst>
            <a:scene3d>
              <a:camera prst="perspectiveFront" fov="5400000"/>
              <a:lightRig rig="threePt" dir="t">
                <a:rot lat="0" lon="0" rev="19200000"/>
              </a:lightRig>
            </a:scene3d>
            <a:sp3d extrusionH="25400">
              <a:bevelT w="304800" h="152400" prst="hardEdge"/>
              <a:extrusionClr>
                <a:srgbClr val="000000"/>
              </a:extrusionClr>
            </a:sp3d>
          </p:spPr>
        </p:pic>
        <p:sp>
          <p:nvSpPr>
            <p:cNvPr id="11" name="TextBox 10"/>
            <p:cNvSpPr txBox="1"/>
            <p:nvPr/>
          </p:nvSpPr>
          <p:spPr>
            <a:xfrm flipH="1">
              <a:off x="774901" y="3244006"/>
              <a:ext cx="2551623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uk-UA" sz="24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Мариля</a:t>
              </a:r>
              <a:r>
                <a:rPr lang="uk-UA" sz="2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Верещак</a:t>
              </a:r>
              <a:endParaRPr lang="uk-U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4789240" y="1123953"/>
            <a:ext cx="2866810" cy="3833401"/>
            <a:chOff x="7197993" y="1530847"/>
            <a:chExt cx="2866810" cy="3833401"/>
          </a:xfrm>
        </p:grpSpPr>
        <p:pic>
          <p:nvPicPr>
            <p:cNvPr id="1032" name="Picture 8" descr="https://3.bp.blogspot.com/-ulcVmULURfw/WN6h1VmtdwI/AAAAAAAAI_4/9N3Rml68jFQBEU_AWW7kKhkKkP4VmeapACLcB/s1600/08%25D0%259C%25D0%25B0%25D1%2580%25D1%2596%25D1%258F%2B%25D0%25A8%25D0%25B8%25D0%25BC%25D0%25B0%25D0%25BD%25D0%25BE%25D0%25B2%25D1%2581%25D1%258C%25D0%25BA%25D0%25B0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97993" y="1530847"/>
              <a:ext cx="2412900" cy="3426318"/>
            </a:xfrm>
            <a:prstGeom prst="ellipse">
              <a:avLst/>
            </a:prstGeom>
            <a:ln w="190500" cap="rnd">
              <a:solidFill>
                <a:srgbClr val="C8C6BD"/>
              </a:solidFill>
              <a:prstDash val="solid"/>
            </a:ln>
            <a:effectLst>
              <a:outerShdw blurRad="127000" algn="bl" rotWithShape="0">
                <a:srgbClr val="000000"/>
              </a:outerShdw>
            </a:effectLst>
            <a:scene3d>
              <a:camera prst="perspectiveFront" fov="5400000"/>
              <a:lightRig rig="threePt" dir="t">
                <a:rot lat="0" lon="0" rev="19200000"/>
              </a:lightRig>
            </a:scene3d>
            <a:sp3d extrusionH="25400">
              <a:bevelT w="304800" h="152400" prst="hardEdge"/>
              <a:extrusionClr>
                <a:srgbClr val="000000"/>
              </a:extrusion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Прямоугольник 12"/>
            <p:cNvSpPr/>
            <p:nvPr/>
          </p:nvSpPr>
          <p:spPr>
            <a:xfrm>
              <a:off x="7197993" y="4902583"/>
              <a:ext cx="2866810" cy="461665"/>
            </a:xfrm>
            <a:prstGeom prst="rect">
              <a:avLst/>
            </a:prstGeom>
            <a:blipFill>
              <a:blip r:embed="rId3"/>
              <a:tile tx="0" ty="0" sx="100000" sy="100000" flip="none" algn="tl"/>
            </a:blipFill>
          </p:spPr>
          <p:txBody>
            <a:bodyPr wrap="none">
              <a:spAutoFit/>
            </a:bodyPr>
            <a:lstStyle/>
            <a:p>
              <a:r>
                <a:rPr lang="uk-UA" sz="24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Марія </a:t>
              </a:r>
              <a:r>
                <a:rPr lang="uk-UA" sz="2400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Шимановська</a:t>
              </a:r>
              <a:endParaRPr lang="uk-U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7" name="Группа 16"/>
          <p:cNvGrpSpPr/>
          <p:nvPr/>
        </p:nvGrpSpPr>
        <p:grpSpPr>
          <a:xfrm>
            <a:off x="6523527" y="1216301"/>
            <a:ext cx="3723125" cy="4361564"/>
            <a:chOff x="6797792" y="1625312"/>
            <a:chExt cx="3213829" cy="3569547"/>
          </a:xfrm>
        </p:grpSpPr>
        <p:pic>
          <p:nvPicPr>
            <p:cNvPr id="1034" name="Picture 10" descr="https://2.bp.blogspot.com/-KiAelyOwD5U/WN6hfGBnOHI/AAAAAAAAI_0/5RVv_290FSoEJHb6eaqf8TXHGkcjHOnCwCLcB/s320/09%25D0%25A6%25D0%25B5%25D0%25BB%25D0%25B8%25D0%25BD%25D0%25B0%2B%25D0%25A8%25D0%25B8%25D0%25BC%25D0%25B0%25D0%25BD%25D0%25BE%25D0%25B2%25D1%2581%25D0%25BA%25D0%25B0%25D1%258F.jp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63569" y="1625312"/>
              <a:ext cx="2057400" cy="3048001"/>
            </a:xfrm>
            <a:prstGeom prst="ellipse">
              <a:avLst/>
            </a:prstGeom>
            <a:ln w="190500" cap="rnd">
              <a:solidFill>
                <a:srgbClr val="C8C6BD"/>
              </a:solidFill>
              <a:prstDash val="solid"/>
            </a:ln>
            <a:effectLst>
              <a:outerShdw blurRad="127000" algn="bl" rotWithShape="0">
                <a:srgbClr val="000000"/>
              </a:outerShdw>
            </a:effectLst>
            <a:scene3d>
              <a:camera prst="perspectiveFront" fov="5400000"/>
              <a:lightRig rig="threePt" dir="t">
                <a:rot lat="0" lon="0" rev="19200000"/>
              </a:lightRig>
            </a:scene3d>
            <a:sp3d extrusionH="25400">
              <a:bevelT w="304800" h="152400" prst="hardEdge"/>
              <a:extrusionClr>
                <a:srgbClr val="000000"/>
              </a:extrusion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Прямоугольник 14"/>
            <p:cNvSpPr/>
            <p:nvPr/>
          </p:nvSpPr>
          <p:spPr>
            <a:xfrm>
              <a:off x="6797792" y="4687027"/>
              <a:ext cx="3213829" cy="507832"/>
            </a:xfrm>
            <a:prstGeom prst="rect">
              <a:avLst/>
            </a:prstGeom>
            <a:blipFill>
              <a:blip r:embed="rId3"/>
              <a:tile tx="0" ty="0" sx="100000" sy="100000" flip="none" algn="tl"/>
            </a:blipFill>
          </p:spPr>
          <p:txBody>
            <a:bodyPr wrap="none">
              <a:spAutoFit/>
            </a:bodyPr>
            <a:lstStyle/>
            <a:p>
              <a:r>
                <a:rPr lang="uk-UA" sz="2400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tserrat"/>
                </a:rPr>
                <a:t>Целіна</a:t>
              </a:r>
              <a:r>
                <a:rPr lang="uk-UA" sz="24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tserrat"/>
                </a:rPr>
                <a:t> </a:t>
              </a:r>
              <a:r>
                <a:rPr lang="uk-UA" sz="24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tserrat"/>
                </a:rPr>
                <a:t>Шимановська</a:t>
              </a:r>
              <a:endParaRPr lang="uk-U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6" name="Прямоугольник 15"/>
          <p:cNvSpPr/>
          <p:nvPr/>
        </p:nvSpPr>
        <p:spPr>
          <a:xfrm>
            <a:off x="9259378" y="5750089"/>
            <a:ext cx="2932622" cy="461665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ctr"/>
            <a:r>
              <a:rPr lang="uk-UA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/>
              </a:rPr>
              <a:t>Целіна</a:t>
            </a:r>
            <a:r>
              <a:rPr lang="uk-U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/>
              </a:rPr>
              <a:t> з доньками</a:t>
            </a:r>
            <a:endParaRPr lang="uk-UA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Сердце 8"/>
          <p:cNvSpPr/>
          <p:nvPr/>
        </p:nvSpPr>
        <p:spPr>
          <a:xfrm>
            <a:off x="1066800" y="2946400"/>
            <a:ext cx="1096086" cy="932429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1818, 1821</a:t>
            </a:r>
            <a:endParaRPr lang="uk-U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Сердце 20"/>
          <p:cNvSpPr/>
          <p:nvPr/>
        </p:nvSpPr>
        <p:spPr>
          <a:xfrm>
            <a:off x="2236191" y="2264059"/>
            <a:ext cx="1103909" cy="974167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1824, 1825</a:t>
            </a:r>
            <a:endParaRPr lang="uk-U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Сердце 22"/>
          <p:cNvSpPr/>
          <p:nvPr/>
        </p:nvSpPr>
        <p:spPr>
          <a:xfrm>
            <a:off x="4226807" y="1540406"/>
            <a:ext cx="1045885" cy="840676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1827</a:t>
            </a:r>
            <a:endParaRPr lang="uk-U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Сердце 26"/>
          <p:cNvSpPr/>
          <p:nvPr/>
        </p:nvSpPr>
        <p:spPr>
          <a:xfrm>
            <a:off x="7355188" y="3918041"/>
            <a:ext cx="1045885" cy="840676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1834</a:t>
            </a:r>
            <a:endParaRPr lang="uk-U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0" name="Группа 19"/>
          <p:cNvGrpSpPr/>
          <p:nvPr/>
        </p:nvGrpSpPr>
        <p:grpSpPr>
          <a:xfrm rot="1672380">
            <a:off x="8056530" y="4215187"/>
            <a:ext cx="771919" cy="700100"/>
            <a:chOff x="7317981" y="2051042"/>
            <a:chExt cx="771919" cy="700100"/>
          </a:xfrm>
        </p:grpSpPr>
        <p:sp>
          <p:nvSpPr>
            <p:cNvPr id="19" name="Кольцо 18"/>
            <p:cNvSpPr/>
            <p:nvPr/>
          </p:nvSpPr>
          <p:spPr>
            <a:xfrm>
              <a:off x="7317981" y="2264059"/>
              <a:ext cx="491117" cy="487083"/>
            </a:xfrm>
            <a:prstGeom prst="donut">
              <a:avLst>
                <a:gd name="adj" fmla="val 11963"/>
              </a:avLst>
            </a:prstGeom>
            <a:solidFill>
              <a:srgbClr val="FFC0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>
                <a:solidFill>
                  <a:schemeClr val="tx1"/>
                </a:solidFill>
              </a:endParaRPr>
            </a:p>
          </p:txBody>
        </p:sp>
        <p:sp>
          <p:nvSpPr>
            <p:cNvPr id="25" name="Кольцо 24"/>
            <p:cNvSpPr/>
            <p:nvPr/>
          </p:nvSpPr>
          <p:spPr>
            <a:xfrm>
              <a:off x="7511008" y="2051042"/>
              <a:ext cx="578892" cy="577857"/>
            </a:xfrm>
            <a:prstGeom prst="donut">
              <a:avLst>
                <a:gd name="adj" fmla="val 11167"/>
              </a:avLst>
            </a:prstGeom>
            <a:solidFill>
              <a:srgbClr val="FFC0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>
                <a:solidFill>
                  <a:schemeClr val="tx1"/>
                </a:solidFill>
              </a:endParaRPr>
            </a:p>
          </p:txBody>
        </p:sp>
      </p:grpSp>
      <p:pic>
        <p:nvPicPr>
          <p:cNvPr id="2050" name="Picture 2" descr="https://upload.wikimedia.org/wikipedia/commons/thumb/5/56/Celina_Mickiewiczowa_z_c%C3%B3rkami_Mari%C4%85_i_Helen%C4%85.jpg/220px-Celina_Mickiewiczowa_z_c%C3%B3rkami_Mari%C4%85_i_Helen%C4%85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0615" y="1481395"/>
            <a:ext cx="3011385" cy="4174874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242758" y="72718"/>
            <a:ext cx="964071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Кохані</a:t>
            </a:r>
            <a:r>
              <a:rPr lang="ru-RU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ru-RU" sz="54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жінки</a:t>
            </a:r>
            <a:r>
              <a:rPr lang="ru-RU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Адама </a:t>
            </a:r>
            <a:r>
              <a:rPr lang="ru-RU" sz="54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Міцкевича</a:t>
            </a:r>
            <a:endParaRPr lang="ru-RU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080106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97214" y="1142999"/>
            <a:ext cx="6700345" cy="5350803"/>
          </a:xfrm>
          <a:blipFill>
            <a:blip r:embed="rId2"/>
            <a:tile tx="0" ty="0" sx="100000" sy="100000" flip="none" algn="tl"/>
          </a:blipFill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Одесі</a:t>
            </a: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Адам </a:t>
            </a:r>
            <a:r>
              <a:rPr lang="ru-RU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Міцкевич</a:t>
            </a: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закохався</a:t>
            </a: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31-річну </a:t>
            </a:r>
            <a:r>
              <a:rPr lang="ru-RU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красуню</a:t>
            </a: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Кароліну</a:t>
            </a: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Собанську</a:t>
            </a: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Жінка</a:t>
            </a: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була</a:t>
            </a: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таємним</a:t>
            </a: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агентом </a:t>
            </a:r>
            <a:r>
              <a:rPr lang="ru-RU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поліції</a:t>
            </a: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та </a:t>
            </a:r>
            <a:r>
              <a:rPr lang="ru-RU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отримала</a:t>
            </a: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завдання</a:t>
            </a: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заманити поета до </a:t>
            </a:r>
            <a:r>
              <a:rPr lang="uk-U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Криму, щоб перевірити чи </a:t>
            </a: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ru-RU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змовники</a:t>
            </a: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шукатимуть</a:t>
            </a: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контакту з </a:t>
            </a:r>
            <a:r>
              <a:rPr lang="ru-RU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опальним</a:t>
            </a: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поетом</a:t>
            </a: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За </a:t>
            </a:r>
            <a:r>
              <a:rPr lang="ru-RU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свої</a:t>
            </a: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послуги</a:t>
            </a: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Кароліна</a:t>
            </a: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зажадала</a:t>
            </a: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яхту, яку назвала </a:t>
            </a: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</a:t>
            </a:r>
            <a:r>
              <a:rPr lang="ru-RU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Кароліна</a:t>
            </a: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".</a:t>
            </a:r>
          </a:p>
          <a:p>
            <a:pPr algn="ctr"/>
            <a:endParaRPr lang="ru-RU" sz="3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uk-UA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2" name="Picture 2" descr="https://4.bp.blogspot.com/-UmzKcUdpy28/WN6hGNtA3kI/AAAAAAAAI_o/dEg-a5qB_SIfi_QMgBnv5XtaXmjiOAnlgCLcB/s320/05%25D0%259A%25D0%25B0%25D1%2580%25D0%25BE%25D0%25BB%25D1%2596%25D0%25BD%25D0%25B0%2B%25D0%25A1%25D0%25BE%25D0%25B1%25D0%25B0%25D0%25BD%25D1%2581%25D1%258C%25D0%25BA%25D0%25B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" y="162983"/>
            <a:ext cx="4897832" cy="6530444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90500" y="0"/>
            <a:ext cx="1155861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Історія</a:t>
            </a:r>
            <a:r>
              <a:rPr lang="ru-RU" sz="54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ru-RU" sz="5400" b="1" cap="none" spc="0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написання</a:t>
            </a:r>
            <a:r>
              <a:rPr lang="ru-RU" sz="54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ru-RU" sz="5400" b="1" cap="none" spc="0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поезії</a:t>
            </a:r>
            <a:r>
              <a:rPr lang="ru-RU" sz="54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«</a:t>
            </a:r>
            <a:r>
              <a:rPr lang="ru-RU" sz="5400" b="1" cap="none" spc="0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Непевність</a:t>
            </a:r>
            <a:r>
              <a:rPr lang="ru-RU" sz="54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»</a:t>
            </a:r>
            <a:endParaRPr lang="ru-RU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43817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86738" y="301624"/>
            <a:ext cx="7505262" cy="6382955"/>
          </a:xfrm>
          <a:blipFill>
            <a:blip r:embed="rId2"/>
            <a:tile tx="0" ty="0" sx="100000" sy="100000" flip="none" algn="tl"/>
          </a:blipFill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uk-UA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Свої враження </a:t>
            </a:r>
            <a:r>
              <a:rPr lang="uk-UA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від двомісячної подорожі поет </a:t>
            </a:r>
            <a:r>
              <a:rPr lang="uk-UA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описав у циклі </a:t>
            </a:r>
            <a:r>
              <a:rPr lang="uk-UA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«Кримські сонети» (1825, 1826), </a:t>
            </a:r>
            <a:r>
              <a:rPr lang="uk-UA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шедеврі світової </a:t>
            </a:r>
            <a:r>
              <a:rPr lang="uk-UA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поезії. </a:t>
            </a:r>
            <a:r>
              <a:rPr lang="ru-RU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Кримські</a:t>
            </a:r>
            <a:r>
              <a:rPr lang="ru-RU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сонети</a:t>
            </a:r>
            <a:r>
              <a:rPr lang="ru-RU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 — цикл, </a:t>
            </a:r>
            <a:r>
              <a:rPr lang="ru-RU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який</a:t>
            </a:r>
            <a:r>
              <a:rPr lang="ru-RU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складається</a:t>
            </a:r>
            <a:r>
              <a:rPr lang="ru-RU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 18 </a:t>
            </a:r>
            <a:r>
              <a:rPr lang="ru-RU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віршів</a:t>
            </a:r>
            <a:r>
              <a:rPr lang="uk-UA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0" indent="0" algn="ctr">
              <a:buNone/>
            </a:pPr>
            <a:r>
              <a:rPr lang="ru-RU" sz="4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Кароліна</a:t>
            </a:r>
            <a:r>
              <a:rPr lang="ru-RU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охолола</a:t>
            </a:r>
            <a:r>
              <a:rPr lang="ru-RU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 </a:t>
            </a:r>
            <a:r>
              <a:rPr lang="ru-RU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Міцкевича</a:t>
            </a:r>
            <a:r>
              <a:rPr lang="ru-RU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Він</a:t>
            </a:r>
            <a:r>
              <a:rPr lang="ru-RU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відгукнувся</a:t>
            </a:r>
            <a:r>
              <a:rPr lang="ru-RU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</a:t>
            </a:r>
            <a:r>
              <a:rPr lang="ru-RU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</a:t>
            </a:r>
            <a:r>
              <a:rPr lang="ru-RU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кількома</a:t>
            </a:r>
            <a:r>
              <a:rPr lang="ru-RU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уїдливими</a:t>
            </a:r>
            <a:r>
              <a:rPr lang="ru-RU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віршами</a:t>
            </a:r>
            <a:r>
              <a:rPr lang="ru-RU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 </a:t>
            </a:r>
            <a:endParaRPr lang="uk-UA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46" name="Picture 2" descr="https://3.bp.blogspot.com/-8ocFS3G3NUo/WN6hR5DesII/AAAAAAAAI_s/6eBYCamEt_EKDjqlbUshUA_FiVRVdseSQCLcB/s320/1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669" y="56249"/>
            <a:ext cx="3925614" cy="477641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PL Adam Mickiewicz-Sonety Adama Mickiewicza 003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496" y="3963462"/>
            <a:ext cx="238125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85425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502400" y="660400"/>
            <a:ext cx="5422900" cy="5516563"/>
          </a:xfrm>
          <a:blipFill>
            <a:blip r:embed="rId2"/>
            <a:tile tx="0" ty="0" sx="100000" sy="100000" flip="none" algn="tl"/>
          </a:blipFill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uk-UA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Після невдалого </a:t>
            </a:r>
            <a:r>
              <a:rPr lang="uk-UA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роману з </a:t>
            </a:r>
            <a:r>
              <a:rPr lang="uk-UA" sz="32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Кароліною Адам Міцкевич </a:t>
            </a:r>
            <a:r>
              <a:rPr lang="uk-UA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зав’язав стосунки з </a:t>
            </a:r>
            <a:r>
              <a:rPr lang="uk-UA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Йоанною</a:t>
            </a:r>
            <a:r>
              <a:rPr lang="uk-UA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Залевською</a:t>
            </a:r>
            <a:r>
              <a:rPr lang="uk-UA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яка намагалася показати чоловікові байдужість </a:t>
            </a:r>
            <a:r>
              <a:rPr lang="uk-UA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Собанської</a:t>
            </a:r>
            <a:r>
              <a:rPr lang="uk-UA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uk-UA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Однак поет не був певен, який у них зв’язок. Саме тоді було створено твір «</a:t>
            </a:r>
            <a:r>
              <a:rPr lang="uk-UA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Непевність</a:t>
            </a:r>
            <a:r>
              <a:rPr lang="uk-UA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», який є поетичним вираженням сумнівів </a:t>
            </a:r>
            <a:r>
              <a:rPr lang="uk-UA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Адама Міцкевича.</a:t>
            </a:r>
            <a:endParaRPr lang="uk-UA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100" name="Picture 4" descr="https://expedicia.org/wp-content/uploads/2021/12/013-Odesski-salo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4" y="574093"/>
            <a:ext cx="6397625" cy="5480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14400" y="5562600"/>
            <a:ext cx="48133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Одеському салоні Кароліни </a:t>
            </a:r>
            <a:r>
              <a:rPr lang="uk-UA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Собанської</a:t>
            </a:r>
            <a:endParaRPr lang="uk-UA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040427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05100" y="1406963"/>
            <a:ext cx="8089900" cy="5152806"/>
          </a:xfrm>
        </p:spPr>
        <p:txBody>
          <a:bodyPr>
            <a:normAutofit/>
          </a:bodyPr>
          <a:lstStyle/>
          <a:p>
            <a:pPr algn="ctr"/>
            <a:r>
              <a:rPr lang="pl-PL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Wiersz Adama Mickiewicza „Niepewność” został wydany w zbiorze „Sonety odeskie”. Powstał podczas pobytu poety w Rosji w latach 1824-1829. Utwór jest jednym z najbardziej znanych utworów Mickiewicza, który spopularyzowało wykonanie wokalne Marka Grechuty.</a:t>
            </a:r>
            <a:endParaRPr lang="uk-UA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395931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arek Grechuta - Niepewność [Official Audio]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>
            <a:lum bright="70000" contrast="-70000"/>
          </a:blip>
          <a:stretch>
            <a:fillRect/>
          </a:stretch>
        </p:blipFill>
        <p:spPr>
          <a:xfrm>
            <a:off x="6375637" y="2583788"/>
            <a:ext cx="3670064" cy="2064411"/>
          </a:xfrm>
          <a:prstGeom prst="rect">
            <a:avLst/>
          </a:prstGeom>
          <a:ln w="9525" cap="flat">
            <a:solidFill>
              <a:srgbClr val="383838"/>
            </a:solidFill>
          </a:ln>
          <a:effectLst>
            <a:outerShdw blurRad="152400" dist="317500" dir="6000000" sx="105000" sy="105000" algn="tl" rotWithShape="0">
              <a:srgbClr val="000000">
                <a:alpha val="30000"/>
              </a:srgbClr>
            </a:outerShdw>
          </a:effectLst>
          <a:scene3d>
            <a:camera prst="perspectiveRight" fov="2100000">
              <a:rot lat="0" lon="20400000" rev="0"/>
            </a:camera>
            <a:lightRig rig="threePt" dir="t"/>
          </a:scene3d>
          <a:sp3d extrusionH="889000" prstMaterial="matte">
            <a:extrusionClr>
              <a:srgbClr val="777777"/>
            </a:extrusionClr>
          </a:sp3d>
        </p:spPr>
      </p:pic>
      <p:sp>
        <p:nvSpPr>
          <p:cNvPr id="5" name="Прямоугольник 4"/>
          <p:cNvSpPr/>
          <p:nvPr/>
        </p:nvSpPr>
        <p:spPr>
          <a:xfrm>
            <a:off x="5415551" y="5081369"/>
            <a:ext cx="499309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>
                <a:hlinkClick r:id="rId7"/>
              </a:rPr>
              <a:t>https://</a:t>
            </a:r>
            <a:r>
              <a:rPr lang="uk-UA" dirty="0" smtClean="0">
                <a:hlinkClick r:id="rId7"/>
              </a:rPr>
              <a:t>www.youtube.com/watch?v=VBDYT4wJAa4</a:t>
            </a:r>
            <a:endParaRPr lang="uk-UA" dirty="0" smtClean="0"/>
          </a:p>
          <a:p>
            <a:endParaRPr lang="uk-UA" dirty="0"/>
          </a:p>
        </p:txBody>
      </p:sp>
      <p:pic>
        <p:nvPicPr>
          <p:cNvPr id="5122" name="Picture 2" descr="Душа твоя — исток сиянья - Переводы от наших читателей - Усадьба Урсы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152546"/>
            <a:ext cx="4615451" cy="6615481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Звук 9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5415551" y="782935"/>
            <a:ext cx="468294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Музична</a:t>
            </a:r>
            <a:r>
              <a:rPr lang="ru-RU" sz="54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пауза</a:t>
            </a:r>
            <a:endParaRPr lang="ru-RU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19712" y="1952625"/>
            <a:ext cx="1552575" cy="295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6108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96059">
        <p14:window dir="vert"/>
      </p:transition>
    </mc:Choice>
    <mc:Fallback>
      <p:transition spd="slow" advTm="19605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0018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223" objId="6"/>
        <p14:stopEvt time="196059" objId="6"/>
      </p14:showEvtLst>
    </p:ext>
  </p:extLs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84800" y="2219763"/>
            <a:ext cx="6807200" cy="4351338"/>
          </a:xfrm>
          <a:blipFill>
            <a:blip r:embed="rId2"/>
            <a:tile tx="0" ty="0" sx="100000" sy="100000" flip="none" algn="tl"/>
          </a:blip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Вдалині від тебе не тужу, не плачу,</a:t>
            </a:r>
          </a:p>
          <a:p>
            <a:pPr marL="0" indent="0">
              <a:buNone/>
            </a:pPr>
            <a:r>
              <a:rPr lang="uk-UA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Розуму не трачу, як тебе побачу,</a:t>
            </a:r>
          </a:p>
          <a:p>
            <a:pPr marL="0" indent="0">
              <a:buNone/>
            </a:pPr>
            <a:r>
              <a:rPr lang="uk-UA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 проте, як часом довго не стріваю,-</a:t>
            </a:r>
          </a:p>
          <a:p>
            <a:pPr marL="0" indent="0">
              <a:buNone/>
            </a:pPr>
            <a:r>
              <a:rPr lang="uk-UA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 чогось сумую, все когось шукаю.</a:t>
            </a:r>
          </a:p>
          <a:p>
            <a:pPr marL="0" indent="0">
              <a:buNone/>
            </a:pPr>
            <a:r>
              <a:rPr lang="uk-UA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в журбі до серця </a:t>
            </a:r>
            <a:r>
              <a:rPr lang="uk-UA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підплива</a:t>
            </a:r>
            <a:r>
              <a:rPr lang="uk-UA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питання:</a:t>
            </a:r>
          </a:p>
          <a:p>
            <a:pPr marL="0" indent="0">
              <a:buNone/>
            </a:pPr>
            <a:r>
              <a:rPr lang="uk-UA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Чи це тільки дружба, а чи це кохання?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520" y="365125"/>
            <a:ext cx="5029200" cy="603504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5016639" y="280771"/>
            <a:ext cx="7175361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Адам </a:t>
            </a:r>
            <a:r>
              <a:rPr lang="ru-RU" sz="40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Міцкевич</a:t>
            </a:r>
            <a:r>
              <a:rPr lang="ru-RU" sz="4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/>
            </a:r>
            <a:br>
              <a:rPr lang="ru-RU" sz="4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</a:br>
            <a:r>
              <a:rPr lang="ru-RU" sz="40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Непевність</a:t>
            </a:r>
            <a:r>
              <a:rPr lang="ru-RU" sz="4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/>
            </a:r>
            <a:br>
              <a:rPr lang="ru-RU" sz="4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</a:br>
            <a:r>
              <a:rPr lang="ru-RU" sz="40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Перекладач</a:t>
            </a:r>
            <a:r>
              <a:rPr lang="ru-RU" sz="4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: </a:t>
            </a:r>
            <a:r>
              <a:rPr lang="ru-RU" sz="40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Л.Первомайський</a:t>
            </a:r>
            <a:endParaRPr lang="ru-RU" sz="40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31655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Що у вас під сукнею? Як одягалися жінки у Вікторіанську епоху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721"/>
          <a:stretch/>
        </p:blipFill>
        <p:spPr bwMode="auto">
          <a:xfrm>
            <a:off x="0" y="195625"/>
            <a:ext cx="4025900" cy="64794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84601" y="1308101"/>
            <a:ext cx="8407399" cy="3898899"/>
          </a:xfrm>
          <a:blipFill>
            <a:blip r:embed="rId3"/>
            <a:tile tx="0" ty="0" sx="100000" sy="100000" flip="none" algn="tl"/>
          </a:blip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Ти з очей зникаєш, і вже я не в силі</a:t>
            </a:r>
          </a:p>
          <a:p>
            <a:pPr marL="0" indent="0">
              <a:buNone/>
            </a:pPr>
            <a:r>
              <a:rPr lang="uk-UA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Одновити</a:t>
            </a:r>
            <a:r>
              <a:rPr lang="uk-UA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думці риси твої милі,</a:t>
            </a:r>
          </a:p>
          <a:p>
            <a:pPr marL="0" indent="0">
              <a:buNone/>
            </a:pPr>
            <a:r>
              <a:rPr lang="uk-UA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Хоч мені й говорить прагнення щоденне,</a:t>
            </a:r>
          </a:p>
          <a:p>
            <a:pPr marL="0" indent="0">
              <a:buNone/>
            </a:pPr>
            <a:r>
              <a:rPr lang="uk-UA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Що ти завжди близько, завжди біля мене.</a:t>
            </a:r>
          </a:p>
          <a:p>
            <a:pPr marL="0" indent="0">
              <a:buNone/>
            </a:pPr>
            <a:r>
              <a:rPr lang="uk-UA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 мене хвилює давнє запитання:</a:t>
            </a:r>
          </a:p>
          <a:p>
            <a:pPr marL="0" indent="0">
              <a:buNone/>
            </a:pPr>
            <a:r>
              <a:rPr lang="uk-UA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Чи це тільки дружба, а чи це кохання?</a:t>
            </a:r>
          </a:p>
          <a:p>
            <a:pPr marL="0" indent="0">
              <a:buNone/>
            </a:pPr>
            <a:r>
              <a:rPr lang="uk-UA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1215877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67859" y="381000"/>
            <a:ext cx="7052441" cy="3467100"/>
          </a:xfrm>
          <a:blipFill>
            <a:blip r:embed="rId2"/>
            <a:tile tx="0" ty="0" sx="100000" sy="100000" flip="none" algn="tl"/>
          </a:blip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uk-UA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Сумував </a:t>
            </a:r>
            <a:r>
              <a:rPr lang="uk-UA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 тяжко, та своєї скрути</a:t>
            </a:r>
          </a:p>
          <a:p>
            <a:pPr marL="0" indent="0">
              <a:buNone/>
            </a:pPr>
            <a:r>
              <a:rPr lang="uk-UA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давав ніколи я тобі відчути;</a:t>
            </a:r>
          </a:p>
          <a:p>
            <a:pPr marL="0" indent="0">
              <a:buNone/>
            </a:pPr>
            <a:r>
              <a:rPr lang="uk-UA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Без мети блукав я і втрачав дорогу,</a:t>
            </a:r>
          </a:p>
          <a:p>
            <a:pPr marL="0" indent="0">
              <a:buNone/>
            </a:pPr>
            <a:r>
              <a:rPr lang="uk-UA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 </a:t>
            </a:r>
            <a:r>
              <a:rPr lang="uk-UA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прибившись</a:t>
            </a:r>
            <a:r>
              <a:rPr lang="uk-UA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часом до твого порогу,</a:t>
            </a:r>
          </a:p>
          <a:p>
            <a:pPr marL="0" indent="0">
              <a:buNone/>
            </a:pPr>
            <a:r>
              <a:rPr lang="uk-UA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Входив я, сховавши в серці запитання:</a:t>
            </a:r>
          </a:p>
          <a:p>
            <a:pPr marL="0" indent="0">
              <a:buNone/>
            </a:pPr>
            <a:r>
              <a:rPr lang="uk-UA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Чи це тільки дружба, а чи це кохання?</a:t>
            </a:r>
          </a:p>
          <a:p>
            <a:endParaRPr lang="uk-UA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52" name="Picture 8" descr="Мандрівник - Джеймі Ваєт - WikiArt.or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500" y="3803514"/>
            <a:ext cx="4483100" cy="305448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19921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98799" y="651932"/>
            <a:ext cx="7137400" cy="3860800"/>
          </a:xfrm>
          <a:blipFill>
            <a:blip r:embed="rId2"/>
            <a:tile tx="0" ty="0" sx="100000" sy="100000" flip="none" algn="tl"/>
          </a:blip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Задля тебе навіть смерть була б легкою,</a:t>
            </a:r>
          </a:p>
          <a:p>
            <a:pPr marL="0" indent="0">
              <a:buNone/>
            </a:pPr>
            <a:r>
              <a:rPr lang="uk-UA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пекло я подався б для твого спокою,</a:t>
            </a:r>
          </a:p>
          <a:p>
            <a:pPr marL="0" indent="0">
              <a:buNone/>
            </a:pPr>
            <a:r>
              <a:rPr lang="uk-UA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Хоч не маю зваги серцю наказати —</a:t>
            </a:r>
          </a:p>
          <a:p>
            <a:pPr marL="0" indent="0">
              <a:buNone/>
            </a:pPr>
            <a:r>
              <a:rPr lang="uk-UA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твоїм здоров'ям, і спокоєм стати.</a:t>
            </a:r>
          </a:p>
          <a:p>
            <a:pPr marL="0" indent="0">
              <a:buNone/>
            </a:pPr>
            <a:r>
              <a:rPr lang="uk-UA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Сушить мені мозок те лихе питання:</a:t>
            </a:r>
          </a:p>
          <a:p>
            <a:pPr marL="0" indent="0">
              <a:buNone/>
            </a:pPr>
            <a:r>
              <a:rPr lang="uk-UA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Чи це тільки дружба, а чи це кохання?</a:t>
            </a:r>
          </a:p>
          <a:p>
            <a:pPr marL="0" indent="0">
              <a:buNone/>
            </a:pPr>
            <a:r>
              <a:rPr lang="uk-UA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</a:p>
          <a:p>
            <a:pPr marL="0" indent="0">
              <a:buNone/>
            </a:pPr>
            <a:endParaRPr lang="uk-UA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194" name="Picture 2" descr="Названо 10 місць, які місцеві жителі вважають входом в Пекло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1349" y="4055533"/>
            <a:ext cx="4032251" cy="268816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96098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44100" y="1930400"/>
            <a:ext cx="7391400" cy="3429000"/>
          </a:xfrm>
          <a:blipFill>
            <a:blip r:embed="rId2"/>
            <a:tile tx="0" ty="0" sx="100000" sy="100000" flip="none" algn="tl"/>
          </a:blip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uk-UA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Як </a:t>
            </a:r>
            <a:r>
              <a:rPr lang="uk-UA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руки твоєї дотик відчуваю,</a:t>
            </a:r>
          </a:p>
          <a:p>
            <a:pPr marL="0" indent="0">
              <a:buNone/>
            </a:pPr>
            <a:r>
              <a:rPr lang="uk-UA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Наче в любий спокій весь я поринаю.</a:t>
            </a:r>
          </a:p>
          <a:p>
            <a:pPr marL="0" indent="0">
              <a:buNone/>
            </a:pPr>
            <a:r>
              <a:rPr lang="uk-UA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 б заснув навіки в тую мить, здається,</a:t>
            </a:r>
          </a:p>
          <a:p>
            <a:pPr marL="0" indent="0">
              <a:buNone/>
            </a:pPr>
            <a:r>
              <a:rPr lang="uk-UA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Коли б не будило серце, в котрім б'ється,</a:t>
            </a:r>
          </a:p>
          <a:p>
            <a:pPr marL="0" indent="0">
              <a:buNone/>
            </a:pPr>
            <a:r>
              <a:rPr lang="uk-UA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Невідступно б'ється грізне запитання:</a:t>
            </a:r>
          </a:p>
          <a:p>
            <a:pPr marL="0" indent="0">
              <a:buNone/>
            </a:pPr>
            <a:r>
              <a:rPr lang="uk-UA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Чи це тільки дружба, а чи це кохання?</a:t>
            </a:r>
          </a:p>
          <a:p>
            <a:pPr marL="0" indent="0">
              <a:buNone/>
            </a:pPr>
            <a:r>
              <a:rPr lang="uk-UA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</a:p>
          <a:p>
            <a:endParaRPr lang="uk-UA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509" y="1295400"/>
            <a:ext cx="4631591" cy="50408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855701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66470" y="2032000"/>
            <a:ext cx="7433230" cy="3530600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uk-UA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Коли я цю пісню віршував без тями,</a:t>
            </a:r>
            <a:br>
              <a:rPr lang="uk-UA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Віщий дух моїми не владав устами,</a:t>
            </a:r>
            <a:br>
              <a:rPr lang="uk-UA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Сам не знаю звідки, стежками якими</a:t>
            </a:r>
            <a:br>
              <a:rPr lang="uk-UA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Узялися мислі і набігли рими,</a:t>
            </a:r>
            <a:br>
              <a:rPr lang="uk-UA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Як я в кінці вірша вкарбував питання:</a:t>
            </a:r>
            <a:br>
              <a:rPr lang="uk-UA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Що мене натхнуло — дружба чи кохання?</a:t>
            </a:r>
            <a:br>
              <a:rPr lang="uk-UA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             1825</a:t>
            </a:r>
            <a:endParaRPr lang="uk-UA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460190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61172" y="441325"/>
            <a:ext cx="9083128" cy="1325563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Проблемне питання</a:t>
            </a:r>
            <a:b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Яка назва до поезії найкраще підходить?</a:t>
            </a:r>
            <a:endParaRPr lang="uk-U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32200" y="2589213"/>
            <a:ext cx="6972300" cy="2427287"/>
          </a:xfrm>
          <a:blipFill>
            <a:blip r:embed="rId2"/>
            <a:tile tx="0" ty="0" sx="100000" sy="100000" flip="none" algn="tl"/>
          </a:blipFill>
        </p:spPr>
        <p:txBody>
          <a:bodyPr>
            <a:noAutofit/>
          </a:bodyPr>
          <a:lstStyle/>
          <a:p>
            <a:r>
              <a:rPr lang="ru-RU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Непевність</a:t>
            </a:r>
            <a:r>
              <a:rPr lang="ru-RU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».</a:t>
            </a:r>
            <a:r>
              <a:rPr lang="ru-RU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endParaRPr lang="ru-RU" sz="6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Невпе́вненість</a:t>
            </a:r>
            <a:r>
              <a:rPr lang="ru-RU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».</a:t>
            </a:r>
          </a:p>
          <a:p>
            <a:r>
              <a:rPr lang="ru-RU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Невідомість</a:t>
            </a:r>
            <a:r>
              <a:rPr lang="ru-RU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». </a:t>
            </a:r>
            <a:r>
              <a:rPr lang="ru-RU" sz="4800" dirty="0"/>
              <a:t> </a:t>
            </a:r>
            <a:r>
              <a:rPr lang="ru-RU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endParaRPr lang="ru-RU" sz="6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uk-UA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637682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81872" y="339725"/>
            <a:ext cx="6238328" cy="1325563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Заглянем у словник</a:t>
            </a:r>
            <a:endParaRPr lang="uk-U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1600" y="1665288"/>
            <a:ext cx="11836400" cy="5192712"/>
          </a:xfrm>
          <a:blipFill>
            <a:blip r:embed="rId2"/>
            <a:tile tx="0" ty="0" sx="100000" sy="100000" flip="none" algn="tl"/>
          </a:blipFill>
        </p:spPr>
        <p:txBody>
          <a:bodyPr>
            <a:noAutofit/>
          </a:bodyPr>
          <a:lstStyle/>
          <a:p>
            <a:r>
              <a:rPr lang="ru-RU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Непевний</a:t>
            </a: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Який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має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сумнів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щодо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достовірності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чого-небудь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</a:t>
            </a: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позбавлений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віри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впевненості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</a:t>
            </a: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комусь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чомусь</a:t>
            </a:r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r>
              <a:rPr lang="ru-RU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Невпе́внений</a:t>
            </a:r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Який</a:t>
            </a:r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</a:t>
            </a: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має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впевненості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у </a:t>
            </a: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чому-небудь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який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сумнівається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</a:t>
            </a: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істинності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чого-небудь</a:t>
            </a:r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Який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виражає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нерішучість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або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свідчить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що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комусь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бракує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впевненості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у </a:t>
            </a:r>
            <a:r>
              <a:rPr lang="ru-RU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чому-небудь</a:t>
            </a:r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r>
              <a:rPr lang="ru-RU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Невідомий</a:t>
            </a: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dirty="0"/>
              <a:t> </a:t>
            </a:r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</a:t>
            </a:r>
            <a:r>
              <a:rPr lang="ru-RU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Який</a:t>
            </a:r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ще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не став </a:t>
            </a: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відомим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незнаний, </a:t>
            </a: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небачений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незвіданий</a:t>
            </a:r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2. </a:t>
            </a: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Який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не є широко </a:t>
            </a: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відомим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загальновизнаним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який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не </a:t>
            </a: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користується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популярністю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 3. </a:t>
            </a: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Якого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хтось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не </a:t>
            </a: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знає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з </a:t>
            </a: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яким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хтось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незнайомий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 </a:t>
            </a:r>
            <a:endParaRPr lang="ru-RU" sz="4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uk-UA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483273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60786" y="1608083"/>
            <a:ext cx="8986346" cy="4177862"/>
          </a:xfrm>
          <a:blipFill>
            <a:blip r:embed="rId2"/>
            <a:tile tx="0" ty="0" sx="100000" sy="100000" flip="none" algn="tl"/>
          </a:blipFill>
        </p:spPr>
        <p:txBody>
          <a:bodyPr>
            <a:noAutofit/>
          </a:bodyPr>
          <a:lstStyle/>
          <a:p>
            <a:pPr algn="ctr"/>
            <a:r>
              <a:rPr lang="uk-U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pl-PL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Niepewnosc</a:t>
            </a:r>
            <a:r>
              <a:rPr lang="uk-U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</a:t>
            </a:r>
            <a:br>
              <a:rPr lang="uk-U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Gdy Cie nie widze, nie wzdycham, nie placze, </a:t>
            </a:r>
            <a:r>
              <a:rPr lang="uk-U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uk-U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Nie trace zmyslow, kiedy Cie zobacze; </a:t>
            </a:r>
            <a:r>
              <a:rPr lang="uk-U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uk-U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Jednakze gdy Cie dlugo nie ogladam </a:t>
            </a:r>
            <a:r>
              <a:rPr lang="uk-U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uk-U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Czegos mi braknie, kogos widziec zadam </a:t>
            </a:r>
            <a:r>
              <a:rPr lang="uk-U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uk-U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3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teskniac sobie zadaje pytanie:</a:t>
            </a:r>
            <a:r>
              <a:rPr lang="uk-UA" sz="3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uk-UA" sz="3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3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Czy to jest przyjazn? czy to jest kochanie?.</a:t>
            </a:r>
            <a:r>
              <a:rPr lang="pl-PL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uk-U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uk-U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uk-UA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766318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0689" y="365124"/>
            <a:ext cx="8576441" cy="6492875"/>
          </a:xfrm>
          <a:blipFill>
            <a:blip r:embed="rId2"/>
            <a:tile tx="0" ty="0" sx="100000" sy="100000" flip="none" algn="tl"/>
          </a:blipFill>
        </p:spPr>
        <p:txBody>
          <a:bodyPr>
            <a:noAutofit/>
          </a:bodyPr>
          <a:lstStyle/>
          <a:p>
            <a:pPr algn="ctr"/>
            <a:r>
              <a:rPr lang="uk-U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uk-U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Cierpialam nieraz, nie myslalam wcale,</a:t>
            </a:r>
            <a:r>
              <a:rPr lang="uk-U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uk-U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Abym przed Toba szla wylewac zale;</a:t>
            </a:r>
            <a:r>
              <a:rPr lang="uk-U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uk-U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Idac bez celu, nie pilnujac drogi, </a:t>
            </a:r>
            <a:r>
              <a:rPr lang="uk-U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uk-U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Sama nie pojmuje, jak w Twe zajde progi; </a:t>
            </a:r>
            <a:r>
              <a:rPr lang="uk-U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uk-U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3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wchodzac sobie zadaje pytanie: </a:t>
            </a:r>
            <a:r>
              <a:rPr lang="uk-UA" sz="3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uk-UA" sz="3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3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 mie tu wiodlo? przyjazn czy kochanie?</a:t>
            </a:r>
            <a:r>
              <a:rPr lang="pl-PL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uk-U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uk-U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Dla Twego zdrowia zycia bym nie skapil, </a:t>
            </a:r>
            <a:r>
              <a:rPr lang="uk-U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uk-U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 Twa spokojnosc do piekiel bym zstapil; </a:t>
            </a:r>
            <a:r>
              <a:rPr lang="uk-U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uk-U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Choc smialej zadzy nie ma w sercu mojem, </a:t>
            </a:r>
            <a:r>
              <a:rPr lang="uk-U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uk-U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Bym byl  dla Ciebie zdrowiem i pokojem. </a:t>
            </a:r>
            <a:r>
              <a:rPr lang="uk-U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uk-U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3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znowu sobie powtarzam pytanie: </a:t>
            </a:r>
            <a:r>
              <a:rPr lang="uk-UA" sz="3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uk-UA" sz="3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3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Czy to jest przyjazn ? czy to jest kochanie?</a:t>
            </a:r>
            <a:r>
              <a:rPr lang="pl-PL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pl-PL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Adam Mickiewicz</a:t>
            </a:r>
            <a:br>
              <a:rPr lang="pl-PL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uk-UA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103448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blipFill>
            <a:blip r:embed="rId3"/>
            <a:tile tx="0" ty="0" sx="100000" sy="100000" flip="none" algn="tl"/>
          </a:blipFill>
        </p:spPr>
        <p:txBody>
          <a:bodyPr/>
          <a:lstStyle/>
          <a:p>
            <a:pPr algn="ctr"/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Аналіз поезії Адама Міцкевича «Непевність» </a:t>
            </a:r>
            <a:endParaRPr lang="uk-U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741487"/>
            <a:ext cx="10515600" cy="5116513"/>
          </a:xfrm>
          <a:blipFill>
            <a:blip r:embed="rId3"/>
            <a:tile tx="0" ty="0" sx="100000" sy="100000" flip="none" algn="tl"/>
          </a:blipFill>
        </p:spPr>
        <p:txBody>
          <a:bodyPr>
            <a:noAutofit/>
          </a:bodyPr>
          <a:lstStyle/>
          <a:p>
            <a:pPr algn="ctr"/>
            <a:r>
              <a:rPr lang="uk-UA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Вірш має форму внутрішнього монологу ліричного героя, який розмірковує про те, що він відчуває, які почуття переважають: дружба чи кохання. </a:t>
            </a:r>
          </a:p>
          <a:p>
            <a:pPr algn="ctr"/>
            <a:r>
              <a:rPr lang="uk-UA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Яку структуру має поезія?</a:t>
            </a:r>
            <a:endParaRPr lang="uk-UA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uk-UA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Вірш складається з шести </a:t>
            </a:r>
            <a:r>
              <a:rPr lang="uk-UA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шестирядкових</a:t>
            </a:r>
            <a:r>
              <a:rPr lang="uk-UA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строф. </a:t>
            </a:r>
          </a:p>
          <a:p>
            <a:pPr algn="ctr"/>
            <a:r>
              <a:rPr lang="uk-UA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Твір сильно ритмізований, нагадує </a:t>
            </a:r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пісню. </a:t>
            </a:r>
            <a:r>
              <a:rPr lang="uk-UA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uk-UA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Знайдіть та прочитайте рядки поезії, які повторюються. </a:t>
            </a:r>
          </a:p>
          <a:p>
            <a:pPr algn="ctr"/>
            <a:r>
              <a:rPr lang="uk-UA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 кінці кожної строфи звучить із різними відтінками риторичне запитання «</a:t>
            </a: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Чи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тільки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дружба, а </a:t>
            </a: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чи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кохання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?»</a:t>
            </a:r>
            <a:r>
              <a:rPr lang="uk-UA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яке виконує роль рефрену. </a:t>
            </a:r>
          </a:p>
          <a:p>
            <a:pPr marL="0" indent="0" algn="ctr">
              <a:buNone/>
            </a:pPr>
            <a:endParaRPr lang="uk-UA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uk-UA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482208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09800" y="415925"/>
            <a:ext cx="8115300" cy="1325563"/>
          </a:xfrm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pPr algn="ctr"/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Пошукова робота</a:t>
            </a:r>
            <a:b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Випишіть</a:t>
            </a:r>
            <a:r>
              <a:rPr lang="uk-U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рими із першої строфи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71600" y="2173288"/>
            <a:ext cx="9525000" cy="4351338"/>
          </a:xfrm>
          <a:blipFill>
            <a:blip r:embed="rId2"/>
            <a:tile tx="0" ty="0" sx="100000" sy="100000" flip="none" algn="tl"/>
          </a:blip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4400" dirty="0" smtClean="0"/>
              <a:t>Вдалині </a:t>
            </a:r>
            <a:r>
              <a:rPr lang="uk-UA" sz="4400" dirty="0"/>
              <a:t>від тебе не тужу, не плачу,</a:t>
            </a:r>
          </a:p>
          <a:p>
            <a:pPr marL="0" indent="0">
              <a:buNone/>
            </a:pPr>
            <a:r>
              <a:rPr lang="uk-UA" sz="4400" dirty="0"/>
              <a:t>Розуму не трачу, як тебе побачу,</a:t>
            </a:r>
          </a:p>
          <a:p>
            <a:pPr marL="0" indent="0">
              <a:buNone/>
            </a:pPr>
            <a:r>
              <a:rPr lang="uk-UA" sz="4400" dirty="0"/>
              <a:t>А проте, як часом довго не стріваю,-</a:t>
            </a:r>
          </a:p>
          <a:p>
            <a:pPr marL="0" indent="0">
              <a:buNone/>
            </a:pPr>
            <a:r>
              <a:rPr lang="uk-UA" sz="4400" dirty="0"/>
              <a:t>Все чогось сумую, все когось шукаю.</a:t>
            </a:r>
          </a:p>
          <a:p>
            <a:pPr marL="0" indent="0">
              <a:buNone/>
            </a:pPr>
            <a:r>
              <a:rPr lang="uk-UA" sz="4400" dirty="0"/>
              <a:t>I в журбі до серця </a:t>
            </a:r>
            <a:r>
              <a:rPr lang="uk-UA" sz="4400" dirty="0" err="1"/>
              <a:t>підплива</a:t>
            </a:r>
            <a:r>
              <a:rPr lang="uk-UA" sz="4400" dirty="0"/>
              <a:t> питання:</a:t>
            </a:r>
          </a:p>
          <a:p>
            <a:pPr marL="0" indent="0">
              <a:buNone/>
            </a:pPr>
            <a:r>
              <a:rPr lang="uk-UA" sz="4400" dirty="0"/>
              <a:t>Чи це тільки дружба, а чи це </a:t>
            </a:r>
            <a:r>
              <a:rPr lang="uk-UA" sz="4400" dirty="0" smtClean="0"/>
              <a:t>кохання?</a:t>
            </a:r>
            <a:endParaRPr lang="uk-UA" sz="4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34362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pPr algn="ctr"/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Пошукова робота</a:t>
            </a:r>
            <a:endParaRPr lang="uk-U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67275"/>
          </a:xfrm>
          <a:blipFill>
            <a:blip r:embed="rId2"/>
            <a:tile tx="0" ty="0" sx="100000" sy="100000" flip="none" algn="tl"/>
          </a:blip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3600" dirty="0" smtClean="0"/>
              <a:t>Вдалині </a:t>
            </a:r>
            <a:r>
              <a:rPr lang="uk-UA" sz="3600" dirty="0"/>
              <a:t>від тебе не тужу, </a:t>
            </a:r>
            <a:r>
              <a:rPr lang="uk-UA" sz="3600" dirty="0">
                <a:solidFill>
                  <a:srgbClr val="FF0000"/>
                </a:solidFill>
              </a:rPr>
              <a:t>не плачу</a:t>
            </a:r>
            <a:r>
              <a:rPr lang="uk-UA" sz="3600" dirty="0" smtClean="0">
                <a:solidFill>
                  <a:srgbClr val="FF0000"/>
                </a:solidFill>
              </a:rPr>
              <a:t>,           </a:t>
            </a:r>
            <a:r>
              <a:rPr lang="uk-UA" sz="3600" b="1" dirty="0" smtClean="0">
                <a:solidFill>
                  <a:srgbClr val="FF0000"/>
                </a:solidFill>
              </a:rPr>
              <a:t>а</a:t>
            </a:r>
            <a:endParaRPr lang="uk-UA" sz="36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uk-UA" sz="3600" dirty="0"/>
              <a:t>Розуму не трачу, як тебе </a:t>
            </a:r>
            <a:r>
              <a:rPr lang="uk-UA" sz="3600" dirty="0">
                <a:solidFill>
                  <a:srgbClr val="FF0000"/>
                </a:solidFill>
              </a:rPr>
              <a:t>побачу</a:t>
            </a:r>
            <a:r>
              <a:rPr lang="uk-UA" sz="3600" dirty="0" smtClean="0">
                <a:solidFill>
                  <a:srgbClr val="FF0000"/>
                </a:solidFill>
              </a:rPr>
              <a:t>,                </a:t>
            </a:r>
            <a:r>
              <a:rPr lang="uk-UA" sz="3600" b="1" dirty="0" smtClean="0">
                <a:solidFill>
                  <a:srgbClr val="FF0000"/>
                </a:solidFill>
              </a:rPr>
              <a:t>а</a:t>
            </a:r>
            <a:endParaRPr lang="uk-UA" sz="36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uk-UA" sz="3600" dirty="0"/>
              <a:t>А проте, як часом довго </a:t>
            </a:r>
            <a:r>
              <a:rPr lang="uk-UA" sz="3600" dirty="0">
                <a:solidFill>
                  <a:srgbClr val="FF0000"/>
                </a:solidFill>
              </a:rPr>
              <a:t>не стріваю</a:t>
            </a:r>
            <a:r>
              <a:rPr lang="uk-UA" sz="3600" dirty="0" smtClean="0"/>
              <a:t>,-         </a:t>
            </a:r>
            <a:r>
              <a:rPr lang="en-US" sz="3600" b="1" dirty="0" smtClean="0">
                <a:solidFill>
                  <a:srgbClr val="FF0000"/>
                </a:solidFill>
              </a:rPr>
              <a:t>b</a:t>
            </a:r>
            <a:endParaRPr lang="uk-UA" sz="36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uk-UA" sz="3600" dirty="0"/>
              <a:t>Все чогось сумую, все когось </a:t>
            </a:r>
            <a:r>
              <a:rPr lang="uk-UA" sz="3600" dirty="0">
                <a:solidFill>
                  <a:srgbClr val="FF0000"/>
                </a:solidFill>
              </a:rPr>
              <a:t>шукаю</a:t>
            </a:r>
            <a:r>
              <a:rPr lang="uk-UA" sz="3600" dirty="0" smtClean="0"/>
              <a:t>.</a:t>
            </a:r>
            <a:r>
              <a:rPr lang="en-US" sz="3600" dirty="0" smtClean="0"/>
              <a:t>         </a:t>
            </a:r>
            <a:r>
              <a:rPr lang="en-US" sz="3600" b="1" dirty="0" smtClean="0">
                <a:solidFill>
                  <a:srgbClr val="FF0000"/>
                </a:solidFill>
              </a:rPr>
              <a:t>b</a:t>
            </a:r>
            <a:endParaRPr lang="uk-UA" sz="3600" dirty="0"/>
          </a:p>
          <a:p>
            <a:pPr marL="0" indent="0">
              <a:buNone/>
            </a:pPr>
            <a:r>
              <a:rPr lang="uk-UA" sz="3600" dirty="0"/>
              <a:t>I в журбі до серця </a:t>
            </a:r>
            <a:r>
              <a:rPr lang="uk-UA" sz="3600" dirty="0" err="1"/>
              <a:t>підплива</a:t>
            </a:r>
            <a:r>
              <a:rPr lang="uk-UA" sz="3600" dirty="0"/>
              <a:t> </a:t>
            </a:r>
            <a:r>
              <a:rPr lang="uk-UA" sz="3600" dirty="0">
                <a:solidFill>
                  <a:srgbClr val="FF0000"/>
                </a:solidFill>
              </a:rPr>
              <a:t>питання</a:t>
            </a:r>
            <a:r>
              <a:rPr lang="uk-UA" sz="3600" dirty="0" smtClean="0"/>
              <a:t>:</a:t>
            </a:r>
            <a:r>
              <a:rPr lang="en-US" sz="3600" dirty="0" smtClean="0"/>
              <a:t>         </a:t>
            </a:r>
            <a:r>
              <a:rPr lang="en-US" sz="3600" b="1" dirty="0" smtClean="0">
                <a:solidFill>
                  <a:srgbClr val="FF0000"/>
                </a:solidFill>
              </a:rPr>
              <a:t>c</a:t>
            </a:r>
            <a:endParaRPr lang="uk-UA" sz="3600" dirty="0"/>
          </a:p>
          <a:p>
            <a:pPr marL="0" indent="0">
              <a:buNone/>
            </a:pPr>
            <a:r>
              <a:rPr lang="uk-UA" sz="3600" dirty="0"/>
              <a:t>Чи це тільки дружба, а чи це </a:t>
            </a:r>
            <a:r>
              <a:rPr lang="uk-UA" sz="3600" dirty="0" smtClean="0">
                <a:solidFill>
                  <a:srgbClr val="FF0000"/>
                </a:solidFill>
              </a:rPr>
              <a:t>кохання?</a:t>
            </a:r>
            <a:r>
              <a:rPr lang="en-US" sz="3600" dirty="0" smtClean="0">
                <a:solidFill>
                  <a:srgbClr val="FF0000"/>
                </a:solidFill>
              </a:rPr>
              <a:t>       </a:t>
            </a:r>
            <a:r>
              <a:rPr lang="en-US" sz="3600" b="1" dirty="0" smtClean="0">
                <a:solidFill>
                  <a:srgbClr val="FF0000"/>
                </a:solidFill>
              </a:rPr>
              <a:t>c</a:t>
            </a:r>
            <a:endParaRPr lang="uk-UA" sz="40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uk-U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Використовується суміжне (парне) римування</a:t>
            </a:r>
            <a:r>
              <a:rPr lang="uk-UA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sp>
        <p:nvSpPr>
          <p:cNvPr id="8" name="Правая фигурная скобка 7"/>
          <p:cNvSpPr/>
          <p:nvPr/>
        </p:nvSpPr>
        <p:spPr>
          <a:xfrm>
            <a:off x="9156700" y="1955800"/>
            <a:ext cx="292100" cy="990600"/>
          </a:xfrm>
          <a:prstGeom prst="rightBrac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9" name="Правая фигурная скобка 8"/>
          <p:cNvSpPr/>
          <p:nvPr/>
        </p:nvSpPr>
        <p:spPr>
          <a:xfrm>
            <a:off x="9302750" y="3157537"/>
            <a:ext cx="292100" cy="990600"/>
          </a:xfrm>
          <a:prstGeom prst="rightBrac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0" name="Правая фигурная скобка 9"/>
          <p:cNvSpPr/>
          <p:nvPr/>
        </p:nvSpPr>
        <p:spPr>
          <a:xfrm>
            <a:off x="9309100" y="4413249"/>
            <a:ext cx="292100" cy="990600"/>
          </a:xfrm>
          <a:prstGeom prst="rightBrac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251166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533400"/>
            <a:ext cx="10515600" cy="5643563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ctr"/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Чи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можна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сказати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що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ліричний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герой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переживає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протилежні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почуття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  <a:p>
            <a:pPr algn="ctr"/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Пригадайте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літературний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термін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яким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називають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протиставлення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контрастних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явищ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образів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і понять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Весь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вірш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будується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за принципом 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антитези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,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що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посилює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відчуття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невизначеності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назві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 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Кожна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строфа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починається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припущення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певного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почуття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до адресата,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після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чого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йде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сумнів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виражений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сполучниками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«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проте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», «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хоч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», «коли б».</a:t>
            </a:r>
          </a:p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Оратор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зовсім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губиться, тому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кожна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строфа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закінчується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риторичним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запитанням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 </a:t>
            </a:r>
          </a:p>
          <a:p>
            <a:pPr algn="ctr"/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Ліричного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героя мучать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сильні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переживання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й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сумніви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тому й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виникають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гіперболи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(«В пекло я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подався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б для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твого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спокою</a:t>
            </a:r>
            <a:r>
              <a: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», </a:t>
            </a:r>
            <a:r>
              <a:rPr lang="ru-RU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твоїм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здоров'ям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і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спокоєм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стати».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457775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52500" y="2475706"/>
            <a:ext cx="10515600" cy="3709193"/>
          </a:xfrm>
          <a:blipFill>
            <a:blip r:embed="rId3"/>
            <a:tile tx="0" ty="0" sx="100000" sy="100000" flip="none" algn="tl"/>
          </a:blipFill>
        </p:spPr>
        <p:txBody>
          <a:bodyPr>
            <a:noAutofit/>
          </a:bodyPr>
          <a:lstStyle/>
          <a:p>
            <a:pPr algn="ctr"/>
            <a:r>
              <a:rPr lang="ru-RU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Епітети</a:t>
            </a: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«</a:t>
            </a:r>
            <a:r>
              <a:rPr lang="uk-UA" sz="3600" dirty="0" smtClean="0"/>
              <a:t>давнє запитання», «</a:t>
            </a:r>
            <a:r>
              <a:rPr lang="uk-UA" sz="3600" dirty="0"/>
              <a:t>лихе </a:t>
            </a:r>
            <a:r>
              <a:rPr lang="uk-UA" sz="3600" dirty="0" smtClean="0"/>
              <a:t>питання», «</a:t>
            </a:r>
            <a:r>
              <a:rPr lang="uk-UA" sz="3600" dirty="0"/>
              <a:t>любий </a:t>
            </a:r>
            <a:r>
              <a:rPr lang="uk-UA" sz="3600" dirty="0" smtClean="0"/>
              <a:t>спокій», «</a:t>
            </a:r>
            <a:r>
              <a:rPr lang="uk-UA" sz="3600" dirty="0"/>
              <a:t>грізне </a:t>
            </a:r>
            <a:r>
              <a:rPr lang="uk-UA" sz="3600" dirty="0" smtClean="0"/>
              <a:t>запитання», «віщий дух».</a:t>
            </a:r>
          </a:p>
          <a:p>
            <a:pPr algn="ctr"/>
            <a:r>
              <a:rPr lang="ru-RU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Метафори</a:t>
            </a: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«</a:t>
            </a:r>
            <a:r>
              <a:rPr lang="uk-UA" sz="3600" dirty="0"/>
              <a:t>Розуму не </a:t>
            </a:r>
            <a:r>
              <a:rPr lang="uk-UA" sz="3600" dirty="0" smtClean="0"/>
              <a:t>трачу», «</a:t>
            </a:r>
            <a:r>
              <a:rPr lang="uk-UA" sz="3600" dirty="0"/>
              <a:t>I в журбі до серця </a:t>
            </a:r>
            <a:r>
              <a:rPr lang="uk-UA" sz="3600" dirty="0" err="1"/>
              <a:t>підплива</a:t>
            </a:r>
            <a:r>
              <a:rPr lang="uk-UA" sz="3600" dirty="0"/>
              <a:t> </a:t>
            </a:r>
            <a:r>
              <a:rPr lang="uk-UA" sz="3600" dirty="0" smtClean="0"/>
              <a:t>питання», «</a:t>
            </a:r>
            <a:r>
              <a:rPr lang="uk-UA" sz="3600" dirty="0"/>
              <a:t>говорить прагнення </a:t>
            </a:r>
            <a:r>
              <a:rPr lang="uk-UA" sz="3600" dirty="0" smtClean="0"/>
              <a:t>щоденне», «втрачав дорогу», «сховавши в серці запитання», «</a:t>
            </a:r>
            <a:r>
              <a:rPr lang="uk-UA" sz="3600" dirty="0"/>
              <a:t>Сушить мені мозок те лихе </a:t>
            </a:r>
            <a:r>
              <a:rPr lang="uk-UA" sz="3600" dirty="0" smtClean="0"/>
              <a:t>питання»...</a:t>
            </a:r>
            <a:endParaRPr lang="uk-UA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ctr"/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Пошукова робота</a:t>
            </a:r>
            <a:b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знайдіть </a:t>
            </a:r>
            <a:r>
              <a:rPr lang="uk-U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 поезії</a:t>
            </a: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епітети та метафори</a:t>
            </a:r>
            <a:endParaRPr lang="uk-U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03039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76600" y="2892425"/>
            <a:ext cx="7200900" cy="3241675"/>
          </a:xfrm>
        </p:spPr>
        <p:txBody>
          <a:bodyPr>
            <a:noAutofit/>
          </a:bodyPr>
          <a:lstStyle/>
          <a:p>
            <a:r>
              <a:rPr lang="uk-UA" sz="3600" dirty="0" smtClean="0"/>
              <a:t>Сьогодні я дізнався (дізналася)…</a:t>
            </a:r>
          </a:p>
          <a:p>
            <a:r>
              <a:rPr lang="uk-UA" sz="3600" dirty="0" smtClean="0"/>
              <a:t>Мене зацікавило…</a:t>
            </a:r>
          </a:p>
          <a:p>
            <a:r>
              <a:rPr lang="uk-UA" sz="3600" dirty="0" smtClean="0"/>
              <a:t>Я хотів би (хотіла б) …</a:t>
            </a:r>
          </a:p>
          <a:p>
            <a:r>
              <a:rPr lang="uk-UA" sz="3600" dirty="0" smtClean="0"/>
              <a:t>Я запам’ятав (запам’ятала)…</a:t>
            </a:r>
          </a:p>
          <a:p>
            <a:r>
              <a:rPr lang="uk-UA" sz="3600" dirty="0" smtClean="0"/>
              <a:t>Я можу…</a:t>
            </a:r>
          </a:p>
          <a:p>
            <a:endParaRPr lang="uk-UA" sz="3600" dirty="0" smtClean="0"/>
          </a:p>
          <a:p>
            <a:endParaRPr lang="uk-UA" sz="3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611412" y="1456035"/>
            <a:ext cx="326563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Мікрофон</a:t>
            </a:r>
            <a:endParaRPr lang="ru-RU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000" b="89778" l="9778" r="93333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2300288"/>
            <a:ext cx="3517899" cy="3517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4915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80138" y="365125"/>
            <a:ext cx="8673662" cy="1325563"/>
          </a:xfrm>
        </p:spPr>
        <p:txBody>
          <a:bodyPr/>
          <a:lstStyle/>
          <a:p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Використані джерела</a:t>
            </a:r>
            <a:endParaRPr lang="uk-U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>
                <a:hlinkClick r:id="rId2"/>
              </a:rPr>
              <a:t>https://encrypted-tbn0.gstatic.com/images?q=tbn:ANd9GcT2FsZLPQC60PNwcUfwDA-LLBZZf5hucM66rAXqPio76C0Ch5Flg-iqIfFeJB7UgNvZ-Go&amp;usqp=CAU</a:t>
            </a:r>
            <a:endParaRPr lang="uk-UA" dirty="0" smtClean="0"/>
          </a:p>
          <a:p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www.ukrlib.com.ua/bio-zl/printit.php?tid=4311</a:t>
            </a:r>
            <a:endParaRPr lang="uk-UA" dirty="0" smtClean="0">
              <a:hlinkClick r:id="rId3"/>
            </a:endParaRPr>
          </a:p>
          <a:p>
            <a:r>
              <a:rPr lang="en-US" dirty="0" smtClean="0">
                <a:hlinkClick r:id="rId3"/>
              </a:rPr>
              <a:t>https://na-skryzhalyah.blogspot.com/2017/03/blog-post_90.html</a:t>
            </a:r>
            <a:endParaRPr lang="uk-UA" dirty="0" smtClean="0"/>
          </a:p>
          <a:p>
            <a:r>
              <a:rPr lang="en-US" dirty="0">
                <a:hlinkClick r:id="rId4"/>
              </a:rPr>
              <a:t>https://</a:t>
            </a:r>
            <a:r>
              <a:rPr lang="en-US" dirty="0" smtClean="0">
                <a:hlinkClick r:id="rId4"/>
              </a:rPr>
              <a:t>www.liveworksheets.com/qg2716802vg</a:t>
            </a:r>
            <a:endParaRPr lang="uk-UA" dirty="0" smtClean="0"/>
          </a:p>
          <a:p>
            <a:r>
              <a:rPr lang="en-US" dirty="0">
                <a:hlinkClick r:id="rId5"/>
              </a:rPr>
              <a:t>https://blog.i.ua/user/1633264/394054</a:t>
            </a:r>
            <a:r>
              <a:rPr lang="en-US" dirty="0" smtClean="0">
                <a:hlinkClick r:id="rId5"/>
              </a:rPr>
              <a:t>/</a:t>
            </a:r>
            <a:endParaRPr lang="en-US" dirty="0" smtClean="0"/>
          </a:p>
          <a:p>
            <a:r>
              <a:rPr lang="en-US" dirty="0">
                <a:hlinkClick r:id="rId6"/>
              </a:rPr>
              <a:t>https://</a:t>
            </a:r>
            <a:r>
              <a:rPr lang="en-US" dirty="0" smtClean="0">
                <a:hlinkClick r:id="rId6"/>
              </a:rPr>
              <a:t>poezja.org/wz/interpretacja/3013/Niepewnosc</a:t>
            </a:r>
            <a:endParaRPr lang="uk-UA" dirty="0" smtClean="0"/>
          </a:p>
          <a:p>
            <a:r>
              <a:rPr lang="en-US" dirty="0">
                <a:hlinkClick r:id="rId7"/>
              </a:rPr>
              <a:t>http://demotywatory.pl//</a:t>
            </a:r>
            <a:r>
              <a:rPr lang="en-US" dirty="0" smtClean="0">
                <a:hlinkClick r:id="rId7"/>
              </a:rPr>
              <a:t>uploads/201107/1311851267_by_GOrillaz1220_600.jpg</a:t>
            </a:r>
            <a:endParaRPr lang="uk-UA" dirty="0" smtClean="0"/>
          </a:p>
          <a:p>
            <a:r>
              <a:rPr lang="en-US" dirty="0"/>
              <a:t>https://uploads0.wikiart.org/images/jamie-wyeth/wanderer.jpg!Large.jpg</a:t>
            </a:r>
            <a:endParaRPr lang="uk-UA" dirty="0" smtClean="0"/>
          </a:p>
          <a:p>
            <a:endParaRPr lang="uk-UA" dirty="0" smtClean="0"/>
          </a:p>
          <a:p>
            <a:endParaRPr lang="en-US" dirty="0" smtClean="0"/>
          </a:p>
          <a:p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3865314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1.3|3|4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|2.4|5|6.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1.6|6.6|3.2|2|1.9|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1.4|2|3.4|10.5|2.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|1.4|5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863</TotalTime>
  <Words>683</Words>
  <Application>Microsoft Office PowerPoint</Application>
  <PresentationFormat>Широкоэкранный</PresentationFormat>
  <Paragraphs>128</Paragraphs>
  <Slides>27</Slides>
  <Notes>0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3" baseType="lpstr">
      <vt:lpstr>Arial</vt:lpstr>
      <vt:lpstr>Calibri</vt:lpstr>
      <vt:lpstr>Calibri Light</vt:lpstr>
      <vt:lpstr>Georgia</vt:lpstr>
      <vt:lpstr>Montserrat</vt:lpstr>
      <vt:lpstr>Тема Office</vt:lpstr>
      <vt:lpstr>Адам Міцкевич  (1798-1855). «Непевність».  Поетизація високого почуття кохання, розкриття у віршах його впливу на людину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Wiersz Adama Mickiewicza „Niepewność” został wydany w zbiorze „Sonety odeskie”. Powstał podczas pobytu poety w Rosji w latach 1824-1829. Utwór jest jednym z najbardziej znanych utworów Mickiewicza, który spopularyzowało wykonanie wokalne Marka Grechuty.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Коли я цю пісню віршував без тями, Віщий дух моїми не владав устами, Сам не знаю звідки, стежками якими Узялися мислі і набігли рими, Як я в кінці вірша вкарбував питання: Що мене натхнуло — дружба чи кохання?                                                              1825</vt:lpstr>
      <vt:lpstr>Проблемне питання Яка назва до поезії найкраще підходить?</vt:lpstr>
      <vt:lpstr>Заглянем у словник</vt:lpstr>
      <vt:lpstr>«Niepewnosc» Gdy Cie nie widze, nie wzdycham, nie placze,  Nie trace zmyslow, kiedy Cie zobacze;  Jednakze gdy Cie dlugo nie ogladam  Czegos mi braknie, kogos widziec zadam  I teskniac sobie zadaje pytanie:  Czy to jest przyjazn? czy to jest kochanie?.  </vt:lpstr>
      <vt:lpstr> Cierpialam nieraz, nie myslalam wcale,  Abym przed Toba szla wylewac zale;  Idac bez celu, nie pilnujac drogi,  Sama nie pojmuje, jak w Twe zajde progi;  I wchodzac sobie zadaje pytanie:  Co mie tu wiodlo? przyjazn czy kochanie?  Dla Twego zdrowia zycia bym nie skapil,  Po Twa spokojnosc do piekiel bym zstapil;  Choc smialej zadzy nie ma w sercu mojem,  Bym byl  dla Ciebie zdrowiem i pokojem.  I znowu sobie powtarzam pytanie:  Czy to jest przyjazn ? czy to jest kochanie? Adam Mickiewicz </vt:lpstr>
      <vt:lpstr>Аналіз поезії Адама Міцкевича «Непевність» </vt:lpstr>
      <vt:lpstr>Пошукова робота Випишіть рими із першої строфи</vt:lpstr>
      <vt:lpstr>Пошукова робота</vt:lpstr>
      <vt:lpstr>Презентация PowerPoint</vt:lpstr>
      <vt:lpstr>Пошукова робота знайдіть у поезії епітети та метафори</vt:lpstr>
      <vt:lpstr>Презентация PowerPoint</vt:lpstr>
      <vt:lpstr>Використані джерела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Windows;Інна Пастерук</dc:creator>
  <cp:lastModifiedBy>Пользователь Windows</cp:lastModifiedBy>
  <cp:revision>63</cp:revision>
  <dcterms:created xsi:type="dcterms:W3CDTF">2023-01-16T14:03:28Z</dcterms:created>
  <dcterms:modified xsi:type="dcterms:W3CDTF">2023-01-19T17:37:50Z</dcterms:modified>
  <cp:contentStatus>Окончательное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