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00" autoAdjust="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1124744"/>
            <a:ext cx="7543800" cy="3672408"/>
          </a:xfrm>
        </p:spPr>
        <p:txBody>
          <a:bodyPr/>
          <a:lstStyle/>
          <a:p>
            <a:r>
              <a:rPr lang="ru-RU" sz="3600" dirty="0" smtClean="0"/>
              <a:t>Франческо </a:t>
            </a:r>
            <a:r>
              <a:rPr lang="ru-RU" sz="3600" dirty="0"/>
              <a:t>Петрарка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(</a:t>
            </a:r>
            <a:r>
              <a:rPr lang="ru-RU" sz="3600" dirty="0"/>
              <a:t>1304–1374</a:t>
            </a:r>
            <a:r>
              <a:rPr lang="ru-RU" sz="3600" dirty="0" smtClean="0"/>
              <a:t>).</a:t>
            </a:r>
            <a:br>
              <a:rPr lang="ru-RU" sz="3600" dirty="0" smtClean="0"/>
            </a:br>
            <a:r>
              <a:rPr lang="ru-RU" sz="3600" dirty="0" err="1" smtClean="0"/>
              <a:t>Сонети</a:t>
            </a:r>
            <a:r>
              <a:rPr lang="ru-RU" sz="3600" dirty="0" smtClean="0"/>
              <a:t> </a:t>
            </a:r>
            <a:r>
              <a:rPr lang="ru-RU" sz="3600" dirty="0"/>
              <a:t>№ 61, 132. </a:t>
            </a:r>
            <a:r>
              <a:rPr lang="ru-RU" sz="3600" dirty="0" err="1"/>
              <a:t>Історія</a:t>
            </a:r>
            <a:r>
              <a:rPr lang="ru-RU" sz="3600" dirty="0"/>
              <a:t> </a:t>
            </a:r>
            <a:r>
              <a:rPr lang="ru-RU" sz="3600" dirty="0" err="1"/>
              <a:t>кохання</a:t>
            </a:r>
            <a:r>
              <a:rPr lang="ru-RU" sz="3600" dirty="0"/>
              <a:t> в сонетах Ф. Петрарки. Образ </a:t>
            </a:r>
            <a:r>
              <a:rPr lang="ru-RU" sz="3600" dirty="0" err="1"/>
              <a:t>ліричного</a:t>
            </a:r>
            <a:r>
              <a:rPr lang="ru-RU" sz="3600" dirty="0"/>
              <a:t> героя та </a:t>
            </a:r>
            <a:r>
              <a:rPr lang="ru-RU" sz="3600" dirty="0" err="1"/>
              <a:t>героїні</a:t>
            </a:r>
            <a:r>
              <a:rPr lang="ru-RU" sz="3600" dirty="0"/>
              <a:t>. 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92426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24744"/>
            <a:ext cx="7543800" cy="3671664"/>
          </a:xfrm>
        </p:spPr>
        <p:txBody>
          <a:bodyPr/>
          <a:lstStyle/>
          <a:p>
            <a:pPr algn="ctr"/>
            <a:r>
              <a:rPr lang="uk-UA" sz="6000" dirty="0" smtClean="0"/>
              <a:t>Або</a:t>
            </a:r>
            <a:br>
              <a:rPr lang="uk-UA" sz="6000" dirty="0" smtClean="0"/>
            </a:br>
            <a:r>
              <a:rPr lang="uk-UA" sz="6000" dirty="0" smtClean="0"/>
              <a:t/>
            </a:r>
            <a:br>
              <a:rPr lang="uk-UA" sz="6000" dirty="0" smtClean="0"/>
            </a:br>
            <a:r>
              <a:rPr lang="uk-UA" sz="6000" dirty="0" smtClean="0"/>
              <a:t>Як любили і</a:t>
            </a:r>
            <a:br>
              <a:rPr lang="uk-UA" sz="6000" dirty="0" smtClean="0"/>
            </a:br>
            <a:r>
              <a:rPr lang="uk-UA" sz="6000" dirty="0" smtClean="0"/>
              <a:t> вмирали </a:t>
            </a:r>
            <a:r>
              <a:rPr lang="uk-UA" sz="6000" dirty="0" smtClean="0"/>
              <a:t>600</a:t>
            </a:r>
            <a:r>
              <a:rPr lang="uk-UA" sz="6000" dirty="0" smtClean="0"/>
              <a:t> </a:t>
            </a:r>
            <a:r>
              <a:rPr lang="uk-UA" sz="6000" dirty="0" smtClean="0"/>
              <a:t>років тому</a:t>
            </a:r>
            <a:endParaRPr lang="uk-UA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314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3132266"/>
          </a:xfrm>
        </p:spPr>
        <p:txBody>
          <a:bodyPr>
            <a:normAutofit/>
          </a:bodyPr>
          <a:lstStyle/>
          <a:p>
            <a:r>
              <a:rPr lang="uk-UA" sz="2000" dirty="0" err="1" smtClean="0"/>
              <a:t>Франческо</a:t>
            </a:r>
            <a:r>
              <a:rPr lang="uk-UA" sz="2000" dirty="0" smtClean="0"/>
              <a:t> </a:t>
            </a:r>
            <a:r>
              <a:rPr lang="uk-UA" sz="2000" dirty="0" err="1" smtClean="0"/>
              <a:t>Петратка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і</a:t>
            </a:r>
            <a:r>
              <a:rPr lang="ru-RU" sz="2000" dirty="0" err="1" smtClean="0"/>
              <a:t>талійський</a:t>
            </a:r>
            <a:r>
              <a:rPr lang="ru-RU" sz="2000" dirty="0" smtClean="0"/>
              <a:t> </a:t>
            </a:r>
            <a:r>
              <a:rPr lang="ru-RU" sz="2000" dirty="0"/>
              <a:t>поет </a:t>
            </a:r>
            <a:r>
              <a:rPr lang="ru-RU" sz="2000" dirty="0" smtClean="0"/>
              <a:t>та </a:t>
            </a:r>
            <a:br>
              <a:rPr lang="ru-RU" sz="2000" dirty="0" smtClean="0"/>
            </a:br>
            <a:r>
              <a:rPr lang="ru-RU" sz="2000" dirty="0" err="1" smtClean="0"/>
              <a:t>літописець</a:t>
            </a:r>
            <a:r>
              <a:rPr lang="ru-RU" sz="2000" dirty="0" smtClean="0"/>
              <a:t>,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err="1"/>
              <a:t>ранній</a:t>
            </a:r>
            <a:r>
              <a:rPr lang="ru-RU" sz="2000" dirty="0"/>
              <a:t> </a:t>
            </a:r>
            <a:r>
              <a:rPr lang="ru-RU" sz="2000" dirty="0" err="1"/>
              <a:t>гуманіст</a:t>
            </a:r>
            <a:r>
              <a:rPr lang="ru-RU" sz="2000" dirty="0"/>
              <a:t>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600" cap="none" dirty="0" err="1"/>
              <a:t>Н</a:t>
            </a:r>
            <a:r>
              <a:rPr lang="ru-RU" sz="1600" cap="none" dirty="0" err="1" smtClean="0"/>
              <a:t>ародився</a:t>
            </a:r>
            <a:r>
              <a:rPr lang="ru-RU" sz="1600" cap="none" dirty="0" smtClean="0"/>
              <a:t> 20 </a:t>
            </a:r>
            <a:r>
              <a:rPr lang="ru-RU" sz="1600" cap="none" dirty="0" err="1" smtClean="0"/>
              <a:t>липня</a:t>
            </a:r>
            <a:r>
              <a:rPr lang="ru-RU" sz="1600" cap="none" dirty="0" smtClean="0"/>
              <a:t> 1304 р. </a:t>
            </a:r>
            <a:br>
              <a:rPr lang="ru-RU" sz="1600" cap="none" dirty="0" smtClean="0"/>
            </a:br>
            <a:r>
              <a:rPr lang="ru-RU" sz="1600" cap="none" dirty="0" smtClean="0"/>
              <a:t>Помер 19 </a:t>
            </a:r>
            <a:r>
              <a:rPr lang="ru-RU" sz="1600" cap="none" dirty="0" err="1" smtClean="0"/>
              <a:t>липня</a:t>
            </a:r>
            <a:r>
              <a:rPr lang="ru-RU" sz="1600" cap="none" dirty="0" smtClean="0"/>
              <a:t> 1374 р.</a:t>
            </a:r>
            <a:endParaRPr lang="uk-UA" sz="1600" cap="none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065"/>
            <a:ext cx="4145587" cy="6656281"/>
          </a:xfrm>
        </p:spPr>
      </p:pic>
    </p:spTree>
    <p:extLst>
      <p:ext uri="{BB962C8B-B14F-4D97-AF65-F5344CB8AC3E}">
        <p14:creationId xmlns:p14="http://schemas.microsoft.com/office/powerpoint/2010/main" val="159450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186808" cy="4373563"/>
          </a:xfrm>
        </p:spPr>
        <p:txBody>
          <a:bodyPr/>
          <a:lstStyle/>
          <a:p>
            <a:r>
              <a:rPr lang="uk-UA" dirty="0"/>
              <a:t>Батько поета, </a:t>
            </a:r>
            <a:r>
              <a:rPr lang="uk-UA" dirty="0" err="1"/>
              <a:t>Петракко</a:t>
            </a:r>
            <a:r>
              <a:rPr lang="uk-UA" dirty="0"/>
              <a:t>, не мав прізвища, оскільки не був шляхетного походження. В одному з документів його назвали Петраркою, звідси і пішло прізвище. Спочатку справи його процвітали, він  дружив з Данте. Але не відомо за яку провину суд Флоренції засудив батька до великого штрафу, </a:t>
            </a:r>
            <a:r>
              <a:rPr lang="uk-UA" dirty="0" err="1"/>
              <a:t>відрубання</a:t>
            </a:r>
            <a:r>
              <a:rPr lang="uk-UA" dirty="0"/>
              <a:t> руки і вигнання з міста.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12776"/>
            <a:ext cx="3524511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9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4968552" cy="5760640"/>
          </a:xfrm>
        </p:spPr>
        <p:txBody>
          <a:bodyPr>
            <a:normAutofit/>
          </a:bodyPr>
          <a:lstStyle/>
          <a:p>
            <a:r>
              <a:rPr lang="uk-UA" dirty="0" smtClean="0">
                <a:cs typeface="Times New Roman" pitchFamily="18" charset="0"/>
              </a:rPr>
              <a:t>Батько відправив Петрарку  </a:t>
            </a:r>
            <a:r>
              <a:rPr lang="uk-UA" dirty="0">
                <a:cs typeface="Times New Roman" pitchFamily="18" charset="0"/>
              </a:rPr>
              <a:t>в Болонський університет для здобуття юридичної освіти. Цей навчальний заклад був одним із </a:t>
            </a:r>
            <a:r>
              <a:rPr lang="uk-UA" dirty="0" smtClean="0">
                <a:cs typeface="Times New Roman" pitchFamily="18" charset="0"/>
              </a:rPr>
              <a:t>найдавніших</a:t>
            </a:r>
            <a:r>
              <a:rPr lang="uk-UA" dirty="0">
                <a:cs typeface="Times New Roman" pitchFamily="18" charset="0"/>
              </a:rPr>
              <a:t> </a:t>
            </a:r>
            <a:r>
              <a:rPr lang="uk-UA" dirty="0" smtClean="0">
                <a:cs typeface="Times New Roman" pitchFamily="18" charset="0"/>
              </a:rPr>
              <a:t>у </a:t>
            </a:r>
            <a:r>
              <a:rPr lang="uk-UA" dirty="0">
                <a:cs typeface="Times New Roman" pitchFamily="18" charset="0"/>
              </a:rPr>
              <a:t>Європі, славився бездоганною </a:t>
            </a:r>
            <a:r>
              <a:rPr lang="uk-UA" dirty="0" smtClean="0">
                <a:cs typeface="Times New Roman" pitchFamily="18" charset="0"/>
              </a:rPr>
              <a:t>репутацією і  блискучим </a:t>
            </a:r>
            <a:br>
              <a:rPr lang="uk-UA" dirty="0" smtClean="0">
                <a:cs typeface="Times New Roman" pitchFamily="18" charset="0"/>
              </a:rPr>
            </a:br>
            <a:r>
              <a:rPr lang="uk-UA" dirty="0" smtClean="0">
                <a:cs typeface="Times New Roman" pitchFamily="18" charset="0"/>
              </a:rPr>
              <a:t>педагогічним </a:t>
            </a:r>
            <a:r>
              <a:rPr lang="uk-UA" dirty="0">
                <a:cs typeface="Times New Roman" pitchFamily="18" charset="0"/>
              </a:rPr>
              <a:t>складом </a:t>
            </a:r>
            <a:r>
              <a:rPr lang="uk-UA" dirty="0" smtClean="0">
                <a:cs typeface="Times New Roman" pitchFamily="18" charset="0"/>
              </a:rPr>
              <a:t/>
            </a:r>
            <a:br>
              <a:rPr lang="uk-UA" dirty="0" smtClean="0">
                <a:cs typeface="Times New Roman" pitchFamily="18" charset="0"/>
              </a:rPr>
            </a:br>
            <a:r>
              <a:rPr lang="uk-UA" dirty="0" smtClean="0">
                <a:cs typeface="Times New Roman" pitchFamily="18" charset="0"/>
              </a:rPr>
              <a:t>на </a:t>
            </a:r>
            <a:r>
              <a:rPr lang="uk-UA" dirty="0">
                <a:cs typeface="Times New Roman" pitchFamily="18" charset="0"/>
              </a:rPr>
              <a:t>чолі з чарівною Новелою, яка, </a:t>
            </a:r>
            <a:r>
              <a:rPr lang="uk-UA" dirty="0" smtClean="0">
                <a:cs typeface="Times New Roman" pitchFamily="18" charset="0"/>
              </a:rPr>
              <a:t/>
            </a:r>
            <a:br>
              <a:rPr lang="uk-UA" dirty="0" smtClean="0">
                <a:cs typeface="Times New Roman" pitchFamily="18" charset="0"/>
              </a:rPr>
            </a:br>
            <a:r>
              <a:rPr lang="uk-UA" dirty="0" smtClean="0">
                <a:cs typeface="Times New Roman" pitchFamily="18" charset="0"/>
              </a:rPr>
              <a:t>щоб </a:t>
            </a:r>
            <a:r>
              <a:rPr lang="uk-UA" dirty="0">
                <a:cs typeface="Times New Roman" pitchFamily="18" charset="0"/>
              </a:rPr>
              <a:t>своєю божественною вродою </a:t>
            </a:r>
            <a:r>
              <a:rPr lang="uk-UA" dirty="0" smtClean="0">
                <a:cs typeface="Times New Roman" pitchFamily="18" charset="0"/>
              </a:rPr>
              <a:t/>
            </a:r>
            <a:br>
              <a:rPr lang="uk-UA" dirty="0" smtClean="0">
                <a:cs typeface="Times New Roman" pitchFamily="18" charset="0"/>
              </a:rPr>
            </a:br>
            <a:r>
              <a:rPr lang="uk-UA" dirty="0" smtClean="0">
                <a:cs typeface="Times New Roman" pitchFamily="18" charset="0"/>
              </a:rPr>
              <a:t>бентежити </a:t>
            </a:r>
            <a:r>
              <a:rPr lang="uk-UA" dirty="0">
                <a:cs typeface="Times New Roman" pitchFamily="18" charset="0"/>
              </a:rPr>
              <a:t>й не відволікати </a:t>
            </a:r>
            <a:r>
              <a:rPr lang="uk-UA" dirty="0" smtClean="0">
                <a:cs typeface="Times New Roman" pitchFamily="18" charset="0"/>
              </a:rPr>
              <a:t/>
            </a:r>
            <a:br>
              <a:rPr lang="uk-UA" dirty="0" smtClean="0">
                <a:cs typeface="Times New Roman" pitchFamily="18" charset="0"/>
              </a:rPr>
            </a:br>
            <a:r>
              <a:rPr lang="uk-UA" dirty="0" smtClean="0">
                <a:cs typeface="Times New Roman" pitchFamily="18" charset="0"/>
              </a:rPr>
              <a:t>студентів </a:t>
            </a:r>
            <a:r>
              <a:rPr lang="uk-UA" dirty="0">
                <a:cs typeface="Times New Roman" pitchFamily="18" charset="0"/>
              </a:rPr>
              <a:t> </a:t>
            </a:r>
            <a:r>
              <a:rPr lang="uk-UA" dirty="0" smtClean="0">
                <a:cs typeface="Times New Roman" pitchFamily="18" charset="0"/>
              </a:rPr>
              <a:t>від </a:t>
            </a:r>
            <a:r>
              <a:rPr lang="uk-UA" dirty="0">
                <a:cs typeface="Times New Roman" pitchFamily="18" charset="0"/>
              </a:rPr>
              <a:t>розуміння наук і </a:t>
            </a:r>
            <a:r>
              <a:rPr lang="uk-UA" dirty="0" smtClean="0">
                <a:cs typeface="Times New Roman" pitchFamily="18" charset="0"/>
              </a:rPr>
              <a:t>мудрості,</a:t>
            </a:r>
            <a:r>
              <a:rPr lang="uk-UA" dirty="0">
                <a:cs typeface="Times New Roman" pitchFamily="18" charset="0"/>
              </a:rPr>
              <a:t> </a:t>
            </a:r>
            <a:r>
              <a:rPr lang="uk-UA" dirty="0" smtClean="0">
                <a:cs typeface="Times New Roman" pitchFamily="18" charset="0"/>
              </a:rPr>
              <a:t>змушена </a:t>
            </a:r>
            <a:r>
              <a:rPr lang="uk-UA" dirty="0">
                <a:cs typeface="Times New Roman" pitchFamily="18" charset="0"/>
              </a:rPr>
              <a:t>була читати </a:t>
            </a:r>
            <a:r>
              <a:rPr lang="uk-UA" dirty="0" smtClean="0">
                <a:cs typeface="Times New Roman" pitchFamily="18" charset="0"/>
              </a:rPr>
              <a:t/>
            </a:r>
            <a:br>
              <a:rPr lang="uk-UA" dirty="0" smtClean="0">
                <a:cs typeface="Times New Roman" pitchFamily="18" charset="0"/>
              </a:rPr>
            </a:br>
            <a:r>
              <a:rPr lang="uk-UA" dirty="0" smtClean="0">
                <a:cs typeface="Times New Roman" pitchFamily="18" charset="0"/>
              </a:rPr>
              <a:t>лекції </a:t>
            </a:r>
            <a:r>
              <a:rPr lang="uk-UA" dirty="0">
                <a:cs typeface="Times New Roman" pitchFamily="18" charset="0"/>
              </a:rPr>
              <a:t>за </a:t>
            </a:r>
            <a:r>
              <a:rPr lang="uk-UA" dirty="0" smtClean="0">
                <a:cs typeface="Times New Roman" pitchFamily="18" charset="0"/>
              </a:rPr>
              <a:t>ширмою</a:t>
            </a:r>
            <a:r>
              <a:rPr lang="uk-UA" dirty="0">
                <a:cs typeface="Times New Roman" pitchFamily="18" charset="0"/>
              </a:rPr>
              <a:t>. </a:t>
            </a:r>
            <a:r>
              <a:rPr lang="uk-UA" dirty="0" smtClean="0">
                <a:cs typeface="Times New Roman" pitchFamily="18" charset="0"/>
              </a:rPr>
              <a:t>Але </a:t>
            </a:r>
            <a:r>
              <a:rPr lang="uk-UA" dirty="0">
                <a:cs typeface="Times New Roman" pitchFamily="18" charset="0"/>
              </a:rPr>
              <a:t>навіть ця пікантна </a:t>
            </a:r>
            <a:r>
              <a:rPr lang="uk-UA" dirty="0" smtClean="0">
                <a:cs typeface="Times New Roman" pitchFamily="18" charset="0"/>
              </a:rPr>
              <a:t>обставина не </a:t>
            </a:r>
            <a:r>
              <a:rPr lang="uk-UA" dirty="0">
                <a:cs typeface="Times New Roman" pitchFamily="18" charset="0"/>
              </a:rPr>
              <a:t>змогла </a:t>
            </a:r>
            <a:r>
              <a:rPr lang="uk-UA" dirty="0" smtClean="0">
                <a:cs typeface="Times New Roman" pitchFamily="18" charset="0"/>
              </a:rPr>
              <a:t>подолати відрази молодого </a:t>
            </a:r>
            <a:r>
              <a:rPr lang="uk-UA" dirty="0">
                <a:cs typeface="Times New Roman" pitchFamily="18" charset="0"/>
              </a:rPr>
              <a:t>студента </a:t>
            </a:r>
            <a:r>
              <a:rPr lang="uk-UA" dirty="0" smtClean="0">
                <a:cs typeface="Times New Roman" pitchFamily="18" charset="0"/>
              </a:rPr>
              <a:t/>
            </a:r>
            <a:br>
              <a:rPr lang="uk-UA" dirty="0" smtClean="0">
                <a:cs typeface="Times New Roman" pitchFamily="18" charset="0"/>
              </a:rPr>
            </a:br>
            <a:r>
              <a:rPr lang="uk-UA" dirty="0" smtClean="0">
                <a:cs typeface="Times New Roman" pitchFamily="18" charset="0"/>
              </a:rPr>
              <a:t>до </a:t>
            </a:r>
            <a:r>
              <a:rPr lang="uk-UA" dirty="0">
                <a:cs typeface="Times New Roman" pitchFamily="18" charset="0"/>
              </a:rPr>
              <a:t>юриспруденції.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2031257"/>
            <a:ext cx="4006811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7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4042792" cy="5001419"/>
          </a:xfrm>
        </p:spPr>
        <p:txBody>
          <a:bodyPr/>
          <a:lstStyle/>
          <a:p>
            <a:r>
              <a:rPr lang="ru-RU" dirty="0"/>
              <a:t>«Я </a:t>
            </a:r>
            <a:r>
              <a:rPr lang="ru-RU" dirty="0" err="1"/>
              <a:t>був</a:t>
            </a:r>
            <a:r>
              <a:rPr lang="ru-RU" dirty="0"/>
              <a:t> не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сильний</a:t>
            </a:r>
            <a:r>
              <a:rPr lang="ru-RU" dirty="0"/>
              <a:t>, але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спритний</a:t>
            </a:r>
            <a:r>
              <a:rPr lang="ru-RU" dirty="0"/>
              <a:t>, не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вродливий</a:t>
            </a:r>
            <a:r>
              <a:rPr lang="ru-RU" dirty="0"/>
              <a:t>, а все ж </a:t>
            </a:r>
            <a:r>
              <a:rPr lang="ru-RU" dirty="0" err="1"/>
              <a:t>приємної</a:t>
            </a:r>
            <a:r>
              <a:rPr lang="ru-RU" dirty="0"/>
              <a:t> </a:t>
            </a:r>
            <a:r>
              <a:rPr lang="ru-RU" dirty="0" err="1"/>
              <a:t>зовнішності</a:t>
            </a:r>
            <a:r>
              <a:rPr lang="ru-RU" dirty="0"/>
              <a:t>, у мене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свіжий</a:t>
            </a:r>
            <a:r>
              <a:rPr lang="ru-RU" dirty="0"/>
              <a:t>, </a:t>
            </a:r>
            <a:r>
              <a:rPr lang="ru-RU" dirty="0" err="1"/>
              <a:t>трохи</a:t>
            </a:r>
            <a:r>
              <a:rPr lang="ru-RU" dirty="0"/>
              <a:t> </a:t>
            </a:r>
            <a:r>
              <a:rPr lang="ru-RU" dirty="0" err="1"/>
              <a:t>смаглявий</a:t>
            </a:r>
            <a:r>
              <a:rPr lang="ru-RU" dirty="0"/>
              <a:t> </a:t>
            </a:r>
            <a:r>
              <a:rPr lang="ru-RU" dirty="0" err="1"/>
              <a:t>колір</a:t>
            </a:r>
            <a:r>
              <a:rPr lang="ru-RU" dirty="0"/>
              <a:t> </a:t>
            </a:r>
            <a:r>
              <a:rPr lang="ru-RU" dirty="0" err="1"/>
              <a:t>обличчя</a:t>
            </a:r>
            <a:r>
              <a:rPr lang="ru-RU" dirty="0"/>
              <a:t>, </a:t>
            </a:r>
            <a:r>
              <a:rPr lang="ru-RU" dirty="0" err="1"/>
              <a:t>живі</a:t>
            </a:r>
            <a:r>
              <a:rPr lang="ru-RU" dirty="0"/>
              <a:t> </a:t>
            </a:r>
            <a:r>
              <a:rPr lang="ru-RU" dirty="0" err="1"/>
              <a:t>очі</a:t>
            </a:r>
            <a:r>
              <a:rPr lang="ru-RU" dirty="0"/>
              <a:t>, </a:t>
            </a:r>
            <a:r>
              <a:rPr lang="ru-RU" dirty="0" err="1"/>
              <a:t>бистрий</a:t>
            </a:r>
            <a:r>
              <a:rPr lang="ru-RU" dirty="0"/>
              <a:t> </a:t>
            </a:r>
            <a:r>
              <a:rPr lang="ru-RU" dirty="0" err="1"/>
              <a:t>погляд</a:t>
            </a:r>
            <a:r>
              <a:rPr lang="ru-RU" dirty="0"/>
              <a:t>»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124744"/>
            <a:ext cx="333375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0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151"/>
            <a:ext cx="3898776" cy="4373563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Прославили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сонети</a:t>
            </a:r>
            <a:r>
              <a:rPr lang="ru-RU" dirty="0"/>
              <a:t> й </a:t>
            </a:r>
            <a:r>
              <a:rPr lang="ru-RU" dirty="0" err="1"/>
              <a:t>канцони</a:t>
            </a:r>
            <a:r>
              <a:rPr lang="ru-RU" dirty="0"/>
              <a:t>. </a:t>
            </a:r>
            <a:r>
              <a:rPr lang="ru-RU" dirty="0" err="1"/>
              <a:t>Дуже</a:t>
            </a:r>
            <a:r>
              <a:rPr lang="ru-RU" dirty="0"/>
              <a:t> скоро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набув</a:t>
            </a:r>
            <a:r>
              <a:rPr lang="ru-RU" dirty="0"/>
              <a:t> </a:t>
            </a:r>
            <a:r>
              <a:rPr lang="ru-RU" dirty="0" err="1"/>
              <a:t>широкої</a:t>
            </a:r>
            <a:r>
              <a:rPr lang="ru-RU" dirty="0"/>
              <a:t> </a:t>
            </a:r>
            <a:r>
              <a:rPr lang="ru-RU" dirty="0" err="1"/>
              <a:t>популярності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опуси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й </a:t>
            </a:r>
            <a:r>
              <a:rPr lang="ru-RU" dirty="0" err="1"/>
              <a:t>міцно</a:t>
            </a:r>
            <a:r>
              <a:rPr lang="ru-RU" dirty="0"/>
              <a:t> </a:t>
            </a:r>
            <a:r>
              <a:rPr lang="ru-RU" dirty="0" err="1"/>
              <a:t>ввійшли</a:t>
            </a:r>
            <a:r>
              <a:rPr lang="ru-RU" dirty="0"/>
              <a:t> в моду. Петрарка </a:t>
            </a:r>
            <a:r>
              <a:rPr lang="ru-RU" dirty="0" err="1"/>
              <a:t>зрозумів</a:t>
            </a:r>
            <a:r>
              <a:rPr lang="ru-RU" dirty="0"/>
              <a:t> і </a:t>
            </a:r>
            <a:r>
              <a:rPr lang="ru-RU" dirty="0" err="1"/>
              <a:t>оспівав</a:t>
            </a:r>
            <a:r>
              <a:rPr lang="ru-RU" dirty="0"/>
              <a:t> у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творах</a:t>
            </a:r>
            <a:r>
              <a:rPr lang="ru-RU" dirty="0"/>
              <a:t> головне, до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прагнули</a:t>
            </a:r>
            <a:r>
              <a:rPr lang="ru-RU" dirty="0"/>
              <a:t> люди: </a:t>
            </a:r>
            <a:endParaRPr lang="ru-RU" dirty="0" smtClean="0"/>
          </a:p>
          <a:p>
            <a:r>
              <a:rPr lang="ru-RU" dirty="0" err="1" smtClean="0"/>
              <a:t>вроду</a:t>
            </a:r>
            <a:r>
              <a:rPr lang="ru-RU" dirty="0"/>
              <a:t>, </a:t>
            </a:r>
            <a:r>
              <a:rPr lang="ru-RU" dirty="0" err="1"/>
              <a:t>надію</a:t>
            </a:r>
            <a:r>
              <a:rPr lang="ru-RU" dirty="0"/>
              <a:t> й </a:t>
            </a:r>
            <a:r>
              <a:rPr lang="ru-RU" dirty="0" err="1"/>
              <a:t>кохання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832795"/>
            <a:ext cx="5181861" cy="403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78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Чому? Хто вона? 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Ідеал жінки, піднесений на п’єдестал, — Лаура. </a:t>
            </a:r>
            <a:endParaRPr lang="uk-UA" dirty="0" smtClean="0"/>
          </a:p>
          <a:p>
            <a:r>
              <a:rPr lang="uk-UA" dirty="0" smtClean="0"/>
              <a:t>Їхні </a:t>
            </a:r>
            <a:r>
              <a:rPr lang="uk-UA" dirty="0"/>
              <a:t>імена у свідомості людей навічно злилися воєдино. </a:t>
            </a:r>
            <a:endParaRPr lang="uk-UA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24944"/>
            <a:ext cx="46482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1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7620000" cy="4373563"/>
          </a:xfrm>
        </p:spPr>
        <p:txBody>
          <a:bodyPr/>
          <a:lstStyle/>
          <a:p>
            <a:r>
              <a:rPr lang="uk-UA" dirty="0" err="1"/>
              <a:t>Джованні</a:t>
            </a:r>
            <a:r>
              <a:rPr lang="uk-UA" dirty="0"/>
              <a:t> Боккаччо, який близько знав поета, каже прямо: «Я переконаний, що Лауру слід розуміти алегорично, як лавровий вінок, яким Петрарка пізніше був увінчаний»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54193"/>
            <a:ext cx="6109990" cy="460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0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766" y="2708920"/>
            <a:ext cx="4464496" cy="5237659"/>
          </a:xfrm>
        </p:spPr>
        <p:txBody>
          <a:bodyPr/>
          <a:lstStyle/>
          <a:p>
            <a:r>
              <a:rPr lang="uk-UA" dirty="0"/>
              <a:t>Це, звісно, докази — але! Незаперечно те, що існує власноручний запис поета про цю епохальну зустріч: «Лаура, відома своїми чеснотами і прославлена моїми піснями, уперше постала перед моїми очима на світанку моєї юності, у літо Господнє 1327, вранці 6 квітня у соборі святої Клари, в Авіньйоні».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6632"/>
            <a:ext cx="38100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6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355160" cy="6705282"/>
          </a:xfrm>
        </p:spPr>
        <p:txBody>
          <a:bodyPr>
            <a:normAutofit/>
          </a:bodyPr>
          <a:lstStyle/>
          <a:p>
            <a:r>
              <a:rPr lang="ru-RU" dirty="0" err="1"/>
              <a:t>Гнітить</a:t>
            </a:r>
            <a:r>
              <a:rPr lang="ru-RU" dirty="0"/>
              <a:t> </a:t>
            </a:r>
            <a:r>
              <a:rPr lang="ru-RU" dirty="0" err="1"/>
              <a:t>одне</a:t>
            </a:r>
            <a:r>
              <a:rPr lang="ru-RU" dirty="0"/>
              <a:t> —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ніхто</a:t>
            </a:r>
            <a:r>
              <a:rPr lang="ru-RU" dirty="0"/>
              <a:t> </a:t>
            </a:r>
            <a:r>
              <a:rPr lang="ru-RU" dirty="0" err="1"/>
              <a:t>ніколи</a:t>
            </a:r>
            <a:r>
              <a:rPr lang="ru-RU" dirty="0"/>
              <a:t> не </a:t>
            </a:r>
            <a:r>
              <a:rPr lang="ru-RU" dirty="0" err="1"/>
              <a:t>бачив</a:t>
            </a:r>
            <a:r>
              <a:rPr lang="ru-RU" dirty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То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не </a:t>
            </a:r>
            <a:r>
              <a:rPr lang="ru-RU" dirty="0" err="1"/>
              <a:t>була</a:t>
            </a:r>
            <a:r>
              <a:rPr lang="ru-RU" dirty="0"/>
              <a:t>?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7009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546848" cy="4373563"/>
          </a:xfrm>
        </p:spPr>
        <p:txBody>
          <a:bodyPr/>
          <a:lstStyle/>
          <a:p>
            <a:r>
              <a:rPr lang="ru-RU" dirty="0"/>
              <a:t>6 </a:t>
            </a:r>
            <a:r>
              <a:rPr lang="ru-RU" dirty="0" err="1"/>
              <a:t>квітня</a:t>
            </a:r>
            <a:r>
              <a:rPr lang="ru-RU" dirty="0"/>
              <a:t> 1341 року </a:t>
            </a:r>
            <a:r>
              <a:rPr lang="ru-RU" dirty="0" err="1"/>
              <a:t>увінчання</a:t>
            </a:r>
            <a:r>
              <a:rPr lang="ru-RU" dirty="0"/>
              <a:t> </a:t>
            </a:r>
            <a:r>
              <a:rPr lang="ru-RU" dirty="0" err="1"/>
              <a:t>відбулося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словами: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 err="1"/>
              <a:t>Прийми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вінок</a:t>
            </a:r>
            <a:r>
              <a:rPr lang="ru-RU" dirty="0"/>
              <a:t>, </a:t>
            </a:r>
            <a:r>
              <a:rPr lang="ru-RU" dirty="0" err="1"/>
              <a:t>нагороду</a:t>
            </a:r>
            <a:r>
              <a:rPr lang="ru-RU" dirty="0"/>
              <a:t> за </a:t>
            </a:r>
            <a:r>
              <a:rPr lang="ru-RU" dirty="0" err="1" smtClean="0"/>
              <a:t>доброчесність</a:t>
            </a:r>
            <a:r>
              <a:rPr lang="ru-RU" dirty="0" smtClean="0"/>
              <a:t>»</a:t>
            </a:r>
          </a:p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/>
              <a:t>його</a:t>
            </a:r>
            <a:r>
              <a:rPr lang="ru-RU" dirty="0"/>
              <a:t> проголосили </a:t>
            </a:r>
            <a:r>
              <a:rPr lang="ru-RU" dirty="0" err="1"/>
              <a:t>майстром</a:t>
            </a:r>
            <a:r>
              <a:rPr lang="ru-RU" dirty="0"/>
              <a:t> </a:t>
            </a:r>
            <a:r>
              <a:rPr lang="ru-RU" dirty="0" err="1"/>
              <a:t>поезії</a:t>
            </a:r>
            <a:r>
              <a:rPr lang="ru-RU" dirty="0"/>
              <a:t> та </a:t>
            </a:r>
            <a:r>
              <a:rPr lang="ru-RU" dirty="0" err="1"/>
              <a:t>громадянином</a:t>
            </a:r>
            <a:r>
              <a:rPr lang="ru-RU" dirty="0"/>
              <a:t> Рима.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48680"/>
            <a:ext cx="3540596" cy="577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6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147248" cy="4700736"/>
          </a:xfrm>
        </p:spPr>
        <p:txBody>
          <a:bodyPr/>
          <a:lstStyle/>
          <a:p>
            <a:r>
              <a:rPr lang="uk-UA" dirty="0"/>
              <a:t>Лиховісний 1348 рік. Небачені лиха звалилися на Європу: землетруси в Італії й Німеччині, зі Сходу прийшла чума. Петрарка, як і всі, ховався від хвороби — </a:t>
            </a:r>
            <a:r>
              <a:rPr lang="uk-UA" dirty="0" err="1"/>
              <a:t>Парма</a:t>
            </a:r>
            <a:r>
              <a:rPr lang="uk-UA" dirty="0"/>
              <a:t>, Феррара, Капрі, </a:t>
            </a:r>
            <a:r>
              <a:rPr lang="uk-UA" dirty="0" err="1"/>
              <a:t>Падуя</a:t>
            </a:r>
            <a:r>
              <a:rPr lang="uk-UA" dirty="0"/>
              <a:t>. Багатьох друзів, рідних і близьких забрала чума. У їх числі кардинал Колона. А також Лаура... Певне, настав час розпрощатися з нею, оплакати й поховати.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681509"/>
            <a:ext cx="6300192" cy="417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4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332656"/>
            <a:ext cx="7620000" cy="4373563"/>
          </a:xfrm>
        </p:spPr>
        <p:txBody>
          <a:bodyPr/>
          <a:lstStyle/>
          <a:p>
            <a:r>
              <a:rPr lang="ru-RU" dirty="0"/>
              <a:t>19 </a:t>
            </a:r>
            <a:r>
              <a:rPr lang="ru-RU" dirty="0" err="1"/>
              <a:t>липня</a:t>
            </a:r>
            <a:r>
              <a:rPr lang="ru-RU" dirty="0"/>
              <a:t> 1374 року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знайшли</a:t>
            </a:r>
            <a:r>
              <a:rPr lang="ru-RU" dirty="0"/>
              <a:t> мертвим у </a:t>
            </a:r>
            <a:r>
              <a:rPr lang="ru-RU" dirty="0" err="1"/>
              <a:t>кабінеті</a:t>
            </a:r>
            <a:r>
              <a:rPr lang="ru-RU" dirty="0"/>
              <a:t>. </a:t>
            </a:r>
            <a:r>
              <a:rPr lang="ru-RU" dirty="0" err="1"/>
              <a:t>Працював</a:t>
            </a:r>
            <a:r>
              <a:rPr lang="ru-RU" dirty="0"/>
              <a:t> до </a:t>
            </a:r>
            <a:r>
              <a:rPr lang="ru-RU" dirty="0" err="1"/>
              <a:t>останнього</a:t>
            </a:r>
            <a:r>
              <a:rPr lang="ru-RU" dirty="0"/>
              <a:t> </a:t>
            </a:r>
            <a:r>
              <a:rPr lang="ru-RU" dirty="0" err="1"/>
              <a:t>подиху</a:t>
            </a:r>
            <a:r>
              <a:rPr lang="ru-RU" dirty="0"/>
              <a:t>: </a:t>
            </a:r>
            <a:r>
              <a:rPr lang="ru-RU" dirty="0" err="1"/>
              <a:t>його</a:t>
            </a:r>
            <a:r>
              <a:rPr lang="ru-RU" dirty="0"/>
              <a:t> голова почивала на </a:t>
            </a:r>
            <a:r>
              <a:rPr lang="ru-RU" dirty="0" err="1"/>
              <a:t>розгорнутій</a:t>
            </a:r>
            <a:r>
              <a:rPr lang="ru-RU" dirty="0"/>
              <a:t> </a:t>
            </a:r>
            <a:r>
              <a:rPr lang="ru-RU" dirty="0" err="1"/>
              <a:t>книзі</a:t>
            </a:r>
            <a:r>
              <a:rPr lang="ru-RU" dirty="0"/>
              <a:t>. </a:t>
            </a:r>
            <a:r>
              <a:rPr lang="ru-RU" dirty="0" err="1"/>
              <a:t>Бажання</a:t>
            </a:r>
            <a:r>
              <a:rPr lang="ru-RU" dirty="0"/>
              <a:t> </a:t>
            </a:r>
            <a:r>
              <a:rPr lang="ru-RU" dirty="0" err="1"/>
              <a:t>померти</a:t>
            </a:r>
            <a:r>
              <a:rPr lang="ru-RU" dirty="0"/>
              <a:t> над книгою з пером у руках </a:t>
            </a:r>
            <a:r>
              <a:rPr lang="ru-RU" dirty="0" err="1"/>
              <a:t>здійснилося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060848"/>
            <a:ext cx="6096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90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Словникова робота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7620000" cy="4373563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Сонет </a:t>
            </a:r>
            <a:r>
              <a:rPr lang="uk-UA" b="0" dirty="0"/>
              <a:t>— ліричний вірш, що складається з 14 рядків п’ятистопного або шестистопного ямба, двох </a:t>
            </a:r>
            <a:r>
              <a:rPr lang="uk-UA" b="0" dirty="0" smtClean="0"/>
              <a:t>чотиривіршів </a:t>
            </a:r>
            <a:r>
              <a:rPr lang="uk-UA" b="0" dirty="0"/>
              <a:t>(катренів) із перехресним римуванням та двох тривіршів (терцетів), із різними видами римування. Як жанр сонет з’явився у </a:t>
            </a:r>
            <a:r>
              <a:rPr lang="en-US" b="0" dirty="0"/>
              <a:t>XIII </a:t>
            </a:r>
            <a:r>
              <a:rPr lang="uk-UA" b="0" dirty="0"/>
              <a:t>ст. в Італії та був розроблений Данте і Петраркою.</a:t>
            </a:r>
          </a:p>
          <a:p>
            <a:r>
              <a:rPr lang="uk-UA" dirty="0"/>
              <a:t>Анафора </a:t>
            </a:r>
            <a:r>
              <a:rPr lang="uk-UA" b="0" dirty="0"/>
              <a:t>— єдиний початок; повторення окремого слова або групи слів на початку кількох віршових рядків, строф.</a:t>
            </a:r>
          </a:p>
          <a:p>
            <a:r>
              <a:rPr lang="uk-UA" dirty="0"/>
              <a:t>Катрен</a:t>
            </a:r>
            <a:r>
              <a:rPr lang="uk-UA" b="0" dirty="0"/>
              <a:t> — чотиривірш, строфа із чотирьох рядків, яку вживають і в неповному римованому вірші, і в неримованому.</a:t>
            </a:r>
          </a:p>
          <a:p>
            <a:r>
              <a:rPr lang="uk-UA" dirty="0"/>
              <a:t>Терцет</a:t>
            </a:r>
            <a:r>
              <a:rPr lang="uk-UA" b="0" dirty="0"/>
              <a:t> — тривірш, який може виступати як самостійний твір або бути складником більшої строфи, пов’язаним із перехідним римуванням.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7743"/>
            <a:ext cx="2041991" cy="338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8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7620000" cy="4373563"/>
          </a:xfrm>
        </p:spPr>
        <p:txBody>
          <a:bodyPr/>
          <a:lstStyle/>
          <a:p>
            <a:r>
              <a:rPr lang="ru-RU" dirty="0"/>
              <a:t>“</a:t>
            </a:r>
            <a:r>
              <a:rPr lang="ru-RU" dirty="0" err="1"/>
              <a:t>Канцоньєре</a:t>
            </a:r>
            <a:r>
              <a:rPr lang="ru-RU" dirty="0"/>
              <a:t>” (“Книга </a:t>
            </a:r>
            <a:r>
              <a:rPr lang="ru-RU" dirty="0" err="1"/>
              <a:t>пісень</a:t>
            </a:r>
            <a:r>
              <a:rPr lang="ru-RU" dirty="0"/>
              <a:t>”) – </a:t>
            </a:r>
            <a:r>
              <a:rPr lang="ru-RU" dirty="0" err="1"/>
              <a:t>лірична</a:t>
            </a:r>
            <a:r>
              <a:rPr lang="ru-RU" dirty="0"/>
              <a:t> </a:t>
            </a:r>
            <a:r>
              <a:rPr lang="ru-RU" dirty="0" err="1"/>
              <a:t>сповідь</a:t>
            </a:r>
            <a:r>
              <a:rPr lang="ru-RU" dirty="0"/>
              <a:t> </a:t>
            </a:r>
            <a:r>
              <a:rPr lang="ru-RU" dirty="0" smtClean="0"/>
              <a:t>Петрарки</a:t>
            </a:r>
          </a:p>
          <a:p>
            <a:r>
              <a:rPr lang="ru-RU" dirty="0"/>
              <a:t>Перша </a:t>
            </a:r>
            <a:r>
              <a:rPr lang="ru-RU" dirty="0" err="1"/>
              <a:t>редакція</a:t>
            </a:r>
            <a:r>
              <a:rPr lang="ru-RU" dirty="0"/>
              <a:t> </a:t>
            </a:r>
            <a:r>
              <a:rPr lang="ru-RU" dirty="0" err="1"/>
              <a:t>вийшла</a:t>
            </a:r>
            <a:r>
              <a:rPr lang="ru-RU" dirty="0"/>
              <a:t> в 1368 р. і </a:t>
            </a:r>
            <a:r>
              <a:rPr lang="ru-RU" dirty="0" err="1"/>
              <a:t>містила</a:t>
            </a:r>
            <a:r>
              <a:rPr lang="ru-RU" dirty="0"/>
              <a:t> 171 </a:t>
            </a:r>
            <a:r>
              <a:rPr lang="ru-RU" dirty="0" err="1"/>
              <a:t>вірш</a:t>
            </a:r>
            <a:r>
              <a:rPr lang="ru-RU" dirty="0"/>
              <a:t>, друга - в 1373 р., вона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налічувала</a:t>
            </a:r>
            <a:r>
              <a:rPr lang="ru-RU" dirty="0"/>
              <a:t> 366 </a:t>
            </a:r>
            <a:r>
              <a:rPr lang="ru-RU" dirty="0" err="1"/>
              <a:t>віршів</a:t>
            </a:r>
            <a:r>
              <a:rPr lang="ru-RU" dirty="0"/>
              <a:t>: 317 </a:t>
            </a:r>
            <a:r>
              <a:rPr lang="ru-RU" dirty="0" err="1"/>
              <a:t>сонетів</a:t>
            </a:r>
            <a:r>
              <a:rPr lang="ru-RU" dirty="0"/>
              <a:t>, 29 канцон, 9 секстин, 7 </a:t>
            </a:r>
            <a:r>
              <a:rPr lang="ru-RU" dirty="0" err="1"/>
              <a:t>балад</a:t>
            </a:r>
            <a:r>
              <a:rPr lang="ru-RU" dirty="0"/>
              <a:t> і 4 </a:t>
            </a:r>
            <a:r>
              <a:rPr lang="ru-RU" dirty="0" err="1"/>
              <a:t>мадригали</a:t>
            </a:r>
            <a:r>
              <a:rPr lang="ru-RU" dirty="0" smtClean="0"/>
              <a:t>.</a:t>
            </a:r>
          </a:p>
          <a:p>
            <a:r>
              <a:rPr lang="uk-UA" dirty="0"/>
              <a:t>Цей збірник Петрарка розділив на дві книги: «На життя мадонни Лаури» («</a:t>
            </a:r>
            <a:r>
              <a:rPr lang="en-US" dirty="0"/>
              <a:t>In vita di Madonna Laura») </a:t>
            </a:r>
            <a:r>
              <a:rPr lang="uk-UA" dirty="0"/>
              <a:t>і «На смерть мадонни Лаури» («</a:t>
            </a:r>
            <a:r>
              <a:rPr lang="en-US" dirty="0"/>
              <a:t>La </a:t>
            </a:r>
            <a:r>
              <a:rPr lang="en-US" dirty="0" err="1"/>
              <a:t>morte</a:t>
            </a:r>
            <a:r>
              <a:rPr lang="en-US" dirty="0"/>
              <a:t> di Madonna Laura»).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105037"/>
            <a:ext cx="6938990" cy="34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4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400" dirty="0" smtClean="0">
                <a:solidFill>
                  <a:srgbClr val="C00000"/>
                </a:solidFill>
              </a:rPr>
              <a:t>Любили до кінця життя, </a:t>
            </a:r>
          </a:p>
          <a:p>
            <a:r>
              <a:rPr lang="uk-UA" sz="4400" dirty="0" smtClean="0">
                <a:solidFill>
                  <a:srgbClr val="C00000"/>
                </a:solidFill>
              </a:rPr>
              <a:t>а от вмирали… </a:t>
            </a:r>
          </a:p>
          <a:p>
            <a:r>
              <a:rPr lang="uk-UA" sz="4400" dirty="0" smtClean="0">
                <a:solidFill>
                  <a:srgbClr val="C00000"/>
                </a:solidFill>
              </a:rPr>
              <a:t>хто як..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1173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97</TotalTime>
  <Words>632</Words>
  <Application>Microsoft Office PowerPoint</Application>
  <PresentationFormat>Экран (4:3)</PresentationFormat>
  <Paragraphs>31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Главная</vt:lpstr>
      <vt:lpstr>Франческо Петрарка  (1304–1374). Сонети № 61, 132. Історія кохання в сонетах Ф. Петрарки. Образ ліричного героя та героїні. </vt:lpstr>
      <vt:lpstr>Або  Як любили і  вмирали 600 років тому</vt:lpstr>
      <vt:lpstr>Франческо Петратка італійський поет та  літописець,  ранній гуманіст.    Народився 20 липня 1304 р.  Помер 19 липня 1374 р.</vt:lpstr>
      <vt:lpstr>Презентация PowerPoint</vt:lpstr>
      <vt:lpstr>Презентация PowerPoint</vt:lpstr>
      <vt:lpstr>Презентация PowerPoint</vt:lpstr>
      <vt:lpstr>Презентация PowerPoint</vt:lpstr>
      <vt:lpstr>Чому? Хто вона?  </vt:lpstr>
      <vt:lpstr>Презентация PowerPoint</vt:lpstr>
      <vt:lpstr>Презентация PowerPoint</vt:lpstr>
      <vt:lpstr>Гнітить одне — її ніхто ніколи не бачив.   То була чи не була?  </vt:lpstr>
      <vt:lpstr>Презентация PowerPoint</vt:lpstr>
      <vt:lpstr>Презентация PowerPoint</vt:lpstr>
      <vt:lpstr>Презентация PowerPoint</vt:lpstr>
      <vt:lpstr>Словникова робота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Франческо Петрарка  (1304–1374). Сонети № 61, 132. Історія кохання в сонетах Ф. Петрарки. Образ ліричного героя та героїні. </dc:title>
  <dc:creator>Aser</dc:creator>
  <cp:lastModifiedBy>Aser</cp:lastModifiedBy>
  <cp:revision>11</cp:revision>
  <dcterms:created xsi:type="dcterms:W3CDTF">2018-01-21T17:36:35Z</dcterms:created>
  <dcterms:modified xsi:type="dcterms:W3CDTF">2018-01-21T19:41:54Z</dcterms:modified>
</cp:coreProperties>
</file>