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61811-E830-4D96-AD06-0D0B762EF15D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A25-4751-41B9-839A-D31C2D74AA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61811-E830-4D96-AD06-0D0B762EF15D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A25-4751-41B9-839A-D31C2D74AA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61811-E830-4D96-AD06-0D0B762EF15D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A25-4751-41B9-839A-D31C2D74AA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61811-E830-4D96-AD06-0D0B762EF15D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A25-4751-41B9-839A-D31C2D74AA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61811-E830-4D96-AD06-0D0B762EF15D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A25-4751-41B9-839A-D31C2D74AA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61811-E830-4D96-AD06-0D0B762EF15D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A25-4751-41B9-839A-D31C2D74AA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61811-E830-4D96-AD06-0D0B762EF15D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A25-4751-41B9-839A-D31C2D74AA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61811-E830-4D96-AD06-0D0B762EF15D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A25-4751-41B9-839A-D31C2D74AA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61811-E830-4D96-AD06-0D0B762EF15D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A25-4751-41B9-839A-D31C2D74AA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61811-E830-4D96-AD06-0D0B762EF15D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A25-4751-41B9-839A-D31C2D74AA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61811-E830-4D96-AD06-0D0B762EF15D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A25-4751-41B9-839A-D31C2D74AA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61811-E830-4D96-AD06-0D0B762EF15D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37A25-4751-41B9-839A-D31C2D74AA3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124744"/>
            <a:ext cx="7560840" cy="226211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Century Gothic" pitchFamily="34" charset="0"/>
              </a:rPr>
              <a:t>Г. </a:t>
            </a:r>
            <a:r>
              <a:rPr lang="ru-RU" sz="3200" dirty="0" err="1" smtClean="0">
                <a:solidFill>
                  <a:schemeClr val="tx1"/>
                </a:solidFill>
                <a:latin typeface="Century Gothic" pitchFamily="34" charset="0"/>
              </a:rPr>
              <a:t>Ібсен</a:t>
            </a:r>
            <a:r>
              <a:rPr lang="ru-RU" sz="3200" dirty="0" smtClean="0">
                <a:solidFill>
                  <a:schemeClr val="tx1"/>
                </a:solidFill>
                <a:latin typeface="Century Gothic" pitchFamily="34" charset="0"/>
              </a:rPr>
              <a:t> «</a:t>
            </a:r>
            <a:r>
              <a:rPr lang="ru-RU" sz="3200" dirty="0" err="1" smtClean="0">
                <a:solidFill>
                  <a:schemeClr val="tx1"/>
                </a:solidFill>
                <a:latin typeface="Century Gothic" pitchFamily="34" charset="0"/>
              </a:rPr>
              <a:t>Ляльковий</a:t>
            </a:r>
            <a:r>
              <a:rPr lang="ru-RU" sz="32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Century Gothic" pitchFamily="34" charset="0"/>
              </a:rPr>
              <a:t>дім</a:t>
            </a:r>
            <a:r>
              <a:rPr lang="ru-RU" sz="3200" dirty="0" smtClean="0">
                <a:solidFill>
                  <a:schemeClr val="tx1"/>
                </a:solidFill>
                <a:latin typeface="Century Gothic" pitchFamily="34" charset="0"/>
              </a:rPr>
              <a:t>» — </a:t>
            </a:r>
            <a:r>
              <a:rPr lang="ru-RU" sz="3200" dirty="0" err="1" smtClean="0">
                <a:solidFill>
                  <a:schemeClr val="tx1"/>
                </a:solidFill>
                <a:latin typeface="Century Gothic" pitchFamily="34" charset="0"/>
              </a:rPr>
              <a:t>соціально</a:t>
            </a:r>
            <a:r>
              <a:rPr lang="ru-RU" sz="3200" dirty="0" smtClean="0">
                <a:solidFill>
                  <a:schemeClr val="tx1"/>
                </a:solidFill>
                <a:latin typeface="Century Gothic" pitchFamily="34" charset="0"/>
              </a:rPr>
              <a:t> - </a:t>
            </a:r>
            <a:r>
              <a:rPr lang="ru-RU" sz="3200" dirty="0" err="1" smtClean="0">
                <a:solidFill>
                  <a:schemeClr val="tx1"/>
                </a:solidFill>
                <a:latin typeface="Century Gothic" pitchFamily="34" charset="0"/>
              </a:rPr>
              <a:t>психологічна</a:t>
            </a:r>
            <a:r>
              <a:rPr lang="ru-RU" sz="3200" dirty="0" smtClean="0">
                <a:solidFill>
                  <a:schemeClr val="tx1"/>
                </a:solidFill>
                <a:latin typeface="Century Gothic" pitchFamily="34" charset="0"/>
              </a:rPr>
              <a:t> драма. Сюжет. </a:t>
            </a:r>
            <a:r>
              <a:rPr lang="ru-RU" sz="3200" dirty="0" err="1" smtClean="0">
                <a:solidFill>
                  <a:schemeClr val="tx1"/>
                </a:solidFill>
                <a:latin typeface="Century Gothic" pitchFamily="34" charset="0"/>
              </a:rPr>
              <a:t>Особливості</a:t>
            </a:r>
            <a:r>
              <a:rPr lang="ru-RU" sz="3200" dirty="0" smtClean="0">
                <a:solidFill>
                  <a:schemeClr val="tx1"/>
                </a:solidFill>
                <a:latin typeface="Century Gothic" pitchFamily="34" charset="0"/>
              </a:rPr>
              <a:t> драматичного </a:t>
            </a:r>
            <a:r>
              <a:rPr lang="ru-RU" sz="3200" dirty="0" err="1" smtClean="0">
                <a:solidFill>
                  <a:schemeClr val="tx1"/>
                </a:solidFill>
                <a:latin typeface="Century Gothic" pitchFamily="34" charset="0"/>
              </a:rPr>
              <a:t>конфлікту</a:t>
            </a:r>
            <a:r>
              <a:rPr lang="ru-RU" sz="3200" dirty="0" smtClean="0">
                <a:solidFill>
                  <a:schemeClr val="tx1"/>
                </a:solidFill>
                <a:latin typeface="Century Gothic" pitchFamily="34" charset="0"/>
              </a:rPr>
              <a:t> та </a:t>
            </a:r>
            <a:r>
              <a:rPr lang="ru-RU" sz="3200" dirty="0" err="1" smtClean="0">
                <a:solidFill>
                  <a:schemeClr val="tx1"/>
                </a:solidFill>
                <a:latin typeface="Century Gothic" pitchFamily="34" charset="0"/>
              </a:rPr>
              <a:t>розвитку</a:t>
            </a:r>
            <a:r>
              <a:rPr lang="ru-RU" sz="32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Century Gothic" pitchFamily="34" charset="0"/>
              </a:rPr>
              <a:t>сценічної</a:t>
            </a:r>
            <a:r>
              <a:rPr lang="ru-RU" sz="32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Century Gothic" pitchFamily="34" charset="0"/>
              </a:rPr>
              <a:t>дії</a:t>
            </a:r>
            <a:r>
              <a:rPr lang="ru-RU" sz="3200" dirty="0" smtClean="0">
                <a:solidFill>
                  <a:schemeClr val="tx1"/>
                </a:solidFill>
                <a:latin typeface="Century Gothic" pitchFamily="34" charset="0"/>
              </a:rPr>
              <a:t> в </a:t>
            </a:r>
            <a:r>
              <a:rPr lang="ru-RU" sz="3200" dirty="0" err="1" smtClean="0">
                <a:solidFill>
                  <a:schemeClr val="tx1"/>
                </a:solidFill>
                <a:latin typeface="Century Gothic" pitchFamily="34" charset="0"/>
              </a:rPr>
              <a:t>п’єсі</a:t>
            </a:r>
            <a:endParaRPr lang="ru-RU" sz="3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4" name="Рисунок 3" descr="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3429000"/>
            <a:ext cx="5143500" cy="2981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260648"/>
            <a:ext cx="5482952" cy="190080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err="1" smtClean="0">
                <a:solidFill>
                  <a:schemeClr val="tx1"/>
                </a:solidFill>
              </a:rPr>
              <a:t>Давньогрецький</a:t>
            </a:r>
            <a:r>
              <a:rPr lang="ru-RU" sz="2400" dirty="0" smtClean="0">
                <a:solidFill>
                  <a:schemeClr val="tx1"/>
                </a:solidFill>
              </a:rPr>
              <a:t> драматург </a:t>
            </a:r>
            <a:r>
              <a:rPr lang="ru-RU" sz="2400" dirty="0" err="1" smtClean="0">
                <a:solidFill>
                  <a:schemeClr val="tx1"/>
                </a:solidFill>
              </a:rPr>
              <a:t>Арістофан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ще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двадцять</a:t>
            </a:r>
            <a:r>
              <a:rPr lang="ru-RU" sz="2400" dirty="0" smtClean="0">
                <a:solidFill>
                  <a:schemeClr val="tx1"/>
                </a:solidFill>
              </a:rPr>
              <a:t> три </a:t>
            </a:r>
            <a:r>
              <a:rPr lang="ru-RU" sz="2400" dirty="0" err="1" smtClean="0">
                <a:solidFill>
                  <a:schemeClr val="tx1"/>
                </a:solidFill>
              </a:rPr>
              <a:t>століття</a:t>
            </a:r>
            <a:r>
              <a:rPr lang="ru-RU" sz="2400" dirty="0" smtClean="0">
                <a:solidFill>
                  <a:schemeClr val="tx1"/>
                </a:solidFill>
              </a:rPr>
              <a:t> тому писав про </a:t>
            </a:r>
            <a:r>
              <a:rPr lang="ru-RU" sz="2400" dirty="0" err="1" smtClean="0">
                <a:solidFill>
                  <a:schemeClr val="tx1"/>
                </a:solidFill>
              </a:rPr>
              <a:t>жінок</a:t>
            </a:r>
            <a:r>
              <a:rPr lang="ru-RU" sz="2400" dirty="0" smtClean="0">
                <a:solidFill>
                  <a:schemeClr val="tx1"/>
                </a:solidFill>
              </a:rPr>
              <a:t>: </a:t>
            </a:r>
            <a:r>
              <a:rPr lang="ru-RU" sz="2400" b="1" i="1" dirty="0" smtClean="0">
                <a:solidFill>
                  <a:schemeClr val="tx1"/>
                </a:solidFill>
              </a:rPr>
              <a:t>«</a:t>
            </a:r>
            <a:r>
              <a:rPr lang="ru-RU" sz="2400" b="1" i="1" dirty="0" err="1" smtClean="0">
                <a:solidFill>
                  <a:schemeClr val="tx1"/>
                </a:solidFill>
              </a:rPr>
              <a:t>Обійтися</a:t>
            </a:r>
            <a:r>
              <a:rPr lang="ru-RU" sz="2400" b="1" i="1" dirty="0" smtClean="0">
                <a:solidFill>
                  <a:schemeClr val="tx1"/>
                </a:solidFill>
              </a:rPr>
              <a:t> без них так само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важко</a:t>
            </a:r>
            <a:r>
              <a:rPr lang="ru-RU" sz="2400" b="1" i="1" dirty="0" smtClean="0">
                <a:solidFill>
                  <a:schemeClr val="tx1"/>
                </a:solidFill>
              </a:rPr>
              <a:t>, як </a:t>
            </a:r>
            <a:r>
              <a:rPr lang="ru-RU" sz="2400" b="1" i="1" dirty="0" err="1" smtClean="0">
                <a:solidFill>
                  <a:schemeClr val="tx1"/>
                </a:solidFill>
              </a:rPr>
              <a:t>і</a:t>
            </a:r>
            <a:r>
              <a:rPr lang="ru-RU" sz="2400" b="1" i="1" dirty="0" smtClean="0">
                <a:solidFill>
                  <a:schemeClr val="tx1"/>
                </a:solidFill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жити</a:t>
            </a:r>
            <a:r>
              <a:rPr lang="ru-RU" sz="2400" b="1" i="1" dirty="0" smtClean="0">
                <a:solidFill>
                  <a:schemeClr val="tx1"/>
                </a:solidFill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з</a:t>
            </a:r>
            <a:r>
              <a:rPr lang="ru-RU" sz="2400" b="1" i="1" dirty="0" smtClean="0">
                <a:solidFill>
                  <a:schemeClr val="tx1"/>
                </a:solidFill>
              </a:rPr>
              <a:t> ними».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pic>
        <p:nvPicPr>
          <p:cNvPr id="19458" name="Picture 2" descr="ÐÐ°ÑÑÐ¸Ð½ÐºÐ¸ Ð¿Ð¾ Ð·Ð°Ð¿ÑÐ¾ÑÑ ÐÑÐ¸ÑÑÐ¾ÑÐ°Ð½ Ð¿Ð½Ð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90478">
            <a:off x="6328800" y="2173297"/>
            <a:ext cx="2661077" cy="35481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9462" name="Picture 6" descr="ÐÐ°ÑÑÐ¸Ð½ÐºÐ¸ Ð¿Ð¾ Ð·Ð°Ð¿ÑÐ¾ÑÑ ÑÐ¾Ð»Ð¾Ð²ÑÐº ÑÐ° Ð¶ÑÐ½ÐºÐ° Ð¿Ð½Ð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-1"/>
            <a:ext cx="2592288" cy="431050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 rot="318327">
            <a:off x="2260169" y="2449109"/>
            <a:ext cx="3798168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Не </a:t>
            </a:r>
            <a:r>
              <a:rPr lang="ru-RU" sz="2400" dirty="0" err="1" smtClean="0">
                <a:solidFill>
                  <a:schemeClr val="tx1"/>
                </a:solidFill>
              </a:rPr>
              <a:t>є</a:t>
            </a:r>
            <a:r>
              <a:rPr lang="ru-RU" sz="2400" dirty="0" smtClean="0">
                <a:solidFill>
                  <a:schemeClr val="tx1"/>
                </a:solidFill>
              </a:rPr>
              <a:t> секретом, </a:t>
            </a:r>
            <a:r>
              <a:rPr lang="ru-RU" sz="2400" dirty="0" err="1" smtClean="0">
                <a:solidFill>
                  <a:schemeClr val="tx1"/>
                </a:solidFill>
              </a:rPr>
              <a:t>що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чоловік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жінка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по-різному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сприймають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світ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по-різному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думають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діють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21343039">
            <a:off x="1469665" y="4533109"/>
            <a:ext cx="45720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Як же </a:t>
            </a:r>
            <a:r>
              <a:rPr lang="ru-RU" sz="2400" dirty="0" err="1" smtClean="0">
                <a:solidFill>
                  <a:schemeClr val="tx1"/>
                </a:solidFill>
              </a:rPr>
              <a:t>знайти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гармонію</a:t>
            </a:r>
            <a:r>
              <a:rPr lang="ru-RU" sz="2400" dirty="0" smtClean="0">
                <a:solidFill>
                  <a:schemeClr val="tx1"/>
                </a:solidFill>
              </a:rPr>
              <a:t> в </a:t>
            </a:r>
            <a:r>
              <a:rPr lang="ru-RU" sz="2400" dirty="0" err="1" smtClean="0">
                <a:solidFill>
                  <a:schemeClr val="tx1"/>
                </a:solidFill>
              </a:rPr>
              <a:t>їхніх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взаєминах</a:t>
            </a:r>
            <a:r>
              <a:rPr lang="ru-RU" sz="2400" dirty="0" smtClean="0">
                <a:solidFill>
                  <a:schemeClr val="tx1"/>
                </a:solidFill>
              </a:rPr>
              <a:t>, як </a:t>
            </a:r>
            <a:r>
              <a:rPr lang="ru-RU" sz="2400" dirty="0" err="1" smtClean="0">
                <a:solidFill>
                  <a:schemeClr val="tx1"/>
                </a:solidFill>
              </a:rPr>
              <a:t>зробити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сім’ю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щасливою</a:t>
            </a:r>
            <a:r>
              <a:rPr lang="ru-RU" sz="2400" dirty="0" smtClean="0">
                <a:solidFill>
                  <a:schemeClr val="tx1"/>
                </a:solidFill>
              </a:rPr>
              <a:t>? Як </a:t>
            </a:r>
            <a:r>
              <a:rPr lang="ru-RU" sz="2400" dirty="0" err="1" smtClean="0">
                <a:solidFill>
                  <a:schemeClr val="tx1"/>
                </a:solidFill>
              </a:rPr>
              <a:t>наповнити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родинну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оселю</a:t>
            </a:r>
            <a:r>
              <a:rPr lang="ru-RU" sz="2400" dirty="0" smtClean="0">
                <a:solidFill>
                  <a:schemeClr val="tx1"/>
                </a:solidFill>
              </a:rPr>
              <a:t> добром, </a:t>
            </a:r>
            <a:r>
              <a:rPr lang="ru-RU" sz="2400" dirty="0" err="1" smtClean="0">
                <a:solidFill>
                  <a:schemeClr val="tx1"/>
                </a:solidFill>
              </a:rPr>
              <a:t>радістю</a:t>
            </a:r>
            <a:r>
              <a:rPr lang="ru-RU" sz="2400" dirty="0" smtClean="0">
                <a:solidFill>
                  <a:schemeClr val="tx1"/>
                </a:solidFill>
              </a:rPr>
              <a:t> та </a:t>
            </a:r>
            <a:r>
              <a:rPr lang="ru-RU" sz="2400" dirty="0" err="1" smtClean="0">
                <a:solidFill>
                  <a:schemeClr val="tx1"/>
                </a:solidFill>
              </a:rPr>
              <a:t>щирими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почуттями</a:t>
            </a:r>
            <a:r>
              <a:rPr lang="ru-RU" sz="2400" dirty="0" smtClean="0">
                <a:solidFill>
                  <a:schemeClr val="tx1"/>
                </a:solidFill>
              </a:rPr>
              <a:t>?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9464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869160"/>
            <a:ext cx="988273" cy="130001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Screen-Shot-2018-04-13-at-11.05.14.png"/>
          <p:cNvPicPr>
            <a:picLocks noChangeAspect="1"/>
          </p:cNvPicPr>
          <p:nvPr/>
        </p:nvPicPr>
        <p:blipFill>
          <a:blip r:embed="rId3" cstate="print"/>
          <a:srcRect l="50000"/>
          <a:stretch>
            <a:fillRect/>
          </a:stretch>
        </p:blipFill>
        <p:spPr>
          <a:xfrm rot="222747">
            <a:off x="4808434" y="1412777"/>
            <a:ext cx="3975525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79712" y="404664"/>
            <a:ext cx="5760640" cy="72008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 smtClean="0"/>
              <a:t>Історія створення  п</a:t>
            </a:r>
            <a:r>
              <a:rPr lang="en-US" sz="3600" dirty="0" smtClean="0"/>
              <a:t>’</a:t>
            </a:r>
            <a:r>
              <a:rPr lang="uk-UA" sz="3600" dirty="0" err="1" smtClean="0"/>
              <a:t>єси</a:t>
            </a:r>
            <a:r>
              <a:rPr lang="uk-UA" sz="3600" dirty="0" smtClean="0"/>
              <a:t> </a:t>
            </a:r>
            <a:endParaRPr lang="ru-RU" sz="3600" dirty="0"/>
          </a:p>
        </p:txBody>
      </p:sp>
      <p:pic>
        <p:nvPicPr>
          <p:cNvPr id="6" name="Рисунок 5" descr="169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06363">
            <a:off x="771470" y="1965125"/>
            <a:ext cx="2913653" cy="21852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cover1__w600.jpg"/>
          <p:cNvPicPr>
            <a:picLocks noChangeAspect="1"/>
          </p:cNvPicPr>
          <p:nvPr/>
        </p:nvPicPr>
        <p:blipFill>
          <a:blip r:embed="rId5" cstate="print"/>
          <a:srcRect t="11151"/>
          <a:stretch>
            <a:fillRect/>
          </a:stretch>
        </p:blipFill>
        <p:spPr>
          <a:xfrm rot="158080">
            <a:off x="3329976" y="4044385"/>
            <a:ext cx="1765915" cy="2395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tvo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3933056"/>
            <a:ext cx="2524125" cy="22479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548680"/>
            <a:ext cx="5626968" cy="648072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dirty="0" err="1" smtClean="0"/>
              <a:t>Евристична</a:t>
            </a:r>
            <a:r>
              <a:rPr lang="ru-RU" sz="3600" dirty="0" smtClean="0"/>
              <a:t> </a:t>
            </a:r>
            <a:r>
              <a:rPr lang="ru-RU" sz="3600" dirty="0" err="1" smtClean="0"/>
              <a:t>бесіда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907704" y="1556792"/>
            <a:ext cx="5328592" cy="489654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/>
              <a:t>Яка атмосфера </a:t>
            </a:r>
            <a:r>
              <a:rPr lang="ru-RU" sz="2800" dirty="0" err="1" smtClean="0"/>
              <a:t>панувала</a:t>
            </a:r>
            <a:r>
              <a:rPr lang="ru-RU" sz="2800" dirty="0" smtClean="0"/>
              <a:t> в </a:t>
            </a:r>
            <a:r>
              <a:rPr lang="ru-RU" sz="2800" dirty="0" err="1" smtClean="0"/>
              <a:t>домі</a:t>
            </a:r>
            <a:r>
              <a:rPr lang="ru-RU" sz="2800" dirty="0" smtClean="0"/>
              <a:t> адвоката </a:t>
            </a:r>
            <a:r>
              <a:rPr lang="ru-RU" sz="2800" dirty="0" err="1" smtClean="0"/>
              <a:t>Хельмера</a:t>
            </a:r>
            <a:r>
              <a:rPr lang="ru-RU" sz="2800" dirty="0" smtClean="0"/>
              <a:t>? </a:t>
            </a:r>
          </a:p>
          <a:p>
            <a:r>
              <a:rPr lang="ru-RU" sz="2800" dirty="0" smtClean="0"/>
              <a:t>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видається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трохи</a:t>
            </a:r>
            <a:r>
              <a:rPr lang="ru-RU" sz="2800" dirty="0" smtClean="0"/>
              <a:t> </a:t>
            </a:r>
            <a:r>
              <a:rPr lang="ru-RU" sz="2800" dirty="0" err="1" smtClean="0"/>
              <a:t>дивним</a:t>
            </a:r>
            <a:r>
              <a:rPr lang="ru-RU" sz="2800" dirty="0" smtClean="0"/>
              <a:t> у </a:t>
            </a:r>
            <a:r>
              <a:rPr lang="ru-RU" sz="2800" dirty="0" err="1" smtClean="0"/>
              <a:t>взаєминах</a:t>
            </a:r>
            <a:r>
              <a:rPr lang="ru-RU" sz="2800" dirty="0" smtClean="0"/>
              <a:t> </a:t>
            </a:r>
            <a:r>
              <a:rPr lang="ru-RU" sz="2800" dirty="0" err="1" smtClean="0"/>
              <a:t>подружжя</a:t>
            </a:r>
            <a:r>
              <a:rPr lang="ru-RU" sz="2800" dirty="0" smtClean="0"/>
              <a:t>? </a:t>
            </a:r>
          </a:p>
          <a:p>
            <a:r>
              <a:rPr lang="ru-RU" sz="2800" dirty="0" smtClean="0"/>
              <a:t> </a:t>
            </a:r>
            <a:r>
              <a:rPr lang="ru-RU" sz="2800" dirty="0" err="1" smtClean="0"/>
              <a:t>Чому</a:t>
            </a:r>
            <a:r>
              <a:rPr lang="ru-RU" sz="2800" dirty="0" smtClean="0"/>
              <a:t> Нора просить </a:t>
            </a:r>
            <a:r>
              <a:rPr lang="ru-RU" sz="2800" dirty="0" err="1" smtClean="0"/>
              <a:t>чоловіка</a:t>
            </a:r>
            <a:r>
              <a:rPr lang="ru-RU" sz="2800" dirty="0" smtClean="0"/>
              <a:t> </a:t>
            </a:r>
            <a:r>
              <a:rPr lang="ru-RU" sz="2800" dirty="0" err="1" smtClean="0"/>
              <a:t>зробити</a:t>
            </a:r>
            <a:r>
              <a:rPr lang="ru-RU" sz="2800" dirty="0" smtClean="0"/>
              <a:t> </a:t>
            </a:r>
            <a:r>
              <a:rPr lang="ru-RU" sz="2800" dirty="0" err="1" smtClean="0"/>
              <a:t>їй</a:t>
            </a:r>
            <a:r>
              <a:rPr lang="ru-RU" sz="2800" dirty="0" smtClean="0"/>
              <a:t> </a:t>
            </a:r>
            <a:r>
              <a:rPr lang="ru-RU" sz="2800" dirty="0" err="1" smtClean="0"/>
              <a:t>різдвяний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подарунок</a:t>
            </a:r>
            <a:r>
              <a:rPr lang="ru-RU" sz="2800" dirty="0" smtClean="0"/>
              <a:t> </a:t>
            </a:r>
            <a:r>
              <a:rPr lang="ru-RU" sz="2800" dirty="0" err="1" smtClean="0"/>
              <a:t>грошима</a:t>
            </a:r>
            <a:r>
              <a:rPr lang="ru-RU" sz="2800" dirty="0" smtClean="0"/>
              <a:t>? </a:t>
            </a:r>
          </a:p>
          <a:p>
            <a:r>
              <a:rPr lang="ru-RU" sz="2800" dirty="0" smtClean="0"/>
              <a:t> </a:t>
            </a:r>
            <a:r>
              <a:rPr lang="ru-RU" sz="2800" dirty="0" err="1" smtClean="0"/>
              <a:t>Чи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можна</a:t>
            </a:r>
            <a:r>
              <a:rPr lang="ru-RU" sz="2800" dirty="0" smtClean="0"/>
              <a:t> </a:t>
            </a:r>
            <a:r>
              <a:rPr lang="ru-RU" sz="2800" dirty="0" err="1" smtClean="0"/>
              <a:t>вважати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Хельмера</a:t>
            </a:r>
            <a:r>
              <a:rPr lang="ru-RU" sz="2800" dirty="0" smtClean="0"/>
              <a:t> скупим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економним</a:t>
            </a:r>
            <a:r>
              <a:rPr lang="ru-RU" sz="2800" dirty="0" smtClean="0"/>
              <a:t>?</a:t>
            </a:r>
            <a:endParaRPr lang="ru-RU" sz="2800" dirty="0"/>
          </a:p>
        </p:txBody>
      </p:sp>
      <p:pic>
        <p:nvPicPr>
          <p:cNvPr id="7" name="Рисунок 6" descr="domik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4869160"/>
            <a:ext cx="1773489" cy="1728192"/>
          </a:xfrm>
          <a:prstGeom prst="rect">
            <a:avLst/>
          </a:prstGeom>
        </p:spPr>
      </p:pic>
      <p:pic>
        <p:nvPicPr>
          <p:cNvPr id="9" name="Рисунок 8" descr="0_4b390_cac30_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35352" flipH="1">
            <a:off x="388373" y="698287"/>
            <a:ext cx="1607670" cy="267054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63688" y="1124744"/>
            <a:ext cx="6552728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/>
              <a:t>Як </a:t>
            </a:r>
            <a:r>
              <a:rPr lang="ru-RU" sz="2800" dirty="0" err="1" smtClean="0"/>
              <a:t>характеризують</a:t>
            </a:r>
            <a:r>
              <a:rPr lang="ru-RU" sz="2800" dirty="0" smtClean="0"/>
              <a:t> Нору </a:t>
            </a:r>
            <a:r>
              <a:rPr lang="ru-RU" sz="2800" dirty="0" err="1" smtClean="0"/>
              <a:t>її</a:t>
            </a:r>
            <a:r>
              <a:rPr lang="ru-RU" sz="2800" dirty="0" smtClean="0"/>
              <a:t> </a:t>
            </a:r>
            <a:r>
              <a:rPr lang="ru-RU" sz="2800" dirty="0" err="1" smtClean="0"/>
              <a:t>взаємини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Крістіною</a:t>
            </a:r>
            <a:r>
              <a:rPr lang="ru-RU" sz="2800" dirty="0" smtClean="0"/>
              <a:t>? </a:t>
            </a:r>
          </a:p>
          <a:p>
            <a:r>
              <a:rPr lang="ru-RU" sz="2800" dirty="0" smtClean="0"/>
              <a:t> Про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свідчить</a:t>
            </a:r>
            <a:r>
              <a:rPr lang="ru-RU" sz="2800" dirty="0" smtClean="0"/>
              <a:t> </a:t>
            </a:r>
            <a:r>
              <a:rPr lang="ru-RU" sz="2800" dirty="0" err="1" smtClean="0"/>
              <a:t>зізнання</a:t>
            </a:r>
            <a:r>
              <a:rPr lang="ru-RU" sz="2800" dirty="0" smtClean="0"/>
              <a:t> фру </a:t>
            </a:r>
            <a:r>
              <a:rPr lang="ru-RU" sz="2800" dirty="0" err="1" smtClean="0"/>
              <a:t>Лінне</a:t>
            </a:r>
            <a:r>
              <a:rPr lang="ru-RU" sz="2800" dirty="0" smtClean="0"/>
              <a:t> </a:t>
            </a:r>
            <a:r>
              <a:rPr lang="ru-RU" sz="2800" dirty="0" err="1" smtClean="0"/>
              <a:t>щодо</a:t>
            </a:r>
            <a:r>
              <a:rPr lang="ru-RU" sz="2800" dirty="0" smtClean="0"/>
              <a:t> того,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їй</a:t>
            </a:r>
            <a:r>
              <a:rPr lang="ru-RU" sz="2800" dirty="0" smtClean="0"/>
              <a:t> </a:t>
            </a:r>
            <a:r>
              <a:rPr lang="ru-RU" sz="2800" dirty="0" err="1" smtClean="0"/>
              <a:t>тепер</a:t>
            </a:r>
            <a:r>
              <a:rPr lang="ru-RU" sz="2800" dirty="0" smtClean="0"/>
              <a:t> нема про кого </a:t>
            </a:r>
            <a:r>
              <a:rPr lang="ru-RU" sz="2800" dirty="0" err="1" smtClean="0"/>
              <a:t>піклуватися</a:t>
            </a:r>
            <a:r>
              <a:rPr lang="ru-RU" sz="2800" dirty="0" smtClean="0"/>
              <a:t>? </a:t>
            </a:r>
          </a:p>
          <a:p>
            <a:r>
              <a:rPr lang="ru-RU" sz="2800" dirty="0" smtClean="0"/>
              <a:t> Як </a:t>
            </a:r>
            <a:r>
              <a:rPr lang="ru-RU" sz="2800" dirty="0" err="1" smtClean="0"/>
              <a:t>характеризує</a:t>
            </a:r>
            <a:r>
              <a:rPr lang="ru-RU" sz="2800" dirty="0" smtClean="0"/>
              <a:t> Нору </a:t>
            </a:r>
            <a:r>
              <a:rPr lang="ru-RU" sz="2800" dirty="0" err="1" smtClean="0"/>
              <a:t>її</a:t>
            </a:r>
            <a:r>
              <a:rPr lang="ru-RU" sz="2800" dirty="0" smtClean="0"/>
              <a:t> </a:t>
            </a:r>
            <a:r>
              <a:rPr lang="ru-RU" sz="2800" dirty="0" err="1" smtClean="0"/>
              <a:t>зізнання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подрузі</a:t>
            </a:r>
            <a:r>
              <a:rPr lang="ru-RU" sz="2800" dirty="0" smtClean="0"/>
              <a:t> про борги? </a:t>
            </a:r>
          </a:p>
          <a:p>
            <a:r>
              <a:rPr lang="ru-RU" sz="2800" dirty="0" smtClean="0"/>
              <a:t> Як Нора ставиться до </a:t>
            </a:r>
            <a:r>
              <a:rPr lang="ru-RU" sz="2800" dirty="0" err="1" smtClean="0"/>
              <a:t>своїх</a:t>
            </a:r>
            <a:r>
              <a:rPr lang="ru-RU" sz="2800" dirty="0" smtClean="0"/>
              <a:t> </a:t>
            </a:r>
            <a:r>
              <a:rPr lang="ru-RU" sz="2800" dirty="0" err="1" smtClean="0"/>
              <a:t>дітей</a:t>
            </a:r>
            <a:r>
              <a:rPr lang="ru-RU" sz="2800" dirty="0" smtClean="0"/>
              <a:t>?</a:t>
            </a:r>
            <a:endParaRPr lang="ru-RU" sz="2800" dirty="0"/>
          </a:p>
        </p:txBody>
      </p:sp>
      <p:pic>
        <p:nvPicPr>
          <p:cNvPr id="6" name="Рисунок 5" descr="domik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5013176"/>
            <a:ext cx="1625698" cy="1584176"/>
          </a:xfrm>
          <a:prstGeom prst="rect">
            <a:avLst/>
          </a:prstGeom>
        </p:spPr>
      </p:pic>
      <p:pic>
        <p:nvPicPr>
          <p:cNvPr id="7" name="Рисунок 6" descr="0_4b390_cac30_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35352" flipH="1">
            <a:off x="61027" y="782168"/>
            <a:ext cx="1853632" cy="3079123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63688" y="836712"/>
            <a:ext cx="6563072" cy="496855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sz="2800" dirty="0" err="1" smtClean="0"/>
              <a:t>Прокоментуйте</a:t>
            </a:r>
            <a:r>
              <a:rPr lang="ru-RU" sz="2800" dirty="0" smtClean="0"/>
              <a:t> </a:t>
            </a:r>
            <a:r>
              <a:rPr lang="ru-RU" sz="2800" dirty="0" err="1" smtClean="0"/>
              <a:t>висловлювання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героїв</a:t>
            </a:r>
            <a:r>
              <a:rPr lang="ru-RU" sz="2800" dirty="0" smtClean="0"/>
              <a:t>: </a:t>
            </a:r>
          </a:p>
          <a:p>
            <a:pPr>
              <a:buNone/>
            </a:pPr>
            <a:r>
              <a:rPr lang="ru-RU" sz="2800" dirty="0" err="1" smtClean="0"/>
              <a:t>Крогстад</a:t>
            </a:r>
            <a:r>
              <a:rPr lang="ru-RU" sz="2800" dirty="0" smtClean="0"/>
              <a:t>: « Закон не </a:t>
            </a:r>
            <a:r>
              <a:rPr lang="ru-RU" sz="2800" dirty="0" err="1" smtClean="0"/>
              <a:t>цікавиться</a:t>
            </a:r>
            <a:r>
              <a:rPr lang="ru-RU" sz="2800" dirty="0" smtClean="0"/>
              <a:t> причинами». </a:t>
            </a:r>
          </a:p>
          <a:p>
            <a:pPr>
              <a:buNone/>
            </a:pPr>
            <a:r>
              <a:rPr lang="ru-RU" sz="2800" dirty="0" smtClean="0"/>
              <a:t>Нора: « То </a:t>
            </a:r>
            <a:r>
              <a:rPr lang="ru-RU" sz="2800" dirty="0" err="1" smtClean="0"/>
              <a:t>поганий</a:t>
            </a:r>
            <a:r>
              <a:rPr lang="ru-RU" sz="2800" dirty="0" smtClean="0"/>
              <a:t>, </a:t>
            </a:r>
            <a:r>
              <a:rPr lang="ru-RU" sz="2800" dirty="0" err="1" smtClean="0"/>
              <a:t>виходить</a:t>
            </a:r>
            <a:r>
              <a:rPr lang="ru-RU" sz="2800" dirty="0" smtClean="0"/>
              <a:t>, </a:t>
            </a:r>
            <a:r>
              <a:rPr lang="ru-RU" sz="2800" dirty="0" err="1" smtClean="0"/>
              <a:t>цей</a:t>
            </a:r>
            <a:r>
              <a:rPr lang="ru-RU" sz="2800" dirty="0" smtClean="0"/>
              <a:t> закон...» </a:t>
            </a:r>
          </a:p>
          <a:p>
            <a:r>
              <a:rPr lang="ru-RU" sz="2800" dirty="0" smtClean="0"/>
              <a:t> Як </a:t>
            </a:r>
            <a:r>
              <a:rPr lang="ru-RU" sz="2800" dirty="0" err="1" smtClean="0"/>
              <a:t>Хельмер</a:t>
            </a:r>
            <a:r>
              <a:rPr lang="ru-RU" sz="2800" dirty="0" smtClean="0"/>
              <a:t>, за </a:t>
            </a:r>
            <a:r>
              <a:rPr lang="ru-RU" sz="2800" dirty="0" err="1" smtClean="0"/>
              <a:t>його</a:t>
            </a:r>
            <a:r>
              <a:rPr lang="ru-RU" sz="2800" dirty="0" smtClean="0"/>
              <a:t> словами, ставиться до тих, </a:t>
            </a:r>
            <a:r>
              <a:rPr lang="ru-RU" sz="2800" dirty="0" err="1" smtClean="0"/>
              <a:t>хто</a:t>
            </a:r>
            <a:r>
              <a:rPr lang="ru-RU" sz="2800" dirty="0" smtClean="0"/>
              <a:t> </a:t>
            </a:r>
            <a:r>
              <a:rPr lang="ru-RU" sz="2800" dirty="0" err="1" smtClean="0"/>
              <a:t>схибив</a:t>
            </a:r>
            <a:r>
              <a:rPr lang="ru-RU" sz="2800" dirty="0" smtClean="0"/>
              <a:t> у </a:t>
            </a:r>
            <a:r>
              <a:rPr lang="ru-RU" sz="2800" dirty="0" err="1" smtClean="0"/>
              <a:t>житті</a:t>
            </a:r>
            <a:r>
              <a:rPr lang="ru-RU" sz="2800" dirty="0" smtClean="0"/>
              <a:t>? </a:t>
            </a:r>
          </a:p>
          <a:p>
            <a:r>
              <a:rPr lang="ru-RU" sz="2800" dirty="0" smtClean="0"/>
              <a:t> </a:t>
            </a:r>
            <a:r>
              <a:rPr lang="ru-RU" sz="2800" dirty="0" err="1" smtClean="0"/>
              <a:t>Відгук</a:t>
            </a:r>
            <a:r>
              <a:rPr lang="ru-RU" sz="2800" dirty="0" smtClean="0"/>
              <a:t> </a:t>
            </a:r>
            <a:r>
              <a:rPr lang="ru-RU" sz="2800" dirty="0" err="1" smtClean="0"/>
              <a:t>яких</a:t>
            </a:r>
            <a:r>
              <a:rPr lang="ru-RU" sz="2800" dirty="0" smtClean="0"/>
              <a:t> </a:t>
            </a:r>
            <a:r>
              <a:rPr lang="ru-RU" sz="2800" dirty="0" err="1" smtClean="0"/>
              <a:t>ідей</a:t>
            </a:r>
            <a:r>
              <a:rPr lang="ru-RU" sz="2800" dirty="0" smtClean="0"/>
              <a:t> </a:t>
            </a:r>
            <a:r>
              <a:rPr lang="ru-RU" sz="2800" dirty="0" err="1" smtClean="0"/>
              <a:t>звучить</a:t>
            </a:r>
            <a:r>
              <a:rPr lang="ru-RU" sz="2800" dirty="0" smtClean="0"/>
              <a:t> у словах </a:t>
            </a:r>
            <a:r>
              <a:rPr lang="ru-RU" sz="2800" dirty="0" err="1" smtClean="0"/>
              <a:t>Хельмера</a:t>
            </a:r>
            <a:r>
              <a:rPr lang="ru-RU" sz="2800" dirty="0" smtClean="0"/>
              <a:t>: «</a:t>
            </a:r>
            <a:r>
              <a:rPr lang="ru-RU" sz="2800" dirty="0" err="1" smtClean="0"/>
              <a:t>Майже</a:t>
            </a:r>
            <a:r>
              <a:rPr lang="ru-RU" sz="2800" dirty="0" smtClean="0"/>
              <a:t> </a:t>
            </a:r>
            <a:r>
              <a:rPr lang="ru-RU" sz="2800" dirty="0" err="1" smtClean="0"/>
              <a:t>всі</a:t>
            </a:r>
            <a:r>
              <a:rPr lang="ru-RU" sz="2800" dirty="0" smtClean="0"/>
              <a:t>, </a:t>
            </a:r>
            <a:r>
              <a:rPr lang="ru-RU" sz="2800" dirty="0" err="1" smtClean="0"/>
              <a:t>хто</a:t>
            </a:r>
            <a:r>
              <a:rPr lang="ru-RU" sz="2800" dirty="0" smtClean="0"/>
              <a:t> рано </a:t>
            </a:r>
            <a:r>
              <a:rPr lang="ru-RU" sz="2800" dirty="0" err="1" smtClean="0"/>
              <a:t>схибив</a:t>
            </a:r>
            <a:r>
              <a:rPr lang="ru-RU" sz="2800" dirty="0" smtClean="0"/>
              <a:t> у </a:t>
            </a:r>
            <a:r>
              <a:rPr lang="ru-RU" sz="2800" dirty="0" err="1" smtClean="0"/>
              <a:t>житті</a:t>
            </a:r>
            <a:r>
              <a:rPr lang="ru-RU" sz="2800" dirty="0" smtClean="0"/>
              <a:t>, </a:t>
            </a:r>
            <a:r>
              <a:rPr lang="ru-RU" sz="2800" dirty="0" err="1" smtClean="0"/>
              <a:t>мали</a:t>
            </a:r>
            <a:r>
              <a:rPr lang="ru-RU" sz="2800" dirty="0" smtClean="0"/>
              <a:t> </a:t>
            </a:r>
            <a:r>
              <a:rPr lang="ru-RU" sz="2800" dirty="0" err="1" smtClean="0"/>
              <a:t>брехливих</a:t>
            </a:r>
            <a:r>
              <a:rPr lang="ru-RU" sz="2800" dirty="0" smtClean="0"/>
              <a:t> </a:t>
            </a:r>
            <a:r>
              <a:rPr lang="ru-RU" sz="2800" dirty="0" err="1" smtClean="0"/>
              <a:t>матерів</a:t>
            </a:r>
            <a:r>
              <a:rPr lang="ru-RU" sz="2800" dirty="0" smtClean="0"/>
              <a:t>»? </a:t>
            </a:r>
          </a:p>
          <a:p>
            <a:r>
              <a:rPr lang="ru-RU" sz="2800" dirty="0" smtClean="0"/>
              <a:t> </a:t>
            </a:r>
            <a:r>
              <a:rPr lang="ru-RU" sz="2800" dirty="0" err="1" smtClean="0"/>
              <a:t>Чому</a:t>
            </a:r>
            <a:r>
              <a:rPr lang="ru-RU" sz="2800" dirty="0" smtClean="0"/>
              <a:t> Нора </a:t>
            </a:r>
            <a:r>
              <a:rPr lang="ru-RU" sz="2800" dirty="0" err="1" smtClean="0"/>
              <a:t>злякалася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не допустила до себе </a:t>
            </a:r>
            <a:r>
              <a:rPr lang="ru-RU" sz="2800" dirty="0" err="1" smtClean="0"/>
              <a:t>дітей</a:t>
            </a:r>
            <a:r>
              <a:rPr lang="ru-RU" sz="2800" dirty="0" smtClean="0"/>
              <a:t>?</a:t>
            </a:r>
            <a:endParaRPr lang="ru-RU" sz="2800" dirty="0"/>
          </a:p>
        </p:txBody>
      </p:sp>
      <p:pic>
        <p:nvPicPr>
          <p:cNvPr id="6" name="Рисунок 5" descr="domik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5013176"/>
            <a:ext cx="1477907" cy="1440160"/>
          </a:xfrm>
          <a:prstGeom prst="rect">
            <a:avLst/>
          </a:prstGeom>
        </p:spPr>
      </p:pic>
      <p:pic>
        <p:nvPicPr>
          <p:cNvPr id="7" name="Рисунок 6" descr="0_4b390_cac30_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35352" flipH="1">
            <a:off x="388371" y="986321"/>
            <a:ext cx="1607670" cy="267054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23528" y="332656"/>
            <a:ext cx="6264696" cy="543346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sz="2800" dirty="0" err="1" smtClean="0"/>
              <a:t>Чому</a:t>
            </a:r>
            <a:r>
              <a:rPr lang="ru-RU" sz="2800" dirty="0" smtClean="0"/>
              <a:t>, на ваш </a:t>
            </a:r>
            <a:r>
              <a:rPr lang="ru-RU" sz="2800" dirty="0" err="1" smtClean="0"/>
              <a:t>погляд</a:t>
            </a:r>
            <a:r>
              <a:rPr lang="ru-RU" sz="2800" dirty="0" smtClean="0"/>
              <a:t>, автор </a:t>
            </a:r>
            <a:r>
              <a:rPr lang="ru-RU" sz="2800" dirty="0" err="1" smtClean="0"/>
              <a:t>подає</a:t>
            </a:r>
            <a:r>
              <a:rPr lang="ru-RU" sz="2800" dirty="0" smtClean="0"/>
              <a:t> </a:t>
            </a:r>
            <a:r>
              <a:rPr lang="ru-RU" sz="2800" dirty="0" err="1" smtClean="0"/>
              <a:t>таку</a:t>
            </a:r>
            <a:r>
              <a:rPr lang="ru-RU" sz="2800" dirty="0" smtClean="0"/>
              <a:t> деталь: «У кутку, </a:t>
            </a:r>
            <a:r>
              <a:rPr lang="ru-RU" sz="2800" dirty="0" err="1" smtClean="0"/>
              <a:t>біля</a:t>
            </a:r>
            <a:r>
              <a:rPr lang="ru-RU" sz="2800" dirty="0" smtClean="0"/>
              <a:t> </a:t>
            </a:r>
            <a:r>
              <a:rPr lang="ru-RU" sz="2800" dirty="0" err="1" smtClean="0"/>
              <a:t>піаніно</a:t>
            </a:r>
            <a:r>
              <a:rPr lang="ru-RU" sz="2800" dirty="0" smtClean="0"/>
              <a:t>, </a:t>
            </a:r>
            <a:r>
              <a:rPr lang="ru-RU" sz="2800" dirty="0" err="1" smtClean="0"/>
              <a:t>стоїть</a:t>
            </a:r>
            <a:r>
              <a:rPr lang="ru-RU" sz="2800" dirty="0" smtClean="0"/>
              <a:t> </a:t>
            </a:r>
            <a:r>
              <a:rPr lang="ru-RU" sz="2800" dirty="0" err="1" smtClean="0"/>
              <a:t>обібрана</a:t>
            </a:r>
            <a:r>
              <a:rPr lang="ru-RU" sz="2800" dirty="0" smtClean="0"/>
              <a:t>, </a:t>
            </a:r>
            <a:r>
              <a:rPr lang="ru-RU" sz="2800" dirty="0" err="1" smtClean="0"/>
              <a:t>обтріпана</a:t>
            </a:r>
            <a:r>
              <a:rPr lang="ru-RU" sz="2800" dirty="0" smtClean="0"/>
              <a:t>,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обгорілими</a:t>
            </a:r>
            <a:r>
              <a:rPr lang="ru-RU" sz="2800" dirty="0" smtClean="0"/>
              <a:t> </a:t>
            </a:r>
            <a:r>
              <a:rPr lang="ru-RU" sz="2800" dirty="0" err="1" smtClean="0"/>
              <a:t>свічками</a:t>
            </a:r>
            <a:r>
              <a:rPr lang="ru-RU" sz="2800" dirty="0" smtClean="0"/>
              <a:t> </a:t>
            </a:r>
            <a:r>
              <a:rPr lang="ru-RU" sz="2800" dirty="0" err="1" smtClean="0"/>
              <a:t>ялинка</a:t>
            </a:r>
            <a:r>
              <a:rPr lang="ru-RU" sz="2800" dirty="0" smtClean="0"/>
              <a:t>», — у той час, коли в </a:t>
            </a:r>
            <a:r>
              <a:rPr lang="ru-RU" sz="2800" dirty="0" err="1" smtClean="0"/>
              <a:t>домі</a:t>
            </a:r>
            <a:r>
              <a:rPr lang="ru-RU" sz="2800" dirty="0" smtClean="0"/>
              <a:t> </a:t>
            </a:r>
            <a:r>
              <a:rPr lang="ru-RU" sz="2800" dirty="0" err="1" smtClean="0"/>
              <a:t>Нори</a:t>
            </a:r>
            <a:r>
              <a:rPr lang="ru-RU" sz="2800" dirty="0" smtClean="0"/>
              <a:t> </a:t>
            </a:r>
            <a:r>
              <a:rPr lang="ru-RU" sz="2800" dirty="0" err="1" smtClean="0"/>
              <a:t>завжди</a:t>
            </a:r>
            <a:r>
              <a:rPr lang="ru-RU" sz="2800" dirty="0" smtClean="0"/>
              <a:t> </a:t>
            </a:r>
            <a:r>
              <a:rPr lang="ru-RU" sz="2800" dirty="0" err="1" smtClean="0"/>
              <a:t>гарно</a:t>
            </a:r>
            <a:r>
              <a:rPr lang="ru-RU" sz="2800" dirty="0" smtClean="0"/>
              <a:t>, </a:t>
            </a:r>
            <a:r>
              <a:rPr lang="ru-RU" sz="2800" dirty="0" err="1" smtClean="0"/>
              <a:t>затишно</a:t>
            </a:r>
            <a:r>
              <a:rPr lang="ru-RU" sz="2800" dirty="0" smtClean="0"/>
              <a:t>? </a:t>
            </a:r>
          </a:p>
          <a:p>
            <a:r>
              <a:rPr lang="ru-RU" sz="2800" dirty="0" smtClean="0"/>
              <a:t> Про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свідчать</a:t>
            </a:r>
            <a:r>
              <a:rPr lang="ru-RU" sz="2800" dirty="0" smtClean="0"/>
              <a:t> </a:t>
            </a:r>
            <a:r>
              <a:rPr lang="ru-RU" sz="2800" dirty="0" err="1" smtClean="0"/>
              <a:t>такі</a:t>
            </a:r>
            <a:r>
              <a:rPr lang="ru-RU" sz="2800" dirty="0" smtClean="0"/>
              <a:t> </a:t>
            </a:r>
            <a:r>
              <a:rPr lang="ru-RU" sz="2800" dirty="0" err="1" smtClean="0"/>
              <a:t>деталі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характеристики </a:t>
            </a:r>
            <a:r>
              <a:rPr lang="ru-RU" sz="2800" dirty="0" err="1" smtClean="0"/>
              <a:t>Хельмера</a:t>
            </a:r>
            <a:r>
              <a:rPr lang="ru-RU" sz="2800" dirty="0" smtClean="0"/>
              <a:t>: «</a:t>
            </a:r>
            <a:r>
              <a:rPr lang="ru-RU" sz="2800" dirty="0" err="1" smtClean="0"/>
              <a:t>Торвальд</a:t>
            </a:r>
            <a:r>
              <a:rPr lang="ru-RU" sz="2800" dirty="0" smtClean="0"/>
              <a:t> — великий </a:t>
            </a:r>
            <a:r>
              <a:rPr lang="ru-RU" sz="2800" dirty="0" err="1" smtClean="0"/>
              <a:t>майстер</a:t>
            </a:r>
            <a:r>
              <a:rPr lang="ru-RU" sz="2800" dirty="0" smtClean="0"/>
              <a:t> </a:t>
            </a:r>
            <a:r>
              <a:rPr lang="ru-RU" sz="2800" dirty="0" err="1" smtClean="0"/>
              <a:t>улаштовувати</a:t>
            </a:r>
            <a:r>
              <a:rPr lang="ru-RU" sz="2800" dirty="0" smtClean="0"/>
              <a:t> все </a:t>
            </a:r>
            <a:r>
              <a:rPr lang="ru-RU" sz="2800" dirty="0" err="1" smtClean="0"/>
              <a:t>витончено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красиво»; «</a:t>
            </a:r>
            <a:r>
              <a:rPr lang="ru-RU" sz="2800" dirty="0" err="1" smtClean="0"/>
              <a:t>Хельмер</a:t>
            </a:r>
            <a:r>
              <a:rPr lang="ru-RU" sz="2800" dirty="0" smtClean="0"/>
              <a:t> учить дружину </a:t>
            </a:r>
            <a:r>
              <a:rPr lang="ru-RU" sz="2800" dirty="0" err="1" smtClean="0"/>
              <a:t>танцювати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тарантелу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</a:t>
            </a:r>
            <a:r>
              <a:rPr lang="ru-RU" sz="2800" dirty="0" err="1" smtClean="0"/>
              <a:t>мріє</a:t>
            </a:r>
            <a:r>
              <a:rPr lang="ru-RU" sz="2800" dirty="0" smtClean="0"/>
              <a:t> про </a:t>
            </a:r>
            <a:r>
              <a:rPr lang="ru-RU" sz="2800" dirty="0" err="1" smtClean="0"/>
              <a:t>її</a:t>
            </a:r>
            <a:r>
              <a:rPr lang="ru-RU" sz="2800" dirty="0" smtClean="0"/>
              <a:t> </a:t>
            </a:r>
            <a:r>
              <a:rPr lang="ru-RU" sz="2800" dirty="0" err="1" smtClean="0"/>
              <a:t>успіх</a:t>
            </a:r>
            <a:r>
              <a:rPr lang="ru-RU" sz="2800" dirty="0" smtClean="0"/>
              <a:t> на </a:t>
            </a:r>
            <a:r>
              <a:rPr lang="ru-RU" sz="2800" dirty="0" err="1" smtClean="0"/>
              <a:t>вечірці</a:t>
            </a:r>
            <a:r>
              <a:rPr lang="ru-RU" sz="2800" dirty="0" smtClean="0"/>
              <a:t> в консула»? </a:t>
            </a:r>
          </a:p>
          <a:p>
            <a:r>
              <a:rPr lang="ru-RU" sz="2800" dirty="0" smtClean="0"/>
              <a:t> </a:t>
            </a:r>
            <a:r>
              <a:rPr lang="ru-RU" sz="2800" dirty="0" err="1" smtClean="0"/>
              <a:t>Чи</a:t>
            </a:r>
            <a:r>
              <a:rPr lang="ru-RU" sz="2800" dirty="0" smtClean="0"/>
              <a:t> правда те, </a:t>
            </a:r>
            <a:r>
              <a:rPr lang="ru-RU" sz="2800" dirty="0" err="1" smtClean="0"/>
              <a:t>що</a:t>
            </a:r>
            <a:r>
              <a:rPr lang="ru-RU" sz="2800" dirty="0" smtClean="0"/>
              <a:t> говорить </a:t>
            </a:r>
            <a:r>
              <a:rPr lang="ru-RU" sz="2800" dirty="0" err="1" smtClean="0"/>
              <a:t>Хельмер</a:t>
            </a:r>
            <a:r>
              <a:rPr lang="ru-RU" sz="2800" dirty="0" smtClean="0"/>
              <a:t> </a:t>
            </a:r>
            <a:r>
              <a:rPr lang="ru-RU" sz="2800" dirty="0" err="1" smtClean="0"/>
              <a:t>дружині</a:t>
            </a:r>
            <a:r>
              <a:rPr lang="ru-RU" sz="2800" dirty="0" smtClean="0"/>
              <a:t>: «...</a:t>
            </a:r>
            <a:r>
              <a:rPr lang="ru-RU" sz="2800" dirty="0" err="1" smtClean="0"/>
              <a:t>Повір</a:t>
            </a:r>
            <a:r>
              <a:rPr lang="ru-RU" sz="2800" dirty="0" smtClean="0"/>
              <a:t>, у мене </a:t>
            </a:r>
            <a:r>
              <a:rPr lang="ru-RU" sz="2800" dirty="0" err="1" smtClean="0"/>
              <a:t>вистачить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мужності</a:t>
            </a:r>
            <a:r>
              <a:rPr lang="ru-RU" sz="2800" dirty="0" smtClean="0"/>
              <a:t>,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сили</a:t>
            </a:r>
            <a:r>
              <a:rPr lang="ru-RU" sz="2800" dirty="0" smtClean="0"/>
              <a:t>. </a:t>
            </a:r>
            <a:r>
              <a:rPr lang="ru-RU" sz="2800" dirty="0" err="1" smtClean="0"/>
              <a:t>Побачиш</a:t>
            </a:r>
            <a:r>
              <a:rPr lang="ru-RU" sz="2800" dirty="0" smtClean="0"/>
              <a:t>, я </a:t>
            </a:r>
            <a:r>
              <a:rPr lang="ru-RU" sz="2800" dirty="0" err="1" smtClean="0"/>
              <a:t>така</a:t>
            </a:r>
            <a:r>
              <a:rPr lang="ru-RU" sz="2800" dirty="0" smtClean="0"/>
              <a:t> </a:t>
            </a:r>
            <a:r>
              <a:rPr lang="ru-RU" sz="2800" dirty="0" err="1" smtClean="0"/>
              <a:t>людина</a:t>
            </a:r>
            <a:r>
              <a:rPr lang="ru-RU" sz="2800" dirty="0" smtClean="0"/>
              <a:t>, яка </a:t>
            </a:r>
            <a:r>
              <a:rPr lang="ru-RU" sz="2800" dirty="0" err="1" smtClean="0"/>
              <a:t>може</a:t>
            </a:r>
            <a:r>
              <a:rPr lang="ru-RU" sz="2800" dirty="0" smtClean="0"/>
              <a:t> все </a:t>
            </a:r>
            <a:r>
              <a:rPr lang="ru-RU" sz="2800" dirty="0" err="1" smtClean="0"/>
              <a:t>взяти</a:t>
            </a:r>
            <a:r>
              <a:rPr lang="ru-RU" sz="2800" dirty="0" smtClean="0"/>
              <a:t> на себе»? </a:t>
            </a:r>
          </a:p>
          <a:p>
            <a:r>
              <a:rPr lang="ru-RU" sz="2800" dirty="0" smtClean="0"/>
              <a:t>Як Нора </a:t>
            </a:r>
            <a:r>
              <a:rPr lang="ru-RU" sz="2800" dirty="0" err="1" smtClean="0"/>
              <a:t>пояснює</a:t>
            </a:r>
            <a:r>
              <a:rPr lang="ru-RU" sz="2800" dirty="0" smtClean="0"/>
              <a:t> хворобу </a:t>
            </a:r>
            <a:r>
              <a:rPr lang="ru-RU" sz="2800" dirty="0" err="1" smtClean="0"/>
              <a:t>лікаря</a:t>
            </a:r>
            <a:r>
              <a:rPr lang="ru-RU" sz="2800" dirty="0" smtClean="0"/>
              <a:t> Ранка?</a:t>
            </a:r>
            <a:endParaRPr lang="ru-RU" sz="2800" dirty="0"/>
          </a:p>
        </p:txBody>
      </p:sp>
      <p:pic>
        <p:nvPicPr>
          <p:cNvPr id="6" name="Рисунок 5" descr="domik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03032" y="4149080"/>
            <a:ext cx="2040968" cy="1988840"/>
          </a:xfrm>
          <a:prstGeom prst="rect">
            <a:avLst/>
          </a:prstGeom>
        </p:spPr>
      </p:pic>
      <p:pic>
        <p:nvPicPr>
          <p:cNvPr id="7" name="Рисунок 6" descr="0_4b390_cac30_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35352" flipH="1">
            <a:off x="6052548" y="4356830"/>
            <a:ext cx="1320373" cy="219331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907704" y="1124744"/>
            <a:ext cx="5842992" cy="492941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2800" dirty="0" err="1" smtClean="0"/>
              <a:t>Що</a:t>
            </a:r>
            <a:r>
              <a:rPr lang="ru-RU" sz="2800" dirty="0" smtClean="0"/>
              <a:t> задумала Нора, </a:t>
            </a:r>
            <a:r>
              <a:rPr lang="ru-RU" sz="2800" dirty="0" err="1" smtClean="0"/>
              <a:t>почувши</a:t>
            </a:r>
            <a:r>
              <a:rPr lang="ru-RU" sz="2800" dirty="0" smtClean="0"/>
              <a:t> погрози </a:t>
            </a:r>
            <a:r>
              <a:rPr lang="ru-RU" sz="2800" dirty="0" err="1" smtClean="0"/>
              <a:t>Крогстада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роздуми</a:t>
            </a:r>
            <a:r>
              <a:rPr lang="ru-RU" sz="2800" dirty="0" smtClean="0"/>
              <a:t> </a:t>
            </a:r>
            <a:r>
              <a:rPr lang="ru-RU" sz="2800" dirty="0" err="1" smtClean="0"/>
              <a:t>чоловіка</a:t>
            </a:r>
            <a:r>
              <a:rPr lang="ru-RU" sz="2800" dirty="0" smtClean="0"/>
              <a:t> </a:t>
            </a:r>
            <a:r>
              <a:rPr lang="ru-RU" sz="2800" dirty="0" err="1" smtClean="0"/>
              <a:t>щодо</a:t>
            </a:r>
            <a:r>
              <a:rPr lang="ru-RU" sz="2800" dirty="0" smtClean="0"/>
              <a:t> </a:t>
            </a:r>
            <a:r>
              <a:rPr lang="ru-RU" sz="2800" dirty="0" err="1" smtClean="0"/>
              <a:t>нечесності</a:t>
            </a:r>
            <a:r>
              <a:rPr lang="ru-RU" sz="2800" dirty="0" smtClean="0"/>
              <a:t>? </a:t>
            </a:r>
          </a:p>
          <a:p>
            <a:r>
              <a:rPr lang="ru-RU" sz="2800" dirty="0" smtClean="0"/>
              <a:t> </a:t>
            </a:r>
            <a:r>
              <a:rPr lang="ru-RU" sz="2800" dirty="0" err="1" smtClean="0"/>
              <a:t>Чому</a:t>
            </a:r>
            <a:r>
              <a:rPr lang="ru-RU" sz="2800" dirty="0" smtClean="0"/>
              <a:t> подруга Фру </a:t>
            </a:r>
            <a:r>
              <a:rPr lang="ru-RU" sz="2800" dirty="0" err="1" smtClean="0"/>
              <a:t>Лінне</a:t>
            </a:r>
            <a:r>
              <a:rPr lang="ru-RU" sz="2800" dirty="0" smtClean="0"/>
              <a:t> </a:t>
            </a:r>
            <a:r>
              <a:rPr lang="ru-RU" sz="2800" dirty="0" err="1" smtClean="0"/>
              <a:t>радила</a:t>
            </a:r>
            <a:r>
              <a:rPr lang="ru-RU" sz="2800" dirty="0" smtClean="0"/>
              <a:t> </a:t>
            </a:r>
            <a:r>
              <a:rPr lang="ru-RU" sz="2800" dirty="0" err="1" smtClean="0"/>
              <a:t>Норі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розповісти</a:t>
            </a:r>
            <a:r>
              <a:rPr lang="ru-RU" sz="2800" dirty="0" smtClean="0"/>
              <a:t> все </a:t>
            </a:r>
            <a:r>
              <a:rPr lang="ru-RU" sz="2800" dirty="0" err="1" smtClean="0"/>
              <a:t>чоловікові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не </a:t>
            </a:r>
            <a:r>
              <a:rPr lang="ru-RU" sz="2800" dirty="0" err="1" smtClean="0"/>
              <a:t>завадила</a:t>
            </a:r>
            <a:r>
              <a:rPr lang="ru-RU" sz="2800" dirty="0" smtClean="0"/>
              <a:t> </a:t>
            </a:r>
            <a:r>
              <a:rPr lang="ru-RU" sz="2800" dirty="0" err="1" smtClean="0"/>
              <a:t>Крогстаду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Хельмерові</a:t>
            </a:r>
            <a:r>
              <a:rPr lang="ru-RU" sz="2800" dirty="0" smtClean="0"/>
              <a:t> листа </a:t>
            </a:r>
            <a:r>
              <a:rPr lang="ru-RU" sz="2800" dirty="0" err="1" smtClean="0"/>
              <a:t>зі</a:t>
            </a:r>
            <a:r>
              <a:rPr lang="ru-RU" sz="2800" dirty="0" smtClean="0"/>
              <a:t> </a:t>
            </a:r>
            <a:r>
              <a:rPr lang="ru-RU" sz="2800" dirty="0" err="1" smtClean="0"/>
              <a:t>звинувачуваннями</a:t>
            </a:r>
            <a:r>
              <a:rPr lang="ru-RU" sz="2800" dirty="0" smtClean="0"/>
              <a:t> на адресу </a:t>
            </a:r>
            <a:r>
              <a:rPr lang="ru-RU" sz="2800" dirty="0" err="1" smtClean="0"/>
              <a:t>Нори</a:t>
            </a:r>
            <a:r>
              <a:rPr lang="ru-RU" sz="2800" dirty="0" smtClean="0"/>
              <a:t>?</a:t>
            </a:r>
          </a:p>
          <a:p>
            <a:r>
              <a:rPr lang="ru-RU" sz="2800" dirty="0" err="1" smtClean="0"/>
              <a:t>Чи</a:t>
            </a:r>
            <a:r>
              <a:rPr lang="ru-RU" sz="2800" dirty="0" smtClean="0"/>
              <a:t> </a:t>
            </a:r>
            <a:r>
              <a:rPr lang="ru-RU" sz="2800" dirty="0" err="1" smtClean="0"/>
              <a:t>справді</a:t>
            </a:r>
            <a:r>
              <a:rPr lang="ru-RU" sz="2800" dirty="0" smtClean="0"/>
              <a:t> </a:t>
            </a:r>
            <a:r>
              <a:rPr lang="ru-RU" sz="2800" dirty="0" err="1" smtClean="0"/>
              <a:t>Хельмер</a:t>
            </a:r>
            <a:r>
              <a:rPr lang="ru-RU" sz="2800" dirty="0" smtClean="0"/>
              <a:t> — </a:t>
            </a:r>
            <a:r>
              <a:rPr lang="ru-RU" sz="2800" dirty="0" err="1" smtClean="0"/>
              <a:t>чесна</a:t>
            </a:r>
            <a:r>
              <a:rPr lang="ru-RU" sz="2800" dirty="0" smtClean="0"/>
              <a:t> </a:t>
            </a:r>
            <a:r>
              <a:rPr lang="ru-RU" sz="2800" dirty="0" err="1" smtClean="0"/>
              <a:t>людина</a:t>
            </a:r>
            <a:r>
              <a:rPr lang="ru-RU" sz="2800" dirty="0" smtClean="0"/>
              <a:t>?</a:t>
            </a:r>
            <a:endParaRPr lang="ru-RU" sz="2800" dirty="0"/>
          </a:p>
        </p:txBody>
      </p:sp>
      <p:pic>
        <p:nvPicPr>
          <p:cNvPr id="6" name="Рисунок 5" descr="domik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1034" y="4293096"/>
            <a:ext cx="2142966" cy="2088232"/>
          </a:xfrm>
          <a:prstGeom prst="rect">
            <a:avLst/>
          </a:prstGeom>
        </p:spPr>
      </p:pic>
      <p:pic>
        <p:nvPicPr>
          <p:cNvPr id="7" name="Рисунок 6" descr="0_4b390_cac30_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35352" flipH="1">
            <a:off x="161306" y="1432235"/>
            <a:ext cx="1894953" cy="314776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ru-RU" sz="2800" dirty="0" smtClean="0"/>
              <a:t>Як </a:t>
            </a:r>
            <a:r>
              <a:rPr lang="ru-RU" sz="2800" dirty="0" err="1" smtClean="0"/>
              <a:t>розкривається</a:t>
            </a:r>
            <a:r>
              <a:rPr lang="ru-RU" sz="2800" dirty="0" smtClean="0"/>
              <a:t> характер </a:t>
            </a:r>
            <a:r>
              <a:rPr lang="ru-RU" sz="2800" dirty="0" err="1" smtClean="0"/>
              <a:t>Хельмера</a:t>
            </a:r>
            <a:r>
              <a:rPr lang="ru-RU" sz="2800" dirty="0" smtClean="0"/>
              <a:t> у таких словах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наскільки</a:t>
            </a:r>
            <a:r>
              <a:rPr lang="ru-RU" sz="2800" dirty="0" smtClean="0"/>
              <a:t> вони, на ваш </a:t>
            </a:r>
            <a:r>
              <a:rPr lang="ru-RU" sz="2800" dirty="0" err="1" smtClean="0"/>
              <a:t>погляд</a:t>
            </a:r>
            <a:r>
              <a:rPr lang="ru-RU" sz="2800" dirty="0" smtClean="0"/>
              <a:t>, </a:t>
            </a:r>
            <a:r>
              <a:rPr lang="ru-RU" sz="2800" dirty="0" err="1" smtClean="0"/>
              <a:t>щирі</a:t>
            </a:r>
            <a:r>
              <a:rPr lang="ru-RU" sz="2800" dirty="0" smtClean="0"/>
              <a:t>:</a:t>
            </a:r>
          </a:p>
          <a:p>
            <a:pPr>
              <a:buNone/>
            </a:pPr>
            <a:r>
              <a:rPr lang="ru-RU" sz="2800" dirty="0"/>
              <a:t> </a:t>
            </a:r>
            <a:r>
              <a:rPr lang="ru-RU" sz="2800" dirty="0" smtClean="0"/>
              <a:t>   </a:t>
            </a:r>
            <a:r>
              <a:rPr lang="ru-RU" sz="2800" i="1" dirty="0" smtClean="0"/>
              <a:t>«</a:t>
            </a:r>
            <a:r>
              <a:rPr lang="ru-RU" sz="2800" i="1" dirty="0" err="1" smtClean="0"/>
              <a:t>Ти</a:t>
            </a:r>
            <a:r>
              <a:rPr lang="ru-RU" sz="2800" i="1" dirty="0" smtClean="0"/>
              <a:t> любила мене, як дружина повинна </a:t>
            </a:r>
            <a:r>
              <a:rPr lang="ru-RU" sz="2800" i="1" dirty="0" err="1" smtClean="0"/>
              <a:t>любити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чоловіка</a:t>
            </a:r>
            <a:r>
              <a:rPr lang="ru-RU" sz="2800" i="1" dirty="0" smtClean="0"/>
              <a:t>. </a:t>
            </a:r>
            <a:r>
              <a:rPr lang="ru-RU" sz="2800" i="1" dirty="0" err="1" smtClean="0"/>
              <a:t>Ти</a:t>
            </a:r>
            <a:r>
              <a:rPr lang="ru-RU" sz="2800" i="1" dirty="0" smtClean="0"/>
              <a:t> не </a:t>
            </a:r>
            <a:r>
              <a:rPr lang="ru-RU" sz="2800" i="1" dirty="0" err="1" smtClean="0"/>
              <a:t>змогла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тільки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гарненько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розібратися</a:t>
            </a:r>
            <a:r>
              <a:rPr lang="ru-RU" sz="2800" i="1" dirty="0" smtClean="0"/>
              <a:t> в </a:t>
            </a:r>
            <a:r>
              <a:rPr lang="ru-RU" sz="2800" i="1" dirty="0" err="1" smtClean="0"/>
              <a:t>засобах</a:t>
            </a:r>
            <a:r>
              <a:rPr lang="ru-RU" sz="2800" i="1" dirty="0" smtClean="0"/>
              <a:t>. Але, </a:t>
            </a:r>
            <a:r>
              <a:rPr lang="ru-RU" sz="2800" i="1" dirty="0" err="1" smtClean="0"/>
              <a:t>певне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ти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гадаєш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що</a:t>
            </a:r>
            <a:r>
              <a:rPr lang="ru-RU" sz="2800" i="1" dirty="0" smtClean="0"/>
              <a:t> я </a:t>
            </a:r>
            <a:r>
              <a:rPr lang="ru-RU" sz="2800" i="1" dirty="0" err="1" smtClean="0"/>
              <a:t>менше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любитиму</a:t>
            </a:r>
            <a:r>
              <a:rPr lang="ru-RU" sz="2800" i="1" dirty="0" smtClean="0"/>
              <a:t> тебе через те, </a:t>
            </a:r>
            <a:r>
              <a:rPr lang="ru-RU" sz="2800" i="1" dirty="0" err="1" smtClean="0"/>
              <a:t>що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ти</a:t>
            </a:r>
            <a:r>
              <a:rPr lang="ru-RU" sz="2800" i="1" dirty="0" smtClean="0"/>
              <a:t> не </a:t>
            </a:r>
            <a:r>
              <a:rPr lang="ru-RU" sz="2800" i="1" dirty="0" err="1" smtClean="0"/>
              <a:t>здібна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діяти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самостійно</a:t>
            </a:r>
            <a:r>
              <a:rPr lang="ru-RU" sz="2800" i="1" dirty="0" smtClean="0"/>
              <a:t>? </a:t>
            </a:r>
            <a:r>
              <a:rPr lang="ru-RU" sz="2800" i="1" dirty="0" err="1" smtClean="0"/>
              <a:t>Ні-ні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сміло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зіприся</a:t>
            </a:r>
            <a:r>
              <a:rPr lang="ru-RU" sz="2800" i="1" dirty="0" smtClean="0"/>
              <a:t> на мене, я буду </a:t>
            </a:r>
            <a:r>
              <a:rPr lang="ru-RU" sz="2800" i="1" dirty="0" err="1" smtClean="0"/>
              <a:t>тобі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порадником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керівником</a:t>
            </a:r>
            <a:r>
              <a:rPr lang="ru-RU" sz="2800" i="1" dirty="0" smtClean="0"/>
              <a:t>. Я не </a:t>
            </a:r>
            <a:r>
              <a:rPr lang="ru-RU" sz="2800" i="1" dirty="0" err="1" smtClean="0"/>
              <a:t>був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би</a:t>
            </a:r>
            <a:r>
              <a:rPr lang="ru-RU" sz="2800" i="1" dirty="0" smtClean="0"/>
              <a:t> мужчиною, </a:t>
            </a:r>
            <a:r>
              <a:rPr lang="ru-RU" sz="2800" i="1" dirty="0" err="1" smtClean="0"/>
              <a:t>якби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саме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ця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жіноча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безпорадність</a:t>
            </a:r>
            <a:r>
              <a:rPr lang="ru-RU" sz="2800" i="1" dirty="0" smtClean="0"/>
              <a:t> не </a:t>
            </a:r>
            <a:r>
              <a:rPr lang="ru-RU" sz="2800" i="1" dirty="0" err="1" smtClean="0"/>
              <a:t>робила</a:t>
            </a:r>
            <a:r>
              <a:rPr lang="ru-RU" sz="2800" i="1" dirty="0" smtClean="0"/>
              <a:t> тебе </a:t>
            </a:r>
            <a:r>
              <a:rPr lang="ru-RU" sz="2800" i="1" dirty="0" err="1" smtClean="0"/>
              <a:t>вдвоє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милішою</a:t>
            </a:r>
            <a:r>
              <a:rPr lang="ru-RU" sz="2800" i="1" dirty="0" smtClean="0"/>
              <a:t> в </a:t>
            </a:r>
            <a:r>
              <a:rPr lang="ru-RU" sz="2800" i="1" dirty="0" err="1" smtClean="0"/>
              <a:t>моїх</a:t>
            </a:r>
            <a:r>
              <a:rPr lang="ru-RU" sz="2800" i="1" dirty="0" smtClean="0"/>
              <a:t> очах. </a:t>
            </a:r>
            <a:r>
              <a:rPr lang="ru-RU" sz="2800" i="1" dirty="0" err="1" smtClean="0"/>
              <a:t>Ти</a:t>
            </a:r>
            <a:r>
              <a:rPr lang="ru-RU" sz="2800" i="1" dirty="0" smtClean="0"/>
              <a:t> не думай </a:t>
            </a:r>
            <a:r>
              <a:rPr lang="ru-RU" sz="2800" i="1" dirty="0" err="1" smtClean="0"/>
              <a:t>більше</a:t>
            </a:r>
            <a:r>
              <a:rPr lang="ru-RU" sz="2800" i="1" dirty="0" smtClean="0"/>
              <a:t> про </a:t>
            </a:r>
            <a:r>
              <a:rPr lang="ru-RU" sz="2800" i="1" dirty="0" err="1" smtClean="0"/>
              <a:t>ті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різки</a:t>
            </a:r>
            <a:r>
              <a:rPr lang="ru-RU" sz="2800" i="1" dirty="0" smtClean="0"/>
              <a:t> слова, </a:t>
            </a:r>
            <a:r>
              <a:rPr lang="ru-RU" sz="2800" i="1" dirty="0" err="1" smtClean="0"/>
              <a:t>які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вирвались</a:t>
            </a:r>
            <a:r>
              <a:rPr lang="ru-RU" sz="2800" i="1" dirty="0" smtClean="0"/>
              <a:t> у мене у </a:t>
            </a:r>
            <a:r>
              <a:rPr lang="ru-RU" sz="2800" i="1" dirty="0" err="1" smtClean="0"/>
              <a:t>хвилину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першого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переляку</a:t>
            </a:r>
            <a:r>
              <a:rPr lang="ru-RU" sz="2800" i="1" dirty="0" smtClean="0"/>
              <a:t>, коли </a:t>
            </a:r>
            <a:r>
              <a:rPr lang="ru-RU" sz="2800" i="1" dirty="0" err="1" smtClean="0"/>
              <a:t>мені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здалося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що</a:t>
            </a:r>
            <a:r>
              <a:rPr lang="ru-RU" sz="2800" i="1" dirty="0" smtClean="0"/>
              <a:t> все </a:t>
            </a:r>
            <a:r>
              <a:rPr lang="ru-RU" sz="2800" i="1" dirty="0" err="1" smtClean="0"/>
              <a:t>навколо</a:t>
            </a:r>
            <a:r>
              <a:rPr lang="ru-RU" sz="2800" i="1" dirty="0" smtClean="0"/>
              <a:t> мене рушиться. Я простив </a:t>
            </a:r>
            <a:r>
              <a:rPr lang="ru-RU" sz="2800" i="1" dirty="0" err="1" smtClean="0"/>
              <a:t>тобі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Норо</a:t>
            </a:r>
            <a:r>
              <a:rPr lang="ru-RU" sz="2800" i="1" dirty="0" smtClean="0"/>
              <a:t>. </a:t>
            </a:r>
            <a:r>
              <a:rPr lang="ru-RU" sz="2800" i="1" dirty="0" err="1" smtClean="0"/>
              <a:t>Клянуся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тобі</a:t>
            </a:r>
            <a:r>
              <a:rPr lang="ru-RU" sz="2800" i="1" dirty="0" smtClean="0"/>
              <a:t>, я простив </a:t>
            </a:r>
            <a:r>
              <a:rPr lang="ru-RU" sz="2800" i="1" dirty="0" err="1" smtClean="0"/>
              <a:t>тобі</a:t>
            </a:r>
            <a:r>
              <a:rPr lang="ru-RU" sz="2800" i="1" dirty="0" smtClean="0"/>
              <a:t>»?</a:t>
            </a:r>
            <a:endParaRPr lang="ru-RU" sz="2800" i="1" dirty="0"/>
          </a:p>
        </p:txBody>
      </p:sp>
      <p:pic>
        <p:nvPicPr>
          <p:cNvPr id="6" name="Рисунок 5" descr="0_4b390_cac30_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35352" flipH="1">
            <a:off x="5048127" y="4526844"/>
            <a:ext cx="1363729" cy="2265330"/>
          </a:xfrm>
          <a:prstGeom prst="rect">
            <a:avLst/>
          </a:prstGeom>
        </p:spPr>
      </p:pic>
      <p:pic>
        <p:nvPicPr>
          <p:cNvPr id="7" name="Рисунок 6" descr="domik4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4725144"/>
            <a:ext cx="1872208" cy="182439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850106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Робота </a:t>
            </a:r>
            <a:r>
              <a:rPr lang="ru-RU" sz="3200" dirty="0" err="1" smtClean="0">
                <a:solidFill>
                  <a:schemeClr val="tx1"/>
                </a:solidFill>
              </a:rPr>
              <a:t>зі</a:t>
            </a:r>
            <a:r>
              <a:rPr lang="ru-RU" sz="3200" dirty="0" smtClean="0">
                <a:solidFill>
                  <a:schemeClr val="tx1"/>
                </a:solidFill>
              </a:rPr>
              <a:t> схемою «</a:t>
            </a:r>
            <a:r>
              <a:rPr lang="ru-RU" sz="3200" dirty="0" err="1" smtClean="0">
                <a:solidFill>
                  <a:schemeClr val="tx1"/>
                </a:solidFill>
              </a:rPr>
              <a:t>Герої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</a:rPr>
              <a:t>п’єси</a:t>
            </a:r>
            <a:r>
              <a:rPr lang="ru-RU" sz="3200" dirty="0" smtClean="0">
                <a:solidFill>
                  <a:schemeClr val="tx1"/>
                </a:solidFill>
              </a:rPr>
              <a:t> Г. </a:t>
            </a:r>
            <a:r>
              <a:rPr lang="ru-RU" sz="3200" dirty="0" err="1" smtClean="0">
                <a:solidFill>
                  <a:schemeClr val="tx1"/>
                </a:solidFill>
              </a:rPr>
              <a:t>Ібсена</a:t>
            </a:r>
            <a:r>
              <a:rPr lang="ru-RU" sz="3200" dirty="0" smtClean="0">
                <a:solidFill>
                  <a:schemeClr val="tx1"/>
                </a:solidFill>
              </a:rPr>
              <a:t> “</a:t>
            </a:r>
            <a:r>
              <a:rPr lang="ru-RU" sz="3200" dirty="0" err="1" smtClean="0">
                <a:solidFill>
                  <a:schemeClr val="tx1"/>
                </a:solidFill>
              </a:rPr>
              <a:t>Ляльковий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</a:rPr>
              <a:t>дім</a:t>
            </a:r>
            <a:r>
              <a:rPr lang="ru-RU" sz="3200" dirty="0" smtClean="0">
                <a:solidFill>
                  <a:schemeClr val="tx1"/>
                </a:solidFill>
              </a:rPr>
              <a:t>”»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59632" y="1600201"/>
            <a:ext cx="6840760" cy="82068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sz="2400" dirty="0" err="1" smtClean="0"/>
              <a:t>Доповніть</a:t>
            </a:r>
            <a:r>
              <a:rPr lang="ru-RU" sz="2400" dirty="0" smtClean="0"/>
              <a:t> </a:t>
            </a:r>
            <a:r>
              <a:rPr lang="ru-RU" sz="2400" dirty="0" err="1" smtClean="0"/>
              <a:t>опорну</a:t>
            </a:r>
            <a:r>
              <a:rPr lang="ru-RU" sz="2400" dirty="0" smtClean="0"/>
              <a:t> схему, уписавши </a:t>
            </a:r>
            <a:r>
              <a:rPr lang="ru-RU" sz="2400" dirty="0" err="1" smtClean="0"/>
              <a:t>визначення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взаємин</a:t>
            </a:r>
            <a:r>
              <a:rPr lang="ru-RU" sz="2400" dirty="0" smtClean="0"/>
              <a:t> </a:t>
            </a:r>
            <a:r>
              <a:rPr lang="ru-RU" sz="2400" dirty="0" err="1" smtClean="0"/>
              <a:t>між</a:t>
            </a:r>
            <a:r>
              <a:rPr lang="ru-RU" sz="2400" dirty="0" smtClean="0"/>
              <a:t> героями.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139952" y="3933056"/>
            <a:ext cx="958917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800" dirty="0" smtClean="0"/>
              <a:t>Нора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43608" y="2924944"/>
            <a:ext cx="131253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dirty="0" err="1" smtClean="0"/>
              <a:t>Хельмер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87624" y="5445224"/>
            <a:ext cx="79861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dirty="0" err="1" smtClean="0"/>
              <a:t>Ранк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164288" y="2924944"/>
            <a:ext cx="1344663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dirty="0" err="1" smtClean="0"/>
              <a:t>Крогстад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164288" y="5229200"/>
            <a:ext cx="150970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dirty="0" smtClean="0"/>
              <a:t>Фру </a:t>
            </a:r>
            <a:r>
              <a:rPr lang="uk-UA" sz="2400" dirty="0" err="1"/>
              <a:t>Л</a:t>
            </a:r>
            <a:r>
              <a:rPr lang="uk-UA" sz="2400" dirty="0" err="1" smtClean="0"/>
              <a:t>інне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7249895" y="4135481"/>
            <a:ext cx="1092992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000" b="1" dirty="0" smtClean="0"/>
              <a:t>кохання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1082278" y="4110410"/>
            <a:ext cx="1042850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000" b="1" dirty="0" smtClean="0"/>
              <a:t>дружба</a:t>
            </a:r>
            <a:endParaRPr lang="ru-RU" sz="2000" b="1" dirty="0"/>
          </a:p>
        </p:txBody>
      </p:sp>
      <p:pic>
        <p:nvPicPr>
          <p:cNvPr id="3074" name="Picture 2" descr="ÐÐ°ÑÑÐ¸Ð½ÐºÐ¸ Ð¿Ð¾ Ð·Ð°Ð¿ÑÐ¾ÑÑ ÑÐ²ÐµÑÐ¾Ð²Ð¾Ð¹ ÐºÑÑÐ³ Ð¿Ð½Ð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140968"/>
            <a:ext cx="2088232" cy="2218747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3419872" y="2492896"/>
            <a:ext cx="259486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залежить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6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99661">
            <a:off x="2252054" y="2549213"/>
            <a:ext cx="1656184" cy="1656184"/>
          </a:xfrm>
          <a:prstGeom prst="rect">
            <a:avLst/>
          </a:prstGeom>
          <a:noFill/>
        </p:spPr>
      </p:pic>
      <p:pic>
        <p:nvPicPr>
          <p:cNvPr id="20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28847">
            <a:off x="5508104" y="2708920"/>
            <a:ext cx="1656184" cy="1656184"/>
          </a:xfrm>
          <a:prstGeom prst="rect">
            <a:avLst/>
          </a:prstGeom>
          <a:noFill/>
        </p:spPr>
      </p:pic>
      <p:pic>
        <p:nvPicPr>
          <p:cNvPr id="21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16771">
            <a:off x="1946928" y="4404330"/>
            <a:ext cx="1656184" cy="1656184"/>
          </a:xfrm>
          <a:prstGeom prst="rect">
            <a:avLst/>
          </a:prstGeom>
          <a:noFill/>
        </p:spPr>
      </p:pic>
      <p:pic>
        <p:nvPicPr>
          <p:cNvPr id="22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73517">
            <a:off x="5404967" y="4333974"/>
            <a:ext cx="1656184" cy="165618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91680" y="404664"/>
            <a:ext cx="6347048" cy="77809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dirty="0" err="1" smtClean="0">
                <a:solidFill>
                  <a:schemeClr val="tx1"/>
                </a:solidFill>
              </a:rPr>
              <a:t>Особливості</a:t>
            </a:r>
            <a:r>
              <a:rPr lang="ru-RU" sz="3600" dirty="0" smtClean="0">
                <a:solidFill>
                  <a:schemeClr val="tx1"/>
                </a:solidFill>
              </a:rPr>
              <a:t> «</a:t>
            </a:r>
            <a:r>
              <a:rPr lang="ru-RU" sz="3600" dirty="0" err="1" smtClean="0">
                <a:solidFill>
                  <a:schemeClr val="tx1"/>
                </a:solidFill>
              </a:rPr>
              <a:t>нової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</a:rPr>
              <a:t>драми</a:t>
            </a:r>
            <a:r>
              <a:rPr lang="ru-RU" sz="3600" dirty="0" smtClean="0">
                <a:solidFill>
                  <a:schemeClr val="tx1"/>
                </a:solidFill>
              </a:rPr>
              <a:t>»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979712" y="1988840"/>
            <a:ext cx="5184576" cy="211683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ru-RU" sz="2800" dirty="0" err="1" smtClean="0"/>
              <a:t>Наведіть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приклади</a:t>
            </a:r>
            <a:r>
              <a:rPr lang="ru-RU" sz="2800" dirty="0" smtClean="0"/>
              <a:t> </a:t>
            </a:r>
            <a:r>
              <a:rPr lang="ru-RU" sz="2800" dirty="0" err="1" smtClean="0"/>
              <a:t>зображення</a:t>
            </a:r>
            <a:r>
              <a:rPr lang="ru-RU" sz="2800" dirty="0" smtClean="0"/>
              <a:t> автором </a:t>
            </a:r>
            <a:r>
              <a:rPr lang="ru-RU" sz="2800" dirty="0" err="1" smtClean="0"/>
              <a:t>соціальних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відносин</a:t>
            </a:r>
            <a:r>
              <a:rPr lang="ru-RU" sz="2800" dirty="0" smtClean="0"/>
              <a:t> та </a:t>
            </a:r>
            <a:r>
              <a:rPr lang="ru-RU" sz="2800" dirty="0" err="1" smtClean="0"/>
              <a:t>розкриття</a:t>
            </a:r>
            <a:r>
              <a:rPr lang="ru-RU" sz="2800" dirty="0" smtClean="0"/>
              <a:t> </a:t>
            </a:r>
            <a:r>
              <a:rPr lang="ru-RU" sz="2800" dirty="0" err="1" smtClean="0"/>
              <a:t>психології</a:t>
            </a:r>
            <a:r>
              <a:rPr lang="ru-RU" sz="2800" dirty="0" smtClean="0"/>
              <a:t> </a:t>
            </a:r>
            <a:r>
              <a:rPr lang="ru-RU" sz="2800" dirty="0" err="1" smtClean="0"/>
              <a:t>героїв</a:t>
            </a:r>
            <a:r>
              <a:rPr lang="ru-RU" sz="2800" dirty="0" smtClean="0"/>
              <a:t>, </a:t>
            </a:r>
            <a:r>
              <a:rPr lang="ru-RU" sz="2800" dirty="0" err="1" smtClean="0"/>
              <a:t>адже</a:t>
            </a:r>
            <a:r>
              <a:rPr lang="ru-RU" sz="2800" dirty="0" smtClean="0"/>
              <a:t> </a:t>
            </a:r>
            <a:r>
              <a:rPr lang="ru-RU" sz="2800" dirty="0" err="1" smtClean="0"/>
              <a:t>цей</a:t>
            </a:r>
            <a:r>
              <a:rPr lang="ru-RU" sz="2800" dirty="0" smtClean="0"/>
              <a:t> </a:t>
            </a:r>
            <a:r>
              <a:rPr lang="ru-RU" sz="2800" dirty="0" err="1" smtClean="0"/>
              <a:t>твір</a:t>
            </a:r>
            <a:r>
              <a:rPr lang="ru-RU" sz="2800" dirty="0" smtClean="0"/>
              <a:t> за жанром </a:t>
            </a:r>
            <a:r>
              <a:rPr lang="ru-RU" sz="2800" dirty="0" err="1" smtClean="0"/>
              <a:t>є</a:t>
            </a:r>
            <a:r>
              <a:rPr lang="ru-RU" sz="2800" dirty="0" smtClean="0"/>
              <a:t> </a:t>
            </a:r>
            <a:r>
              <a:rPr lang="ru-RU" sz="2800" dirty="0" err="1" smtClean="0"/>
              <a:t>соціально-психологічним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6" name="Рисунок 5" descr="silhouette-2480321_960_72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4145434"/>
            <a:ext cx="2492377" cy="2523926"/>
          </a:xfrm>
          <a:prstGeom prst="rect">
            <a:avLst/>
          </a:prstGeom>
        </p:spPr>
      </p:pic>
      <p:pic>
        <p:nvPicPr>
          <p:cNvPr id="7" name="Рисунок 6" descr="k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79951" y="764704"/>
            <a:ext cx="3264049" cy="169294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9632" y="476672"/>
            <a:ext cx="6203032" cy="87749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«</a:t>
            </a:r>
            <a:r>
              <a:rPr lang="ru-RU" sz="3600" dirty="0" err="1" smtClean="0">
                <a:solidFill>
                  <a:schemeClr val="tx1"/>
                </a:solidFill>
              </a:rPr>
              <a:t>Мозковий</a:t>
            </a:r>
            <a:r>
              <a:rPr lang="ru-RU" sz="3600" dirty="0" smtClean="0">
                <a:solidFill>
                  <a:schemeClr val="tx1"/>
                </a:solidFill>
              </a:rPr>
              <a:t> штурм»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987824" y="2132856"/>
            <a:ext cx="5904656" cy="290892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sz="2800" dirty="0" smtClean="0"/>
              <a:t>Як </a:t>
            </a:r>
            <a:r>
              <a:rPr lang="ru-RU" sz="2800" dirty="0" err="1" smtClean="0"/>
              <a:t>вислів</a:t>
            </a:r>
            <a:r>
              <a:rPr lang="ru-RU" sz="2800" dirty="0" smtClean="0"/>
              <a:t> Соломона </a:t>
            </a:r>
            <a:r>
              <a:rPr lang="ru-RU" sz="2800" dirty="0" err="1" smtClean="0"/>
              <a:t>стосується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Нори</a:t>
            </a:r>
            <a:r>
              <a:rPr lang="ru-RU" sz="2800" dirty="0" smtClean="0"/>
              <a:t>: </a:t>
            </a:r>
            <a:r>
              <a:rPr lang="ru-RU" sz="2800" b="1" i="1" dirty="0" smtClean="0"/>
              <a:t>«Мудра </a:t>
            </a:r>
            <a:r>
              <a:rPr lang="ru-RU" sz="2800" b="1" i="1" dirty="0" err="1" smtClean="0"/>
              <a:t>жінка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будує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свій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дім</a:t>
            </a:r>
            <a:r>
              <a:rPr lang="ru-RU" sz="2800" b="1" i="1" dirty="0" smtClean="0"/>
              <a:t>, а безумна </a:t>
            </a:r>
            <a:r>
              <a:rPr lang="ru-RU" sz="2800" b="1" i="1" dirty="0" err="1" smtClean="0"/>
              <a:t>своєю</a:t>
            </a:r>
            <a:r>
              <a:rPr lang="ru-RU" sz="2800" b="1" i="1" dirty="0" smtClean="0"/>
              <a:t> рукою </a:t>
            </a:r>
            <a:r>
              <a:rPr lang="ru-RU" sz="2800" b="1" i="1" dirty="0" err="1" smtClean="0"/>
              <a:t>руйнує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його</a:t>
            </a:r>
            <a:r>
              <a:rPr lang="ru-RU" sz="2800" b="1" i="1" dirty="0" smtClean="0"/>
              <a:t>»? </a:t>
            </a:r>
            <a:r>
              <a:rPr lang="ru-RU" sz="2800" dirty="0" smtClean="0"/>
              <a:t>Яка, на вашу думку, </a:t>
            </a:r>
            <a:r>
              <a:rPr lang="ru-RU" sz="2800" dirty="0" err="1" smtClean="0"/>
              <a:t>героїня</a:t>
            </a:r>
            <a:r>
              <a:rPr lang="ru-RU" sz="2800" dirty="0" smtClean="0"/>
              <a:t> — мудра </a:t>
            </a:r>
            <a:r>
              <a:rPr lang="ru-RU" sz="2800" dirty="0" err="1" smtClean="0"/>
              <a:t>чи</a:t>
            </a:r>
            <a:r>
              <a:rPr lang="ru-RU" sz="2800" dirty="0" smtClean="0"/>
              <a:t> безумна? </a:t>
            </a:r>
            <a:r>
              <a:rPr lang="ru-RU" sz="2800" dirty="0" err="1" smtClean="0"/>
              <a:t>Чому</a:t>
            </a:r>
            <a:r>
              <a:rPr lang="ru-RU" sz="2800" dirty="0" smtClean="0"/>
              <a:t> Нора не </a:t>
            </a:r>
            <a:r>
              <a:rPr lang="ru-RU" sz="2800" dirty="0" err="1" smtClean="0"/>
              <a:t>зізналася</a:t>
            </a:r>
            <a:r>
              <a:rPr lang="ru-RU" sz="2800" dirty="0" smtClean="0"/>
              <a:t> </a:t>
            </a:r>
            <a:r>
              <a:rPr lang="ru-RU" sz="2800" dirty="0" err="1" smtClean="0"/>
              <a:t>чоловікові</a:t>
            </a:r>
            <a:r>
              <a:rPr lang="ru-RU" sz="2800" dirty="0" smtClean="0"/>
              <a:t> </a:t>
            </a:r>
            <a:r>
              <a:rPr lang="ru-RU" sz="2800" dirty="0" err="1" smtClean="0"/>
              <a:t>ні</a:t>
            </a:r>
            <a:r>
              <a:rPr lang="ru-RU" sz="2800" dirty="0" smtClean="0"/>
              <a:t> </a:t>
            </a:r>
            <a:r>
              <a:rPr lang="ru-RU" sz="2800" dirty="0" err="1" smtClean="0"/>
              <a:t>відразу</a:t>
            </a:r>
            <a:r>
              <a:rPr lang="ru-RU" sz="2800" dirty="0" smtClean="0"/>
              <a:t>, </a:t>
            </a:r>
            <a:r>
              <a:rPr lang="ru-RU" sz="2800" dirty="0" err="1" smtClean="0"/>
              <a:t>ні</a:t>
            </a:r>
            <a:r>
              <a:rPr lang="ru-RU" sz="2800" dirty="0" smtClean="0"/>
              <a:t> </a:t>
            </a:r>
            <a:r>
              <a:rPr lang="ru-RU" sz="2800" dirty="0" err="1" smtClean="0"/>
              <a:t>потім</a:t>
            </a:r>
            <a:r>
              <a:rPr lang="ru-RU" sz="2800" dirty="0" smtClean="0"/>
              <a:t>?</a:t>
            </a:r>
            <a:endParaRPr lang="ru-RU" sz="2800" dirty="0"/>
          </a:p>
        </p:txBody>
      </p:sp>
      <p:pic>
        <p:nvPicPr>
          <p:cNvPr id="1026" name="Picture 2" descr="ÐÐ°ÑÑÐ¸Ð½ÐºÐ¸ Ð¿Ð¾ Ð·Ð°Ð¿ÑÐ¾ÑÑ Ð¡Ð¾Ð»Ð¾Ð¼Ð¾Ð½"/>
          <p:cNvPicPr>
            <a:picLocks noChangeAspect="1" noChangeArrowheads="1"/>
          </p:cNvPicPr>
          <p:nvPr/>
        </p:nvPicPr>
        <p:blipFill>
          <a:blip r:embed="rId3" cstate="print"/>
          <a:srcRect l="3436" r="14092" b="9591"/>
          <a:stretch>
            <a:fillRect/>
          </a:stretch>
        </p:blipFill>
        <p:spPr bwMode="auto">
          <a:xfrm rot="20967505">
            <a:off x="931560" y="1730579"/>
            <a:ext cx="2198139" cy="16064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8" name="Picture 4" descr="ÐÐ°ÑÑÐ¸Ð½ÐºÐ¸ Ð¿Ð¾ Ð·Ð°Ð¿ÑÐ¾ÑÑ ÐÐ¾Ð·Ð³Ð¾Ð²Ð¾Ð¹ ÑÑÑÑÐ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948264" y="332656"/>
            <a:ext cx="1296144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kisspng-dollhouse-toy-miniature-figure-mint-julep-5b1aa919662716.8238976315284738814184.jpg"/>
          <p:cNvPicPr>
            <a:picLocks noChangeAspect="1"/>
          </p:cNvPicPr>
          <p:nvPr/>
        </p:nvPicPr>
        <p:blipFill>
          <a:blip r:embed="rId5" cstate="print"/>
          <a:srcRect l="9051" t="9051" r="8001" b="5901"/>
          <a:stretch>
            <a:fillRect/>
          </a:stretch>
        </p:blipFill>
        <p:spPr>
          <a:xfrm>
            <a:off x="1475656" y="4293096"/>
            <a:ext cx="2160240" cy="2214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19547656_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40152" y="4653136"/>
            <a:ext cx="2911897" cy="192633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63688" y="476672"/>
            <a:ext cx="5976664" cy="850106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dirty="0" err="1" smtClean="0">
                <a:solidFill>
                  <a:schemeClr val="tx1"/>
                </a:solidFill>
              </a:rPr>
              <a:t>Домашнє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</a:rPr>
              <a:t>завдання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83568" y="1600200"/>
            <a:ext cx="5544616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AutoNum type="arabicPeriod"/>
            </a:pPr>
            <a:r>
              <a:rPr lang="ru-RU" sz="2800" dirty="0" err="1" smtClean="0"/>
              <a:t>Повторити</a:t>
            </a:r>
            <a:r>
              <a:rPr lang="ru-RU" sz="2800" dirty="0" smtClean="0"/>
              <a:t> </a:t>
            </a:r>
            <a:r>
              <a:rPr lang="ru-RU" sz="2800" dirty="0" err="1" smtClean="0"/>
              <a:t>зміст</a:t>
            </a:r>
            <a:r>
              <a:rPr lang="ru-RU" sz="2800" dirty="0" smtClean="0"/>
              <a:t> </a:t>
            </a:r>
            <a:r>
              <a:rPr lang="ru-RU" sz="2800" dirty="0" err="1" smtClean="0"/>
              <a:t>дій</a:t>
            </a:r>
            <a:r>
              <a:rPr lang="ru-RU" sz="2800" dirty="0" smtClean="0"/>
              <a:t> II </a:t>
            </a:r>
            <a:r>
              <a:rPr lang="ru-RU" sz="2800" dirty="0" err="1" smtClean="0"/>
              <a:t>і</a:t>
            </a:r>
            <a:r>
              <a:rPr lang="ru-RU" sz="2800" dirty="0" smtClean="0"/>
              <a:t> III </a:t>
            </a:r>
            <a:r>
              <a:rPr lang="ru-RU" sz="2800" dirty="0" err="1" smtClean="0"/>
              <a:t>п’єси</a:t>
            </a:r>
            <a:r>
              <a:rPr lang="ru-RU" sz="2800" dirty="0" smtClean="0"/>
              <a:t>, </a:t>
            </a:r>
            <a:r>
              <a:rPr lang="ru-RU" sz="2800" dirty="0" err="1" smtClean="0"/>
              <a:t>уміти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переказувати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</a:t>
            </a:r>
            <a:r>
              <a:rPr lang="ru-RU" sz="2800" dirty="0" err="1" smtClean="0"/>
              <a:t>аналізувати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події</a:t>
            </a:r>
            <a:r>
              <a:rPr lang="ru-RU" sz="2800" dirty="0" smtClean="0"/>
              <a:t> </a:t>
            </a:r>
            <a:r>
              <a:rPr lang="ru-RU" sz="2800" dirty="0" err="1" smtClean="0"/>
              <a:t>твору</a:t>
            </a:r>
            <a:r>
              <a:rPr lang="ru-RU" sz="2800" dirty="0" smtClean="0"/>
              <a:t>.</a:t>
            </a:r>
          </a:p>
          <a:p>
            <a:pPr marL="514350" indent="-514350">
              <a:buAutoNum type="arabicPeriod"/>
            </a:pPr>
            <a:r>
              <a:rPr lang="uk-UA" sz="2800" dirty="0" smtClean="0"/>
              <a:t>* творче завдання: скласти вікторину або кросворд за твором.</a:t>
            </a:r>
            <a:endParaRPr lang="ru-RU" sz="2800" dirty="0"/>
          </a:p>
        </p:txBody>
      </p:sp>
      <p:pic>
        <p:nvPicPr>
          <p:cNvPr id="6" name="Рисунок 5" descr="k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77377" y="764704"/>
            <a:ext cx="3470840" cy="1800200"/>
          </a:xfrm>
          <a:prstGeom prst="rect">
            <a:avLst/>
          </a:prstGeom>
        </p:spPr>
      </p:pic>
      <p:pic>
        <p:nvPicPr>
          <p:cNvPr id="8" name="Рисунок 7" descr="0_4b390_cac30_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2780928"/>
            <a:ext cx="2055127" cy="3413833"/>
          </a:xfrm>
          <a:prstGeom prst="rect">
            <a:avLst/>
          </a:prstGeom>
        </p:spPr>
      </p:pic>
      <p:pic>
        <p:nvPicPr>
          <p:cNvPr id="26626" name="Picture 2" descr="ÐÐ°ÑÑÐ¸Ð½ÐºÐ¸ Ð¿Ð¾ Ð·Ð°Ð¿ÑÐ¾ÑÑ ÐºÐ½Ð¸Ð³Ð° Ð¿Ð½Ð³ ÑÑÐ°ÑÐ¸Ð½Ð½Ð°Ñ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4413503"/>
            <a:ext cx="3096344" cy="200252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106613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dirty="0" smtClean="0"/>
              <a:t>«</a:t>
            </a:r>
            <a:r>
              <a:rPr lang="ru-RU" sz="3600" dirty="0" err="1" smtClean="0"/>
              <a:t>Мікрофон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pic>
        <p:nvPicPr>
          <p:cNvPr id="6" name="Содержимое 5" descr="CoolClips_hand002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483768" y="548680"/>
            <a:ext cx="1137771" cy="1396752"/>
          </a:xfrm>
        </p:spPr>
      </p:pic>
      <p:sp>
        <p:nvSpPr>
          <p:cNvPr id="7" name="Прямоугольник 6"/>
          <p:cNvSpPr/>
          <p:nvPr/>
        </p:nvSpPr>
        <p:spPr>
          <a:xfrm>
            <a:off x="1475656" y="2132856"/>
            <a:ext cx="4572000" cy="22467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800" dirty="0" err="1" smtClean="0"/>
              <a:t>Закінчіть</a:t>
            </a:r>
            <a:r>
              <a:rPr lang="ru-RU" sz="2800" dirty="0" smtClean="0"/>
              <a:t> </a:t>
            </a:r>
            <a:r>
              <a:rPr lang="ru-RU" sz="2800" dirty="0" err="1" smtClean="0"/>
              <a:t>речення</a:t>
            </a:r>
            <a:r>
              <a:rPr lang="ru-RU" sz="2800" dirty="0" smtClean="0"/>
              <a:t>: </a:t>
            </a:r>
          </a:p>
          <a:p>
            <a:r>
              <a:rPr lang="ru-RU" sz="2800" dirty="0" smtClean="0"/>
              <a:t>• Мене </a:t>
            </a:r>
            <a:r>
              <a:rPr lang="ru-RU" sz="2800" dirty="0" err="1" smtClean="0"/>
              <a:t>вразило</a:t>
            </a:r>
            <a:r>
              <a:rPr lang="ru-RU" sz="2800" dirty="0" smtClean="0"/>
              <a:t>...</a:t>
            </a:r>
          </a:p>
          <a:p>
            <a:r>
              <a:rPr lang="ru-RU" sz="2800" dirty="0" smtClean="0"/>
              <a:t> • Я не думав(-</a:t>
            </a:r>
            <a:r>
              <a:rPr lang="ru-RU" sz="2800" dirty="0" err="1" smtClean="0"/>
              <a:t>ла</a:t>
            </a:r>
            <a:r>
              <a:rPr lang="ru-RU" sz="2800" dirty="0" smtClean="0"/>
              <a:t>),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драматичний</a:t>
            </a:r>
            <a:r>
              <a:rPr lang="ru-RU" sz="2800" dirty="0" smtClean="0"/>
              <a:t> </a:t>
            </a:r>
            <a:r>
              <a:rPr lang="ru-RU" sz="2800" dirty="0" err="1" smtClean="0"/>
              <a:t>твір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може</a:t>
            </a:r>
            <a:r>
              <a:rPr lang="ru-RU" sz="2800" dirty="0" smtClean="0"/>
              <a:t>...</a:t>
            </a:r>
          </a:p>
          <a:p>
            <a:r>
              <a:rPr lang="ru-RU" sz="2800" dirty="0" smtClean="0"/>
              <a:t> • Проблема </a:t>
            </a:r>
            <a:r>
              <a:rPr lang="ru-RU" sz="2800" dirty="0" err="1" smtClean="0"/>
              <a:t>сім’ї</a:t>
            </a:r>
            <a:r>
              <a:rPr lang="ru-RU" sz="2800" dirty="0" smtClean="0"/>
              <a:t> — </a:t>
            </a:r>
            <a:r>
              <a:rPr lang="ru-RU" sz="2800" dirty="0" err="1" smtClean="0"/>
              <a:t>це</a:t>
            </a:r>
            <a:r>
              <a:rPr lang="ru-RU" sz="2800" dirty="0" smtClean="0"/>
              <a:t>...</a:t>
            </a:r>
            <a:endParaRPr lang="ru-RU" sz="2800" dirty="0"/>
          </a:p>
        </p:txBody>
      </p:sp>
      <p:pic>
        <p:nvPicPr>
          <p:cNvPr id="25604" name="Picture 4" descr="ÐÐ°ÑÑÐ¸Ð½ÐºÐ¸ Ð¿Ð¾ Ð·Ð°Ð¿ÑÐ¾ÑÑ ÑÐ¾Ð»Ð¾Ð²ÑÐº ÑÐ° Ð¶ÑÐ½ÐºÐ°  Ð¼Ð°Ð»ÑÐ½Ð¾Ðº Ð¿Ð½Ð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077072"/>
            <a:ext cx="4435182" cy="208823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713</Words>
  <Application>Microsoft Office PowerPoint</Application>
  <PresentationFormat>Экран (4:3)</PresentationFormat>
  <Paragraphs>51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Г. Ібсен «Ляльковий дім» — соціально - психологічна драма. Сюжет. Особливості драматичного конфлікту та розвитку сценічної дії в п’єсі</vt:lpstr>
      <vt:lpstr>Слайд 2</vt:lpstr>
      <vt:lpstr>Історія створення  п’єси </vt:lpstr>
      <vt:lpstr>Евристична бесіда</vt:lpstr>
      <vt:lpstr>Слайд 5</vt:lpstr>
      <vt:lpstr>Слайд 6</vt:lpstr>
      <vt:lpstr>Слайд 7</vt:lpstr>
      <vt:lpstr>Слайд 8</vt:lpstr>
      <vt:lpstr>Слайд 9</vt:lpstr>
      <vt:lpstr>Робота зі схемою «Герої п’єси Г. Ібсена “Ляльковий дім”»</vt:lpstr>
      <vt:lpstr>Особливості «нової драми»</vt:lpstr>
      <vt:lpstr>«Мозковий штурм»</vt:lpstr>
      <vt:lpstr>Домашнє завдання</vt:lpstr>
      <vt:lpstr>«Мікрофон»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Г. Ібсен «Ляльковий дім» — соціально - психологічна драма. Сюжет. Особливості драматичного конфлікту та розвитку сценічної дії в п’єсі</dc:title>
  <dc:creator>User</dc:creator>
  <cp:lastModifiedBy>User</cp:lastModifiedBy>
  <cp:revision>18</cp:revision>
  <dcterms:created xsi:type="dcterms:W3CDTF">2018-07-19T06:48:06Z</dcterms:created>
  <dcterms:modified xsi:type="dcterms:W3CDTF">2018-07-19T08:22:06Z</dcterms:modified>
</cp:coreProperties>
</file>