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58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4DB10-C7FC-45D0-A61A-FAD947A3670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BF5ED-C808-4446-B88D-5B99CEE16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F5ED-C808-4446-B88D-5B99CEE161D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3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9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16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70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7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8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62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08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17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76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6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8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26F32-5275-42C5-8C22-1BB089322BA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6F881-B088-41DA-BA00-B4254EC60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889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6064"/>
            <a:ext cx="9433048" cy="6852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268760"/>
            <a:ext cx="8424936" cy="2664296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lvl="0" algn="ctr"/>
            <a:endParaRPr lang="uk-UA" sz="3200" b="1" i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lvl="0" algn="ctr"/>
            <a:endParaRPr lang="uk-UA" sz="3200" b="1" i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uk-UA" sz="4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</a:rPr>
              <a:t>ТЕМА </a:t>
            </a:r>
            <a:r>
              <a:rPr lang="uk-UA" sz="4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</a:rPr>
              <a:t>РІДНОЇ  ПРИРОДИ</a:t>
            </a:r>
          </a:p>
          <a:p>
            <a:pPr lvl="0" algn="ctr"/>
            <a:r>
              <a:rPr lang="uk-UA" sz="4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</a:rPr>
              <a:t> У ЛІРИЦІ УКРАЇНСЬКИХ ПОЕТІВ </a:t>
            </a:r>
            <a:endParaRPr lang="ru-RU" sz="4800" b="1" i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40859" y="2967335"/>
            <a:ext cx="6151621" cy="38164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r"/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П</a:t>
            </a:r>
            <a:r>
              <a:rPr lang="uk-UA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ідготувала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 педагог – організатор:</a:t>
            </a:r>
          </a:p>
          <a:p>
            <a:pPr algn="r"/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К.В.Лукашова</a:t>
            </a: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algn="ctr"/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247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60648"/>
            <a:ext cx="8280920" cy="3463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Найбільшу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насолоду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радість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найпалкішу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любов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до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рідного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краю, до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життя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викликає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спілкування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з природою. Вона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завжди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чарувала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чарує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хвилювала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хвилює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людину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Шепіт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голубої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води,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зелених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дібров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дзвінкоголосий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спів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пташок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запах і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розмаїття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квітів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— усе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це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дорога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серцю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ні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з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чим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не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зрівняна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природа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рідного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краю.</a:t>
            </a:r>
            <a:endParaRPr lang="ru-RU" sz="2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573016"/>
            <a:ext cx="4737720" cy="2664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79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88640"/>
            <a:ext cx="8568952" cy="2901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У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творчості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багатьох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українських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поетів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значне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місце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посідає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тема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оспівування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рідного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краю.  В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поезії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  П.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Тичини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В.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Сосюри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М.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Рильського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природа — як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музика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. Тонка,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ніжна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неповторна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!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Вічно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мінлива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і прекрасна. Вона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завжди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гармонує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або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контрастує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з настроями,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почуттями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людини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. Не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випадково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, як увертюрою опери,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багато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письменників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свої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поезії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розпочинають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барвистими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описами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картин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рідної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Georgia"/>
                <a:ea typeface="Times New Roman"/>
                <a:cs typeface="Times New Roman"/>
              </a:rPr>
              <a:t>.</a:t>
            </a:r>
            <a:endParaRPr lang="ru-RU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1"/>
          <a:stretch/>
        </p:blipFill>
        <p:spPr bwMode="auto">
          <a:xfrm>
            <a:off x="4716016" y="3089946"/>
            <a:ext cx="2818427" cy="3473071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2602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9697"/>
            <a:ext cx="2880320" cy="3603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9832" y="-758300"/>
            <a:ext cx="5832648" cy="71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Творчість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Павла Григоровича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Тичини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—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це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гімн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життю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весні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людині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Він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увійшов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літературу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передзвоном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своїх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"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Сонячних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кларнетів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",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музику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яких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почути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було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неможливо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Перша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збірка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поета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ввібрала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себе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найоптимістичніші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настрої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молодої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життя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якої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тільки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починається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ввібрала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музику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серця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музику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Всесвіту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космосу,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що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злилися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ній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унісон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як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зливається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життя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Саме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через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образи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відтворював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Тичина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своїх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поезіях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настрої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свої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настрої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</a:t>
            </a: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Павло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Тичина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сприймав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природу як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величний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храм, як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сонцесяйний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собор, до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якого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ставився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з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обожнюванням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поклонінням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Саме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вбачав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поет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джерела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життя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й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любові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Природа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поезіях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Павла Григоровича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змальована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з особливою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ніжністю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вона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нього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оточена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незримим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космосом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продовжена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нескінченність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у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вічність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81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372"/>
            <a:ext cx="9144000" cy="689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-1464647"/>
            <a:ext cx="3888432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endParaRPr lang="ru-RU" sz="1400" dirty="0">
              <a:solidFill>
                <a:srgbClr val="000000"/>
              </a:solidFill>
              <a:latin typeface="Times New Roman"/>
            </a:endParaRPr>
          </a:p>
          <a:p>
            <a:endParaRPr lang="ru-RU" sz="1400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endParaRPr lang="ru-RU" sz="1400" dirty="0">
              <a:solidFill>
                <a:srgbClr val="000000"/>
              </a:solidFill>
              <a:latin typeface="Times New Roman"/>
            </a:endParaRPr>
          </a:p>
          <a:p>
            <a:endParaRPr lang="ru-RU" sz="1400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endParaRPr lang="ru-RU" sz="1400" dirty="0">
              <a:solidFill>
                <a:srgbClr val="000000"/>
              </a:solidFill>
              <a:latin typeface="Times New Roman"/>
            </a:endParaRPr>
          </a:p>
          <a:p>
            <a:endParaRPr lang="ru-RU" sz="1400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endParaRPr lang="ru-RU" sz="1400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r>
              <a:rPr lang="ru-RU" sz="2800" b="1" i="1" dirty="0" err="1" smtClean="0">
                <a:solidFill>
                  <a:srgbClr val="0070C0"/>
                </a:solidFill>
                <a:effectLst/>
                <a:latin typeface="Arial Black" panose="020B0A04020102020204" pitchFamily="34" charset="0"/>
              </a:rPr>
              <a:t>Гаї</a:t>
            </a:r>
            <a:r>
              <a:rPr lang="ru-RU" sz="2800" b="1" i="1" dirty="0" smtClean="0">
                <a:solidFill>
                  <a:srgbClr val="0070C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/>
                <a:latin typeface="Arial Black" panose="020B0A04020102020204" pitchFamily="34" charset="0"/>
              </a:rPr>
              <a:t>шумлять</a:t>
            </a:r>
            <a:endParaRPr lang="ru-RU" sz="1100" i="1" dirty="0">
              <a:solidFill>
                <a:srgbClr val="0070C0"/>
              </a:solidFill>
              <a:latin typeface="Times New Roman"/>
            </a:endParaRPr>
          </a:p>
          <a:p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Гаї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шумлять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—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Я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слухаю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.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Хмарки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біжать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—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Милуюся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.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Милуюся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-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дивуюся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,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Чого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душі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моїй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/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так весело.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Гей,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дзвін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гуде —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І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здалеку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/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Думки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пряде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—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Над нивами.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Над нивами-приливами,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Купаючи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мене,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мов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effectLst/>
                <a:latin typeface="Times New Roman"/>
              </a:rPr>
              <a:t>ластівку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  <a:t>.</a:t>
            </a:r>
            <a:b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</a:rPr>
            </a:b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/>
              </a:rPr>
              <a:t/>
            </a:r>
            <a:br>
              <a:rPr lang="ru-RU" sz="1600" b="0" i="0" dirty="0" smtClean="0">
                <a:solidFill>
                  <a:srgbClr val="000000"/>
                </a:solidFill>
                <a:effectLst/>
                <a:latin typeface="Times New Roman"/>
              </a:rPr>
            </a:b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0"/>
            <a:ext cx="53640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dirty="0" smtClean="0">
              <a:solidFill>
                <a:srgbClr val="000000"/>
              </a:solidFill>
              <a:latin typeface="Times New Roman"/>
            </a:endParaRPr>
          </a:p>
          <a:p>
            <a:pPr lvl="0"/>
            <a:endParaRPr lang="ru-RU" sz="1400" dirty="0" smtClean="0">
              <a:solidFill>
                <a:srgbClr val="000000"/>
              </a:solidFill>
              <a:latin typeface="Times New Roman"/>
            </a:endParaRPr>
          </a:p>
          <a:p>
            <a:pPr lvl="0"/>
            <a:endParaRPr lang="ru-RU" sz="1400" dirty="0">
              <a:solidFill>
                <a:srgbClr val="000000"/>
              </a:solidFill>
              <a:latin typeface="Times New Roman"/>
            </a:endParaRPr>
          </a:p>
          <a:p>
            <a:r>
              <a:rPr lang="ru-RU" sz="2000" b="1" i="1" dirty="0" smtClean="0">
                <a:solidFill>
                  <a:srgbClr val="000000"/>
                </a:solidFill>
                <a:latin typeface="Times New Roman"/>
              </a:rPr>
              <a:t>Я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йду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іду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—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Зворушений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.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Когось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все жду —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Співаючи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.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Співаючи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-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кохаючи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Під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тихий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шепіт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трав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голублячий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/>
              </a:rPr>
              <a:t>.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Щось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мріє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гай —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Над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річкою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.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Ген неба край —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Як золото.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Мов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золото — поколото,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Горить-тремтить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ріка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,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як </a:t>
            </a:r>
            <a:r>
              <a:rPr lang="ru-RU" sz="2000" b="1" i="1" dirty="0" err="1">
                <a:solidFill>
                  <a:srgbClr val="000000"/>
                </a:solidFill>
                <a:latin typeface="Times New Roman"/>
              </a:rPr>
              <a:t>музика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</a:rPr>
              <a:t>.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i="1" dirty="0" smtClean="0">
                <a:solidFill>
                  <a:srgbClr val="000000"/>
                </a:solidFill>
                <a:latin typeface="Times New Roman"/>
              </a:rPr>
              <a:t>			1913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807786"/>
            <a:ext cx="8640960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effectLst/>
                <a:latin typeface="Georgia"/>
                <a:ea typeface="Times New Roman"/>
                <a:cs typeface="Times New Roman"/>
              </a:rPr>
              <a:t>                 </a:t>
            </a: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Творчість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Павла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Тичини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сповнена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замилуванням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українськими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степами, нивами, гаями, тополями, озерами і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струмками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радістю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від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життя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серед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чарівної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української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відчуттям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гармонії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з нею. Тому і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називають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поета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"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сонцепоклонником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",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бо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його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творчість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—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це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гімн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сонцю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а,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отже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, і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всьому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 живому на </a:t>
            </a:r>
            <a:r>
              <a:rPr lang="ru-RU" sz="1600" b="1" dirty="0" err="1" smtClean="0">
                <a:effectLst/>
                <a:latin typeface="Georgia"/>
                <a:ea typeface="Times New Roman"/>
                <a:cs typeface="Times New Roman"/>
              </a:rPr>
              <a:t>Землі</a:t>
            </a:r>
            <a:r>
              <a:rPr lang="ru-RU" sz="1600" b="1" dirty="0" smtClean="0">
                <a:effectLst/>
                <a:latin typeface="Georgia"/>
                <a:ea typeface="Times New Roman"/>
                <a:cs typeface="Times New Roman"/>
              </a:rPr>
              <a:t>.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8228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9"/>
          <a:stretch/>
        </p:blipFill>
        <p:spPr bwMode="auto">
          <a:xfrm>
            <a:off x="427406" y="260648"/>
            <a:ext cx="2448272" cy="30208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75678" y="548680"/>
            <a:ext cx="59447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Найвизначнішим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поетом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змалюванні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рідної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вважається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український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поет М.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Рильський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У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ліричних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поезіях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він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тонко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відчуває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красу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рідної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природи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художнім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словом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уміє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намалювати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яскраву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пейзажну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картину.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204271"/>
            <a:ext cx="6120680" cy="795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effectLst/>
              <a:latin typeface="Georgia"/>
              <a:ea typeface="Times New Roman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творчості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Максима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Рильського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визначне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місце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посідає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пейзажна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лірика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"Природа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її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краса, — говорить поет, —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повсякчасно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супроводить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літературу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мистецтво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протягом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багатьох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століть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становлять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незмінну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дуже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важливу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складову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частину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поезії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живопису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музики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".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indent="381000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Ліс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вірші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автора —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це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образ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уособлення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Він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виступає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як друг, з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яким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веде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розмову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ліричний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герой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твору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слухає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"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лісову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пісню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",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милується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красою.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Рослинне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багатство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українського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лісу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різнобарвна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краса і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чудова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музика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чарує</a:t>
            </a:r>
            <a:r>
              <a:rPr lang="ru-RU" dirty="0" smtClean="0">
                <a:solidFill>
                  <a:srgbClr val="002060"/>
                </a:solidFill>
                <a:effectLst/>
                <a:latin typeface="Georgia"/>
                <a:ea typeface="Times New Roman"/>
                <a:cs typeface="Times New Roman"/>
              </a:rPr>
              <a:t> . </a:t>
            </a:r>
            <a:endParaRPr lang="uk-UA" dirty="0">
              <a:solidFill>
                <a:srgbClr val="002060"/>
              </a:solidFill>
              <a:latin typeface="Georgia"/>
              <a:cs typeface="Times New Roman"/>
            </a:endParaRPr>
          </a:p>
          <a:p>
            <a:endParaRPr lang="uk-UA" dirty="0" smtClean="0">
              <a:solidFill>
                <a:srgbClr val="002060"/>
              </a:solidFill>
              <a:latin typeface="Georgia"/>
              <a:cs typeface="Times New Roman"/>
            </a:endParaRPr>
          </a:p>
          <a:p>
            <a:endParaRPr lang="uk-UA" dirty="0">
              <a:solidFill>
                <a:srgbClr val="002060"/>
              </a:solidFill>
              <a:latin typeface="Georgia"/>
              <a:cs typeface="Times New Roman"/>
            </a:endParaRPr>
          </a:p>
          <a:p>
            <a:endParaRPr lang="uk-UA" dirty="0" smtClean="0">
              <a:solidFill>
                <a:srgbClr val="000000"/>
              </a:solidFill>
              <a:latin typeface="Georgia"/>
              <a:cs typeface="Times New Roman"/>
            </a:endParaRPr>
          </a:p>
          <a:p>
            <a:endParaRPr lang="uk-UA" dirty="0">
              <a:solidFill>
                <a:srgbClr val="000000"/>
              </a:solidFill>
              <a:latin typeface="Georgia"/>
              <a:cs typeface="Times New Roman"/>
            </a:endParaRPr>
          </a:p>
          <a:p>
            <a:endParaRPr lang="uk-UA" dirty="0" smtClean="0">
              <a:solidFill>
                <a:srgbClr val="000000"/>
              </a:solidFill>
              <a:latin typeface="Georgia"/>
              <a:cs typeface="Times New Roman"/>
            </a:endParaRPr>
          </a:p>
          <a:p>
            <a:endParaRPr lang="uk-UA" dirty="0">
              <a:solidFill>
                <a:srgbClr val="000000"/>
              </a:solidFill>
              <a:latin typeface="Georgia"/>
              <a:cs typeface="Times New Roman"/>
            </a:endParaRPr>
          </a:p>
          <a:p>
            <a:endParaRPr lang="uk-UA" dirty="0" smtClean="0">
              <a:solidFill>
                <a:srgbClr val="000000"/>
              </a:solidFill>
              <a:latin typeface="Georgia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07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35846"/>
            <a:ext cx="828092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 природу не як символ </a:t>
            </a:r>
            <a:r>
              <a:rPr lang="ru-RU" sz="2800" b="1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2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endParaRPr lang="ru-RU" sz="28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0" dirty="0" smtClean="0">
                <a:solidFill>
                  <a:srgbClr val="2C2C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 природу не як символ</a:t>
            </a:r>
          </a:p>
          <a:p>
            <a:pPr algn="just"/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 природу не для себе,</a:t>
            </a: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 для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Вона — не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тема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вірша</a:t>
            </a:r>
            <a:endParaRPr lang="ru-RU" sz="2000" b="1" i="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—</a:t>
            </a: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висоти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незміримі</a:t>
            </a:r>
            <a:endParaRPr lang="ru-RU" sz="2000" b="1" i="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святі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глибини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			У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душа могуча,</a:t>
            </a:r>
          </a:p>
          <a:p>
            <a:pPr algn="r"/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Порив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в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більший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пориви</a:t>
            </a:r>
            <a:endParaRPr lang="ru-RU" sz="2000" b="1" i="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твоєї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Вона —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Будь же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сином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не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естетом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станеш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папіряним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—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Живим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поетом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088" y="1063386"/>
            <a:ext cx="3914378" cy="26118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66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9"/>
          <a:stretch/>
        </p:blipFill>
        <p:spPr bwMode="auto">
          <a:xfrm>
            <a:off x="395536" y="260648"/>
            <a:ext cx="2895972" cy="3559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91508" y="-356651"/>
            <a:ext cx="57449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 smtClean="0">
              <a:solidFill>
                <a:srgbClr val="000000"/>
              </a:solidFill>
              <a:effectLst/>
              <a:latin typeface="Arial"/>
            </a:endParaRPr>
          </a:p>
          <a:p>
            <a:endParaRPr lang="ru-RU" dirty="0">
              <a:solidFill>
                <a:srgbClr val="000000"/>
              </a:solidFill>
              <a:latin typeface="Arial"/>
            </a:endParaRPr>
          </a:p>
          <a:p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Милує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автора  природа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Донбасу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Пейзажі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ескізні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начерками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Сосюра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емоційну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картину: «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Дінця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зелені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шепіт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яворів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«неба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вишина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хмар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ажурній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тіні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«на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обрії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гаї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Поет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хвалу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життю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сердечне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слово про «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красу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донецької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зворушливий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вірш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акації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цвісти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позначений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поетичною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майстерністю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поезія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чарівним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малюнком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акації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цвісти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місячні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ночі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жагучі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промінь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морями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заллє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річку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верби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кручі</a:t>
            </a:r>
            <a:r>
              <a:rPr lang="ru-RU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43841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endParaRPr lang="ru-RU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endParaRPr lang="ru-RU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endParaRPr lang="uk-UA" dirty="0" smtClean="0">
              <a:solidFill>
                <a:srgbClr val="000000"/>
              </a:solidFill>
              <a:latin typeface="Roboto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endParaRPr lang="ru-RU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Roboto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азом з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поетом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чуємо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щебет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милуємося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красою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дихаємо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свіжим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І  наше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лине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птахом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безкраю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блакить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співає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прекрасну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пісню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чудесну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українську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землю, про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рідну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Батьківщину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   				... Краю,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мій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краю,</a:t>
            </a:r>
          </a:p>
          <a:p>
            <a:pPr algn="just"/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   				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Кращого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тебе я в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знаю!</a:t>
            </a:r>
          </a:p>
          <a:p>
            <a:pPr algn="just"/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   				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Кращого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знаю,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мої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сині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   				Як весну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стрічати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моїй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Вкраїні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91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 descr="Добірка віршів Володимира Сосюри для дітей. Художник Ольга Якутович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059" y="4293096"/>
            <a:ext cx="4772025" cy="2371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3568" y="188641"/>
            <a:ext cx="424847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 НЕ ЛЮБИТЬ ТОЙ КРАЙ</a:t>
            </a:r>
          </a:p>
          <a:p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 не любить той край,</a:t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побачив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Солодкий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дивний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звемо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життям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став ходить</a:t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квіткою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неначе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теплі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зростав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усміхавсь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квіткам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6584"/>
            <a:ext cx="3638550" cy="3952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45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76672"/>
            <a:ext cx="7704856" cy="3577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81000" algn="just">
              <a:lnSpc>
                <a:spcPct val="115000"/>
              </a:lnSpc>
            </a:pP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Отже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українські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поети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створюючи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вірші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про природу,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закликають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не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тільки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самовіддано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творчо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працювати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відчуваючи</a:t>
            </a:r>
            <a:r>
              <a:rPr lang="ru-RU" sz="2000" b="1" dirty="0" smtClean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радість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від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своєї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праці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приносячи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користь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, а й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збагачувати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себе духовно. Ми не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повинні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бути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холодними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до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краси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, яка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оточує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нас,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байдужими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до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чарівного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світу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мистецтва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. У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серці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українця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мають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нерозривно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поєднуватися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"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троянди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й виноград,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красиве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корисне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". Лише за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такої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умови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вона буде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дійсно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щасливою</a:t>
            </a:r>
            <a:r>
              <a:rPr lang="ru-RU" sz="2000" b="1" dirty="0">
                <a:solidFill>
                  <a:srgbClr val="002060"/>
                </a:solidFill>
                <a:latin typeface="Georgia"/>
                <a:ea typeface="Times New Roman"/>
                <a:cs typeface="Times New Roman"/>
              </a:rPr>
              <a:t>.</a:t>
            </a:r>
            <a:endParaRPr lang="ru-RU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b="1" dirty="0">
                <a:solidFill>
                  <a:srgbClr val="0070C0"/>
                </a:solidFill>
                <a:ea typeface="Calibri"/>
                <a:cs typeface="Times New Roman"/>
              </a:rPr>
              <a:t> </a:t>
            </a:r>
            <a:endParaRPr lang="ru-RU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839" y="3578141"/>
            <a:ext cx="4298061" cy="2214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84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627</Words>
  <Application>Microsoft Office PowerPoint</Application>
  <PresentationFormat>Экран (4:3)</PresentationFormat>
  <Paragraphs>103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user20</dc:creator>
  <cp:lastModifiedBy>user20</cp:lastModifiedBy>
  <cp:revision>21</cp:revision>
  <dcterms:created xsi:type="dcterms:W3CDTF">2020-03-31T19:47:12Z</dcterms:created>
  <dcterms:modified xsi:type="dcterms:W3CDTF">2020-04-01T11:23:54Z</dcterms:modified>
</cp:coreProperties>
</file>