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2" r:id="rId3"/>
    <p:sldId id="265" r:id="rId4"/>
    <p:sldId id="263" r:id="rId5"/>
    <p:sldId id="271" r:id="rId6"/>
    <p:sldId id="266" r:id="rId7"/>
    <p:sldId id="267" r:id="rId8"/>
    <p:sldId id="268" r:id="rId9"/>
    <p:sldId id="270" r:id="rId10"/>
    <p:sldId id="269" r:id="rId11"/>
    <p:sldId id="264" r:id="rId12"/>
    <p:sldId id="272" r:id="rId13"/>
    <p:sldId id="273" r:id="rId14"/>
    <p:sldId id="274" r:id="rId15"/>
    <p:sldId id="277" r:id="rId16"/>
    <p:sldId id="276" r:id="rId17"/>
    <p:sldId id="261" r:id="rId18"/>
    <p:sldId id="256" r:id="rId19"/>
    <p:sldId id="257" r:id="rId20"/>
    <p:sldId id="280" r:id="rId21"/>
    <p:sldId id="279" r:id="rId22"/>
    <p:sldId id="278" r:id="rId23"/>
    <p:sldId id="260" r:id="rId24"/>
    <p:sldId id="281" r:id="rId25"/>
    <p:sldId id="282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64469-55CE-4DA7-8CD8-0CD636FBD1B6}" type="datetimeFigureOut">
              <a:rPr lang="ru-RU" smtClean="0"/>
              <a:pPr/>
              <a:t>23.10.2016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ADF63-9029-4F3D-A365-F40E22DAD0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64469-55CE-4DA7-8CD8-0CD636FBD1B6}" type="datetimeFigureOut">
              <a:rPr lang="ru-RU" smtClean="0"/>
              <a:pPr/>
              <a:t>23.10.2016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ADF63-9029-4F3D-A365-F40E22DAD0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64469-55CE-4DA7-8CD8-0CD636FBD1B6}" type="datetimeFigureOut">
              <a:rPr lang="ru-RU" smtClean="0"/>
              <a:pPr/>
              <a:t>23.10.2016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ADF63-9029-4F3D-A365-F40E22DAD0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64469-55CE-4DA7-8CD8-0CD636FBD1B6}" type="datetimeFigureOut">
              <a:rPr lang="ru-RU" smtClean="0"/>
              <a:pPr/>
              <a:t>23.10.2016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ADF63-9029-4F3D-A365-F40E22DAD0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64469-55CE-4DA7-8CD8-0CD636FBD1B6}" type="datetimeFigureOut">
              <a:rPr lang="ru-RU" smtClean="0"/>
              <a:pPr/>
              <a:t>23.10.2016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ADF63-9029-4F3D-A365-F40E22DAD0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64469-55CE-4DA7-8CD8-0CD636FBD1B6}" type="datetimeFigureOut">
              <a:rPr lang="ru-RU" smtClean="0"/>
              <a:pPr/>
              <a:t>23.10.2016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ADF63-9029-4F3D-A365-F40E22DAD0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64469-55CE-4DA7-8CD8-0CD636FBD1B6}" type="datetimeFigureOut">
              <a:rPr lang="ru-RU" smtClean="0"/>
              <a:pPr/>
              <a:t>23.10.2016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ADF63-9029-4F3D-A365-F40E22DAD0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64469-55CE-4DA7-8CD8-0CD636FBD1B6}" type="datetimeFigureOut">
              <a:rPr lang="ru-RU" smtClean="0"/>
              <a:pPr/>
              <a:t>23.10.2016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ADF63-9029-4F3D-A365-F40E22DAD0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64469-55CE-4DA7-8CD8-0CD636FBD1B6}" type="datetimeFigureOut">
              <a:rPr lang="ru-RU" smtClean="0"/>
              <a:pPr/>
              <a:t>23.10.2016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ADF63-9029-4F3D-A365-F40E22DAD0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64469-55CE-4DA7-8CD8-0CD636FBD1B6}" type="datetimeFigureOut">
              <a:rPr lang="ru-RU" smtClean="0"/>
              <a:pPr/>
              <a:t>23.10.2016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ADF63-9029-4F3D-A365-F40E22DAD0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64469-55CE-4DA7-8CD8-0CD636FBD1B6}" type="datetimeFigureOut">
              <a:rPr lang="ru-RU" smtClean="0"/>
              <a:pPr/>
              <a:t>23.10.2016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ADF63-9029-4F3D-A365-F40E22DAD0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764469-55CE-4DA7-8CD8-0CD636FBD1B6}" type="datetimeFigureOut">
              <a:rPr lang="ru-RU" smtClean="0"/>
              <a:pPr/>
              <a:t>23.10.2016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DADF63-9029-4F3D-A365-F40E22DAD0D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wipe dir="d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РАМКИ для фото\School_shablons\Шаблони презентацій на тему Школа\#3\3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28596" y="571480"/>
            <a:ext cx="6935617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Культура </a:t>
            </a:r>
            <a:r>
              <a:rPr lang="ru-RU" sz="36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стародавніх</a:t>
            </a:r>
            <a:r>
              <a:rPr lang="ru-RU" sz="3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слов</a:t>
            </a:r>
            <a:r>
              <a:rPr lang="en-US" sz="3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’</a:t>
            </a:r>
            <a:r>
              <a:rPr lang="uk-UA" sz="36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ян</a:t>
            </a:r>
            <a:endParaRPr lang="uk-UA" sz="3600" b="1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endParaRPr lang="uk-UA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r>
              <a:rPr lang="uk-UA" sz="36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“Гнів</a:t>
            </a:r>
            <a:r>
              <a:rPr lang="uk-UA" sz="3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uk-UA" sz="36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Перуна”</a:t>
            </a:r>
            <a:endParaRPr lang="ru-RU" sz="3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28860" y="2284345"/>
            <a:ext cx="3214710" cy="457365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РАМКИ для фото\School_shablons\Шаблони презентацій на тему Школа\#3\3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643042" y="857232"/>
            <a:ext cx="464402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Гра</a:t>
            </a:r>
            <a:r>
              <a:rPr lang="ru-RU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«Роз</a:t>
            </a:r>
            <a:r>
              <a:rPr lang="en-US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’</a:t>
            </a:r>
            <a:r>
              <a:rPr lang="uk-UA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єднай </a:t>
            </a:r>
            <a:r>
              <a:rPr lang="uk-UA" sz="36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слова”</a:t>
            </a:r>
            <a:endParaRPr lang="ru-RU" sz="3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4282" y="2143116"/>
            <a:ext cx="8059194" cy="206210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Міфитвориливчас</a:t>
            </a:r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, </a:t>
            </a:r>
            <a:r>
              <a:rPr lang="ru-RU" sz="32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колидоросла</a:t>
            </a:r>
            <a:endParaRPr lang="ru-RU" sz="3200" b="1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r>
              <a:rPr lang="ru-RU" sz="32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Людинабулабагатовчомуподібною</a:t>
            </a:r>
            <a:endParaRPr lang="ru-RU" sz="3200" b="1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r>
              <a:rPr lang="ru-RU" sz="32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додитини</a:t>
            </a:r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. </a:t>
            </a:r>
            <a:r>
              <a:rPr lang="ru-RU" sz="32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Томуціпрадавнічасиінколи</a:t>
            </a:r>
            <a:endParaRPr lang="ru-RU" sz="3200" b="1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r>
              <a:rPr lang="ru-RU" sz="32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називають</a:t>
            </a:r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«</a:t>
            </a:r>
            <a:r>
              <a:rPr lang="ru-RU" sz="32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дитинством</a:t>
            </a:r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32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людства</a:t>
            </a:r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».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0" y="2214554"/>
            <a:ext cx="850112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200" b="1" cap="all" dirty="0" err="1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Міфи</a:t>
            </a:r>
            <a:r>
              <a:rPr lang="ru-RU" sz="3200" b="1" cap="all" dirty="0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творили в час, коли доросла</a:t>
            </a:r>
          </a:p>
          <a:p>
            <a:pPr lvl="0" algn="ctr"/>
            <a:r>
              <a:rPr lang="ru-RU" sz="3200" b="1" cap="all" dirty="0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Людина </a:t>
            </a:r>
            <a:r>
              <a:rPr lang="ru-RU" sz="3200" b="1" cap="all" dirty="0" err="1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була</a:t>
            </a:r>
            <a:r>
              <a:rPr lang="ru-RU" sz="3200" b="1" cap="all" dirty="0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3200" b="1" cap="all" dirty="0" err="1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багато</a:t>
            </a:r>
            <a:r>
              <a:rPr lang="ru-RU" sz="3200" b="1" cap="all" dirty="0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в </a:t>
            </a:r>
            <a:r>
              <a:rPr lang="ru-RU" sz="3200" b="1" cap="all" dirty="0" err="1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чому</a:t>
            </a:r>
            <a:r>
              <a:rPr lang="ru-RU" sz="3200" b="1" cap="all" dirty="0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3200" b="1" cap="all" dirty="0" err="1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подібною</a:t>
            </a:r>
            <a:endParaRPr lang="ru-RU" sz="3200" b="1" cap="all" dirty="0" smtClean="0">
              <a:ln w="9000" cmpd="sng">
                <a:solidFill>
                  <a:srgbClr val="8064A2">
                    <a:shade val="50000"/>
                    <a:satMod val="120000"/>
                  </a:srgbClr>
                </a:solidFill>
                <a:prstDash val="solid"/>
              </a:ln>
              <a:solidFill>
                <a:prstClr val="black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lvl="0" algn="ctr"/>
            <a:r>
              <a:rPr lang="ru-RU" sz="3200" b="1" cap="all" dirty="0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До </a:t>
            </a:r>
            <a:r>
              <a:rPr lang="ru-RU" sz="3200" b="1" cap="all" dirty="0" err="1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дитини</a:t>
            </a:r>
            <a:r>
              <a:rPr lang="ru-RU" sz="3200" b="1" cap="all" dirty="0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. Тому </a:t>
            </a:r>
            <a:r>
              <a:rPr lang="ru-RU" sz="3200" b="1" cap="all" dirty="0" err="1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ці</a:t>
            </a:r>
            <a:r>
              <a:rPr lang="ru-RU" sz="3200" b="1" cap="all" dirty="0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3200" b="1" cap="all" dirty="0" err="1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прадавні</a:t>
            </a:r>
            <a:r>
              <a:rPr lang="ru-RU" sz="3200" b="1" cap="all" dirty="0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3200" b="1" cap="all" dirty="0" err="1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часи</a:t>
            </a:r>
            <a:r>
              <a:rPr lang="ru-RU" sz="3200" b="1" cap="all" dirty="0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3200" b="1" cap="all" dirty="0" err="1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інколи</a:t>
            </a:r>
            <a:r>
              <a:rPr lang="ru-RU" sz="3200" b="1" cap="all" dirty="0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3200" b="1" cap="all" dirty="0" err="1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називають</a:t>
            </a:r>
            <a:r>
              <a:rPr lang="ru-RU" sz="3200" b="1" cap="all" dirty="0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«</a:t>
            </a:r>
            <a:r>
              <a:rPr lang="ru-RU" sz="3200" b="1" cap="all" dirty="0" err="1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дитинством</a:t>
            </a:r>
            <a:r>
              <a:rPr lang="ru-RU" sz="3200" b="1" cap="all" dirty="0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3200" b="1" cap="all" dirty="0" err="1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людства</a:t>
            </a:r>
            <a:r>
              <a:rPr lang="ru-RU" sz="3200" b="1" cap="all" dirty="0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».</a:t>
            </a:r>
            <a:endParaRPr lang="ru-RU" sz="3200" b="1" cap="all" dirty="0">
              <a:ln w="9000" cmpd="sng">
                <a:solidFill>
                  <a:srgbClr val="8064A2">
                    <a:shade val="50000"/>
                    <a:satMod val="120000"/>
                  </a:srgbClr>
                </a:solidFill>
                <a:prstDash val="solid"/>
              </a:ln>
              <a:solidFill>
                <a:prstClr val="black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5" grpId="1"/>
      <p:bldP spid="7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РАМКИ для фото\School_shablons\Шаблони презентацій на тему Школа\#3\3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050" name="Picture 2" descr="image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785794"/>
            <a:ext cx="6791729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571472" y="785794"/>
            <a:ext cx="1285884" cy="57150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Перун</a:t>
            </a:r>
            <a:endParaRPr lang="ru-RU" sz="28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928794" y="785794"/>
            <a:ext cx="1285884" cy="57150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Велес</a:t>
            </a:r>
            <a:endParaRPr lang="ru-RU" sz="28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286116" y="785794"/>
            <a:ext cx="1428760" cy="57150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err="1" smtClean="0"/>
              <a:t>Дажбог</a:t>
            </a:r>
            <a:endParaRPr lang="ru-RU" sz="28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072198" y="785794"/>
            <a:ext cx="1285884" cy="57150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err="1" smtClean="0"/>
              <a:t>Стрибог</a:t>
            </a:r>
            <a:endParaRPr lang="ru-RU" sz="2400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143108" y="0"/>
            <a:ext cx="406528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Гра</a:t>
            </a:r>
            <a:r>
              <a:rPr lang="ru-RU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«</a:t>
            </a:r>
            <a:r>
              <a:rPr lang="ru-RU" sz="32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Дешифрування</a:t>
            </a:r>
            <a:r>
              <a:rPr lang="ru-RU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»</a:t>
            </a:r>
            <a:endParaRPr lang="ru-RU" sz="3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786314" y="857232"/>
            <a:ext cx="1143008" cy="428628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РОСВАЖИЧ</a:t>
            </a:r>
            <a:endParaRPr lang="ru-RU" sz="1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714876" y="785794"/>
            <a:ext cx="1285884" cy="57150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err="1" smtClean="0"/>
              <a:t>Сварожич</a:t>
            </a:r>
            <a:endParaRPr lang="ru-RU" b="1" dirty="0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9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РАМКИ для фото\School_shablons\Шаблони презентацій на тему Школа\#3\3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759600"/>
            <a:ext cx="4286280" cy="56864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Вертикальный свиток 3"/>
          <p:cNvSpPr/>
          <p:nvPr/>
        </p:nvSpPr>
        <p:spPr>
          <a:xfrm>
            <a:off x="5000628" y="714356"/>
            <a:ext cx="3857652" cy="5643602"/>
          </a:xfrm>
          <a:prstGeom prst="vertic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err="1" smtClean="0"/>
              <a:t>Рід</a:t>
            </a:r>
            <a:r>
              <a:rPr lang="ru-RU" b="1" dirty="0" smtClean="0"/>
              <a:t> </a:t>
            </a:r>
            <a:r>
              <a:rPr lang="ru-RU" b="1" dirty="0" err="1" smtClean="0"/>
              <a:t>Небесний</a:t>
            </a:r>
            <a:r>
              <a:rPr lang="ru-RU" b="1" dirty="0" smtClean="0"/>
              <a:t>   </a:t>
            </a:r>
          </a:p>
          <a:p>
            <a:pPr algn="ctr"/>
            <a:endParaRPr lang="ru-RU" dirty="0" smtClean="0"/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Джерело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життя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буття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живих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істот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Всесвіті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" - ось як про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нього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дивно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поетично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образно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розповідається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"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Книзі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Коляди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". Бог Сущий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Бог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Всевишній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!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Батько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нарождення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! Бог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Істинний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Всемогутній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!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Святий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невимовний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 algn="ctr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Рід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Джерело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Всесвіту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батько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Богів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картині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сидить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небесному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троні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Однією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рукою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перегортає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Книгу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Життя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Буття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інший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благословляє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Буття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дає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енергію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життя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500166" y="0"/>
            <a:ext cx="464422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uk-UA" sz="4800" b="1" dirty="0" err="1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Слов</a:t>
            </a:r>
            <a:r>
              <a:rPr lang="en-US" sz="48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’</a:t>
            </a:r>
            <a:r>
              <a:rPr lang="ru-RU" sz="4800" b="1" dirty="0" err="1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янськ</a:t>
            </a:r>
            <a:r>
              <a:rPr lang="uk-UA" sz="48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і боги</a:t>
            </a:r>
            <a:endParaRPr lang="ru-RU" sz="48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РАМКИ для фото\School_shablons\Шаблони презентацій на тему Школа\#3\3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Вертикальный свиток 3"/>
          <p:cNvSpPr/>
          <p:nvPr/>
        </p:nvSpPr>
        <p:spPr>
          <a:xfrm>
            <a:off x="5072066" y="500042"/>
            <a:ext cx="3857652" cy="5643602"/>
          </a:xfrm>
          <a:prstGeom prst="vertic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Земля-Матінка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Земля-Матінка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Богиня 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Покровителька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Мідгард-Землі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так 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давнину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наші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пращури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називали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нашу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зелено-блакитну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планету.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Вони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невпинно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дякували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щедрі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дари,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складали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співали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 честь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пісні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Вона платила за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любовне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ставлення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людей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Своєю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Материнської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турботою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Ліси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дарували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ягоди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горіхи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фрукти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Багатий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різноманітний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був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тваринний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світ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річки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моря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повні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рибою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 smtClean="0"/>
          </a:p>
          <a:p>
            <a:pPr algn="ctr"/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357166"/>
            <a:ext cx="4214842" cy="599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РАМКИ для фото\School_shablons\Шаблони презентацій на тему Школа\#3\3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Вертикальный свиток 3"/>
          <p:cNvSpPr/>
          <p:nvPr/>
        </p:nvSpPr>
        <p:spPr>
          <a:xfrm>
            <a:off x="5072066" y="500042"/>
            <a:ext cx="3857652" cy="5643602"/>
          </a:xfrm>
          <a:prstGeom prst="vertic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Сварог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Старший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Роду. Бог управитель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Світу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Прави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Завершив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розпочату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Родом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творіння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Миру. Бог - заступник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Вирія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Слов'яно-Арійського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райського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саду), Небесного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Асгарда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(Граду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Богів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).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картині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представлений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витягує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вогню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творіння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знову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створене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Сонце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285728"/>
            <a:ext cx="4500594" cy="6165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РАМКИ для фото\School_shablons\Шаблони презентацій на тему Школа\#3\3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Вертикальный свиток 3"/>
          <p:cNvSpPr/>
          <p:nvPr/>
        </p:nvSpPr>
        <p:spPr>
          <a:xfrm>
            <a:off x="5000628" y="500042"/>
            <a:ext cx="3857652" cy="5857916"/>
          </a:xfrm>
          <a:prstGeom prst="vertic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Лада</a:t>
            </a:r>
          </a:p>
          <a:p>
            <a:pPr algn="ctr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Любов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 Лада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матінка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Божественна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супутниця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Сварога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Перша, кого породив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Рід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Небесний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людському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розумінні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все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світле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добре,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об'єднує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між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собою людей на засадах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колективізму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взаємодопомоги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співпраці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братства. Вона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дає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Лад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Гармонію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між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чоловіком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жінкою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Веде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всіх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шляхом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творення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співтворчості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за законами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принципам божественного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світу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ПравиНа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картині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вона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дарує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всім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квіти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любові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розуміння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світла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мудрості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Буття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вбрання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142852"/>
            <a:ext cx="4286280" cy="64008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РАМКИ для фото\School_shablons\Шаблони презентацій на тему Школа\#3\3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Вертикальный свиток 3"/>
          <p:cNvSpPr/>
          <p:nvPr/>
        </p:nvSpPr>
        <p:spPr>
          <a:xfrm>
            <a:off x="5072066" y="500042"/>
            <a:ext cx="3857652" cy="5643602"/>
          </a:xfrm>
          <a:prstGeom prst="vertic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Велес</a:t>
            </a:r>
          </a:p>
          <a:p>
            <a:pPr algn="ctr"/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Середній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Роду. Дав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енергію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руху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матеріального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Всесвіту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 хранитель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Воріт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ведуть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Райський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Сад 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Вирій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людському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єстві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світі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виявляється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перш за все, через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працелюбство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постійну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роботу над собою.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картині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Велес як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розчинений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Природі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по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суті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вона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рухають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м.</a:t>
            </a:r>
          </a:p>
          <a:p>
            <a:pPr algn="ctr"/>
            <a:endParaRPr lang="uk-UA" dirty="0" smtClean="0"/>
          </a:p>
          <a:p>
            <a:pPr algn="ctr"/>
            <a:endParaRPr lang="ru-RU" dirty="0" smtClean="0"/>
          </a:p>
          <a:p>
            <a:pPr algn="ctr"/>
            <a:endParaRPr lang="uk-UA" dirty="0" smtClean="0"/>
          </a:p>
          <a:p>
            <a:pPr algn="ctr"/>
            <a:endParaRPr lang="ru-RU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214289"/>
            <a:ext cx="4500594" cy="6450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РАМКИ для фото\School_shablons\Шаблони презентацій на тему Школа\#3\3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Вертикальный свиток 3"/>
          <p:cNvSpPr/>
          <p:nvPr/>
        </p:nvSpPr>
        <p:spPr>
          <a:xfrm>
            <a:off x="5072066" y="500042"/>
            <a:ext cx="3857652" cy="5643602"/>
          </a:xfrm>
          <a:prstGeom prst="vertic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Святогор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четвертий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Роду.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своїх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могутніх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плечах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тримає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звід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небесний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щоб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змішалися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чистий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світлий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Світ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Прави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наш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земний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Світ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могутній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Стовп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Гора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Світла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вершині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якої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сяє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Небесний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Ірій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а внизу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знаходиться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царство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піднебесне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стародавніх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слов'янських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переказах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Святогор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представлений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Могутнім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Грозним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Непереможним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Вітязем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214290"/>
            <a:ext cx="4643470" cy="6346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РАМКИ для фото\School_shablons\Шаблони презентацій на тему Школа\#3\3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285728"/>
            <a:ext cx="5072098" cy="6238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Вертикальный свиток 3"/>
          <p:cNvSpPr/>
          <p:nvPr/>
        </p:nvSpPr>
        <p:spPr>
          <a:xfrm>
            <a:off x="5072066" y="500042"/>
            <a:ext cx="3857652" cy="5857916"/>
          </a:xfrm>
          <a:prstGeom prst="vertic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Макош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Сестра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Сварога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Небесна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Богородиця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Богиня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Долі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Разом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доньками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Часткою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Недолею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визначає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Долі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людей,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плетучи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свої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нитки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веретені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До того,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хто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гідно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вершить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своє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земне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життя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прагнучи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дотримуватися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даних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понад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закони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заповіді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Макошь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посилає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свою дочку Богиню Долю, богиню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щасливої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долі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Господинею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ж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долі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тих,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хто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вершить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нечестя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догоду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своєму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егоїзму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стає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Недоля.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картині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Вона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ллє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молоко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Життя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дає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достаток.</a:t>
            </a:r>
          </a:p>
          <a:p>
            <a:pPr algn="ctr"/>
            <a:endParaRPr lang="ru-RU" dirty="0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РАМКИ для фото\School_shablons\Шаблони презентацій на тему Школа\#3\3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285728"/>
            <a:ext cx="4500594" cy="6345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Вертикальный свиток 3"/>
          <p:cNvSpPr/>
          <p:nvPr/>
        </p:nvSpPr>
        <p:spPr>
          <a:xfrm>
            <a:off x="5072066" y="500042"/>
            <a:ext cx="3857652" cy="2428892"/>
          </a:xfrm>
          <a:prstGeom prst="vertic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Перун</a:t>
            </a:r>
          </a:p>
          <a:p>
            <a:pPr algn="ct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Сварога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Лади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Бог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воїнства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Сил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Світла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Бог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вогню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блискавки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endParaRPr lang="ru-RU" dirty="0" smtClean="0"/>
          </a:p>
          <a:p>
            <a:pPr algn="ctr"/>
            <a:endParaRPr lang="ru-RU" dirty="0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РАМКИ для фото\School_shablons\Шаблони презентацій на тему Школа\#3\3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Вертикальный свиток 3"/>
          <p:cNvSpPr/>
          <p:nvPr/>
        </p:nvSpPr>
        <p:spPr>
          <a:xfrm>
            <a:off x="5072066" y="500042"/>
            <a:ext cx="3857652" cy="5857916"/>
          </a:xfrm>
          <a:prstGeom prst="vertic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Дажбог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Перуна,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онук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Сварога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Бог 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свідок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Великої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Мудрості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Названий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Дажбогом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дає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Богом) за те,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дав людям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святораси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дев'ять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Сантій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(книг),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містять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Священні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Веди.</a:t>
            </a:r>
          </a:p>
          <a:p>
            <a:pPr algn="ctr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Дажбог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зіграв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найбільшу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роль, як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просвітитель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наших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пращурів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древніх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слов'ян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І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сьогодні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глибина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Божественної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Мудрості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укладена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сантях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Тарха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Дажбога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спрямовує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шляхом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світла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І за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давністю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тисячоліть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чому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втратила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свого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початкового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значення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endParaRPr lang="ru-RU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214290"/>
            <a:ext cx="4643470" cy="6423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РАМКИ для фото\School_shablons\Шаблони презентацій на тему Школа\#3\3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Вертикальный свиток 3"/>
          <p:cNvSpPr/>
          <p:nvPr/>
        </p:nvSpPr>
        <p:spPr>
          <a:xfrm>
            <a:off x="5072066" y="500042"/>
            <a:ext cx="3857652" cy="5857916"/>
          </a:xfrm>
          <a:prstGeom prst="vertic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Марена</a:t>
            </a:r>
          </a:p>
          <a:p>
            <a:pPr algn="ctr"/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Зима-Матінка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Богиня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Зими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спокою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народних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казках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йдеться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як про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Снігової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Королеви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Кожен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нас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по-своєму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любить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пору року,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незважаючи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суворі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морози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холоду, за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зимову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чарівність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білий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сніговий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покрив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внутрішню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тишу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умиротворення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спокій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Все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 прояви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прекрасної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Богині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Мари.</a:t>
            </a:r>
          </a:p>
          <a:p>
            <a:pPr algn="ctr"/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 smtClean="0"/>
          </a:p>
          <a:p>
            <a:pPr algn="ctr"/>
            <a:endParaRPr lang="uk-UA" dirty="0" smtClean="0"/>
          </a:p>
          <a:p>
            <a:pPr algn="ctr"/>
            <a:endParaRPr lang="uk-UA" dirty="0" smtClean="0"/>
          </a:p>
          <a:p>
            <a:pPr algn="ctr"/>
            <a:endParaRPr lang="ru-RU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285728"/>
            <a:ext cx="4500594" cy="64058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РАМКИ для фото\School_shablons\Шаблони презентацій на тему Школа\#3\3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Вертикальный свиток 3"/>
          <p:cNvSpPr/>
          <p:nvPr/>
        </p:nvSpPr>
        <p:spPr>
          <a:xfrm>
            <a:off x="5072066" y="500042"/>
            <a:ext cx="3857652" cy="5857916"/>
          </a:xfrm>
          <a:prstGeom prst="vertic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Берегиня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віруваннях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древніх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слов'ян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Богиня,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береже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охороняє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все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живе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Саме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жінка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істинною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Берегинею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лежить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тендітних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плечах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ведення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домашнього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господарства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народження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виховання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дітей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турбота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своїх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близьких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Вона 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Берегиня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домашнього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вогнища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уособлення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родинного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щастя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картині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видно, як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тільки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Вона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проявилася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Тонкого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Світу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до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потягнулося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все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живе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адже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вона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Втілена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Любов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endParaRPr lang="ru-RU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214289"/>
            <a:ext cx="5072098" cy="6424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РАМКИ для фото\School_shablons\Шаблони презентацій на тему Школа\#3\3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Вертикальный свиток 3"/>
          <p:cNvSpPr/>
          <p:nvPr/>
        </p:nvSpPr>
        <p:spPr>
          <a:xfrm>
            <a:off x="5072066" y="500042"/>
            <a:ext cx="3857652" cy="5857916"/>
          </a:xfrm>
          <a:prstGeom prst="vertic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Ярило</a:t>
            </a:r>
          </a:p>
          <a:p>
            <a:pPr algn="ct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Сонце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Бог - Заступник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Світлих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помислів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чистого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Серця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нашого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світила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Завдяки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енергії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Тепла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Світла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дає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усім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Ярило-Сонце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можлива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саме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життя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Землі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Тому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потрібно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завжди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пам'ятати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слати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Йому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свою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любов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подяку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214290"/>
            <a:ext cx="4357718" cy="6347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РАМКИ для фото\School_shablons\Шаблони презентацій на тему Школа\#3\3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Вертикальный свиток 3"/>
          <p:cNvSpPr/>
          <p:nvPr/>
        </p:nvSpPr>
        <p:spPr>
          <a:xfrm>
            <a:off x="5072066" y="500042"/>
            <a:ext cx="3857652" cy="5857916"/>
          </a:xfrm>
          <a:prstGeom prst="vertic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Морозко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Бог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зимових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морозів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Завдяки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Йому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земля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покривається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білим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покривом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річки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та озера 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льодом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Воістину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Новий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Рік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де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Морозко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грає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головну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роль,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самим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радісним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веселим святом, як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стародавні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часи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так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наш час.</a:t>
            </a:r>
          </a:p>
          <a:p>
            <a:pPr algn="ctr"/>
            <a:endParaRPr lang="uk-UA" dirty="0" smtClean="0"/>
          </a:p>
          <a:p>
            <a:pPr algn="ctr"/>
            <a:endParaRPr lang="uk-UA" dirty="0" smtClean="0"/>
          </a:p>
          <a:p>
            <a:pPr algn="ctr"/>
            <a:endParaRPr lang="ru-RU" dirty="0" smtClean="0"/>
          </a:p>
          <a:p>
            <a:pPr algn="ctr"/>
            <a:endParaRPr lang="uk-UA" dirty="0" smtClean="0"/>
          </a:p>
          <a:p>
            <a:pPr algn="ctr"/>
            <a:endParaRPr lang="uk-UA" dirty="0" smtClean="0"/>
          </a:p>
          <a:p>
            <a:pPr algn="ctr"/>
            <a:endParaRPr lang="ru-RU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285728"/>
            <a:ext cx="4786346" cy="62062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РАМКИ для фото\School_shablons\Шаблони презентацій на тему Школа\#3\3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27" name="Picture 3" descr="image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1142984"/>
            <a:ext cx="2645290" cy="3105136"/>
          </a:xfrm>
          <a:prstGeom prst="rect">
            <a:avLst/>
          </a:prstGeom>
          <a:noFill/>
        </p:spPr>
      </p:pic>
      <p:pic>
        <p:nvPicPr>
          <p:cNvPr id="1028" name="Picture 4" descr="image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00496" y="857232"/>
            <a:ext cx="4809207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786050" y="3743303"/>
            <a:ext cx="2189244" cy="311469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1785918" y="571480"/>
            <a:ext cx="50847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н</a:t>
            </a:r>
            <a:endParaRPr lang="ru-RU" sz="4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285852" y="4857760"/>
            <a:ext cx="622587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Гнів</a:t>
            </a:r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              Перуна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357422" y="0"/>
            <a:ext cx="359047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Гра</a:t>
            </a:r>
            <a:r>
              <a:rPr lang="ru-RU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«</a:t>
            </a:r>
            <a:r>
              <a:rPr lang="ru-RU" sz="40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Лабіринт</a:t>
            </a:r>
            <a:r>
              <a:rPr lang="ru-RU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»</a:t>
            </a:r>
            <a:endParaRPr lang="ru-RU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:\РАМКИ для фото\School_shablons\Шаблони презентацій на тему Школа\#3\3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00092" y="1714488"/>
            <a:ext cx="5343908" cy="5143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142852"/>
            <a:ext cx="4429939" cy="62388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Загнутый угол 5"/>
          <p:cNvSpPr/>
          <p:nvPr/>
        </p:nvSpPr>
        <p:spPr>
          <a:xfrm>
            <a:off x="5000628" y="142852"/>
            <a:ext cx="3929090" cy="1428760"/>
          </a:xfrm>
          <a:prstGeom prst="foldedCorner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5786446" y="428604"/>
            <a:ext cx="213981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Перун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:\РАМКИ для фото\School_shablons\Шаблони презентацій на тему Школа\#3\3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000232" y="0"/>
            <a:ext cx="375840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Відповідаємо</a:t>
            </a:r>
            <a:endParaRPr lang="ru-RU" sz="4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428596" y="928670"/>
            <a:ext cx="6522940" cy="363176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90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371475" algn="l"/>
              </a:tabLst>
            </a:pPr>
            <a:endParaRPr kumimoji="0" lang="uk-UA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190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371475" algn="l"/>
              </a:tabLst>
            </a:pPr>
            <a:r>
              <a:rPr kumimoji="0" lang="uk-UA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 які часи йдеться у міфі? </a:t>
            </a:r>
          </a:p>
          <a:p>
            <a:pPr marL="0" marR="0" lvl="0" indent="190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371475" algn="l"/>
              </a:tabLst>
            </a:pPr>
            <a:r>
              <a:rPr kumimoji="0" lang="uk-UA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Хто його дійові особи? </a:t>
            </a:r>
          </a:p>
          <a:p>
            <a:pPr marL="0" marR="0" lvl="0" indent="190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371475" algn="l"/>
              </a:tabLst>
            </a:pPr>
            <a:r>
              <a:rPr kumimoji="0" lang="uk-UA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Якими ти їх уявляєш?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1905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371475" algn="l"/>
              </a:tabLst>
            </a:pPr>
            <a:r>
              <a:rPr kumimoji="0" lang="uk-UA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Чому Мисливець заборонив </a:t>
            </a:r>
          </a:p>
          <a:p>
            <a:pPr marL="0" marR="0" lvl="0" indent="1905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371475" algn="l"/>
              </a:tabLst>
            </a:pPr>
            <a:r>
              <a:rPr kumimoji="0" lang="uk-UA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жінці йти на полювання?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1905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371475" algn="l"/>
              </a:tabLst>
            </a:pPr>
            <a:r>
              <a:rPr kumimoji="0" lang="uk-UA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Як з'явилися на світі ластівки?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РАМКИ для фото\School_shablons\Шаблони презентацій на тему Школа\#3\3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428596" y="857232"/>
            <a:ext cx="3311548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uk-UA" sz="4000" dirty="0" smtClean="0"/>
              <a:t>Гук</a:t>
            </a:r>
            <a:endParaRPr lang="ru-RU" sz="4000" dirty="0" smtClean="0"/>
          </a:p>
          <a:p>
            <a:r>
              <a:rPr lang="uk-UA" sz="4000" dirty="0" err="1" smtClean="0"/>
              <a:t>гукри</a:t>
            </a:r>
            <a:r>
              <a:rPr lang="uk-UA" sz="4000" dirty="0" smtClean="0"/>
              <a:t>      </a:t>
            </a:r>
          </a:p>
          <a:p>
            <a:r>
              <a:rPr lang="uk-UA" sz="4000" dirty="0" smtClean="0"/>
              <a:t>волхви</a:t>
            </a:r>
            <a:endParaRPr lang="ru-RU" sz="4000" dirty="0" smtClean="0"/>
          </a:p>
          <a:p>
            <a:r>
              <a:rPr lang="uk-UA" sz="4000" dirty="0" smtClean="0"/>
              <a:t>відчайдушний</a:t>
            </a:r>
            <a:endParaRPr lang="ru-RU" sz="40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357686" y="785794"/>
            <a:ext cx="371477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uk-UA" sz="4000" dirty="0" smtClean="0">
                <a:solidFill>
                  <a:prstClr val="black"/>
                </a:solidFill>
              </a:rPr>
              <a:t>Пуща   </a:t>
            </a:r>
          </a:p>
          <a:p>
            <a:pPr lvl="0"/>
            <a:r>
              <a:rPr lang="uk-UA" sz="4000" dirty="0" smtClean="0">
                <a:solidFill>
                  <a:prstClr val="black"/>
                </a:solidFill>
              </a:rPr>
              <a:t>діймав</a:t>
            </a:r>
          </a:p>
          <a:p>
            <a:pPr lvl="0"/>
            <a:r>
              <a:rPr lang="uk-UA" sz="4000" dirty="0" smtClean="0">
                <a:solidFill>
                  <a:prstClr val="black"/>
                </a:solidFill>
              </a:rPr>
              <a:t>городище</a:t>
            </a:r>
          </a:p>
          <a:p>
            <a:pPr lvl="0"/>
            <a:r>
              <a:rPr lang="uk-UA" sz="4000" dirty="0" smtClean="0">
                <a:solidFill>
                  <a:prstClr val="black"/>
                </a:solidFill>
              </a:rPr>
              <a:t>Громовержець </a:t>
            </a:r>
            <a:endParaRPr lang="ru-RU" sz="2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000364" y="3429000"/>
            <a:ext cx="328614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uk-UA" sz="4000" dirty="0" smtClean="0">
                <a:solidFill>
                  <a:prstClr val="black"/>
                </a:solidFill>
              </a:rPr>
              <a:t>лицар</a:t>
            </a:r>
          </a:p>
          <a:p>
            <a:pPr lvl="0"/>
            <a:r>
              <a:rPr lang="uk-UA" sz="4000" dirty="0" smtClean="0">
                <a:solidFill>
                  <a:prstClr val="black"/>
                </a:solidFill>
              </a:rPr>
              <a:t>глибінь	</a:t>
            </a:r>
          </a:p>
          <a:p>
            <a:pPr lvl="0"/>
            <a:r>
              <a:rPr lang="uk-UA" sz="4000" dirty="0" err="1" smtClean="0">
                <a:solidFill>
                  <a:prstClr val="black"/>
                </a:solidFill>
              </a:rPr>
              <a:t>рикотіння</a:t>
            </a:r>
            <a:endParaRPr lang="uk-UA" sz="4000" dirty="0" smtClean="0">
              <a:solidFill>
                <a:prstClr val="black"/>
              </a:solidFill>
            </a:endParaRPr>
          </a:p>
          <a:p>
            <a:pPr lvl="0"/>
            <a:r>
              <a:rPr lang="uk-UA" sz="4000" dirty="0" smtClean="0">
                <a:solidFill>
                  <a:prstClr val="black"/>
                </a:solidFill>
              </a:rPr>
              <a:t>сполошитися</a:t>
            </a:r>
            <a:endParaRPr lang="ru-RU" sz="2000" dirty="0"/>
          </a:p>
        </p:txBody>
      </p:sp>
      <p:sp>
        <p:nvSpPr>
          <p:cNvPr id="7" name="Диагональная полоса 6"/>
          <p:cNvSpPr/>
          <p:nvPr/>
        </p:nvSpPr>
        <p:spPr>
          <a:xfrm>
            <a:off x="785786" y="1500174"/>
            <a:ext cx="142876" cy="214314"/>
          </a:xfrm>
          <a:prstGeom prst="diagStrip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Диагональная полоса 7"/>
          <p:cNvSpPr/>
          <p:nvPr/>
        </p:nvSpPr>
        <p:spPr>
          <a:xfrm>
            <a:off x="1928794" y="2071678"/>
            <a:ext cx="142876" cy="214314"/>
          </a:xfrm>
          <a:prstGeom prst="diagStrip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Диагональная полоса 8"/>
          <p:cNvSpPr/>
          <p:nvPr/>
        </p:nvSpPr>
        <p:spPr>
          <a:xfrm>
            <a:off x="2357422" y="2643182"/>
            <a:ext cx="142876" cy="214314"/>
          </a:xfrm>
          <a:prstGeom prst="diagStrip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Диагональная полоса 9"/>
          <p:cNvSpPr/>
          <p:nvPr/>
        </p:nvSpPr>
        <p:spPr>
          <a:xfrm>
            <a:off x="4857752" y="785794"/>
            <a:ext cx="142876" cy="214314"/>
          </a:xfrm>
          <a:prstGeom prst="diagStrip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1" name="Диагональная полоса 10"/>
          <p:cNvSpPr/>
          <p:nvPr/>
        </p:nvSpPr>
        <p:spPr>
          <a:xfrm>
            <a:off x="5643570" y="1428736"/>
            <a:ext cx="142876" cy="214314"/>
          </a:xfrm>
          <a:prstGeom prst="diagStrip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2" name="Диагональная полоса 11"/>
          <p:cNvSpPr/>
          <p:nvPr/>
        </p:nvSpPr>
        <p:spPr>
          <a:xfrm>
            <a:off x="5857884" y="2000240"/>
            <a:ext cx="142876" cy="214314"/>
          </a:xfrm>
          <a:prstGeom prst="diagStrip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3" name="Диагональная полоса 12"/>
          <p:cNvSpPr/>
          <p:nvPr/>
        </p:nvSpPr>
        <p:spPr>
          <a:xfrm>
            <a:off x="6215074" y="2643182"/>
            <a:ext cx="142876" cy="214314"/>
          </a:xfrm>
          <a:prstGeom prst="diagStrip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Диагональная полоса 13"/>
          <p:cNvSpPr/>
          <p:nvPr/>
        </p:nvSpPr>
        <p:spPr>
          <a:xfrm>
            <a:off x="3500430" y="3429000"/>
            <a:ext cx="142876" cy="214314"/>
          </a:xfrm>
          <a:prstGeom prst="diagStrip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5" name="Диагональная полоса 14"/>
          <p:cNvSpPr/>
          <p:nvPr/>
        </p:nvSpPr>
        <p:spPr>
          <a:xfrm>
            <a:off x="4143372" y="4071942"/>
            <a:ext cx="71438" cy="142876"/>
          </a:xfrm>
          <a:prstGeom prst="diagStrip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6" name="Диагональная полоса 15"/>
          <p:cNvSpPr/>
          <p:nvPr/>
        </p:nvSpPr>
        <p:spPr>
          <a:xfrm>
            <a:off x="4429124" y="4643446"/>
            <a:ext cx="142876" cy="214314"/>
          </a:xfrm>
          <a:prstGeom prst="diagStrip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7" name="Диагональная полоса 16"/>
          <p:cNvSpPr/>
          <p:nvPr/>
        </p:nvSpPr>
        <p:spPr>
          <a:xfrm>
            <a:off x="4929190" y="5286388"/>
            <a:ext cx="142876" cy="214314"/>
          </a:xfrm>
          <a:prstGeom prst="diagStrip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643042" y="0"/>
            <a:ext cx="467583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Словникова</a:t>
            </a:r>
            <a:r>
              <a:rPr lang="ru-RU" sz="3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робота</a:t>
            </a:r>
            <a:endParaRPr lang="ru-RU" sz="3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РАМКИ для фото\School_shablons\Шаблони презентацій на тему Школа\#3\3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357290" y="0"/>
            <a:ext cx="605473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Гра</a:t>
            </a:r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«я </a:t>
            </a:r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почну, а </a:t>
            </a:r>
            <a:r>
              <a:rPr lang="ru-RU" sz="32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ти</a:t>
            </a:r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дочитай…»</a:t>
            </a:r>
            <a:endParaRPr lang="ru-RU" sz="3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28728" y="571480"/>
            <a:ext cx="4784002" cy="600164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lvl="0">
              <a:buBlip>
                <a:blip r:embed="rId3"/>
              </a:buBlip>
            </a:pPr>
            <a:r>
              <a:rPr lang="uk-UA" sz="3200" i="1" dirty="0" smtClean="0"/>
              <a:t>Під час довгої...</a:t>
            </a:r>
            <a:endParaRPr lang="ru-RU" sz="3200" i="1" dirty="0" smtClean="0"/>
          </a:p>
          <a:p>
            <a:pPr lvl="0">
              <a:buBlip>
                <a:blip r:embed="rId3"/>
              </a:buBlip>
            </a:pPr>
            <a:r>
              <a:rPr lang="uk-UA" sz="3200" i="1" dirty="0" smtClean="0"/>
              <a:t>За таке вміння...</a:t>
            </a:r>
            <a:endParaRPr lang="ru-RU" sz="3200" i="1" dirty="0" smtClean="0"/>
          </a:p>
          <a:p>
            <a:pPr lvl="0">
              <a:buBlip>
                <a:blip r:embed="rId3"/>
              </a:buBlip>
            </a:pPr>
            <a:r>
              <a:rPr lang="uk-UA" sz="3200" i="1" dirty="0" smtClean="0"/>
              <a:t>Се тому, що похмурий...</a:t>
            </a:r>
            <a:endParaRPr lang="ru-RU" sz="3200" i="1" dirty="0" smtClean="0"/>
          </a:p>
          <a:p>
            <a:pPr lvl="0">
              <a:buBlip>
                <a:blip r:embed="rId3"/>
              </a:buBlip>
            </a:pPr>
            <a:r>
              <a:rPr lang="uk-UA" sz="3200" i="1" dirty="0" smtClean="0"/>
              <a:t>Затягнулася зима...</a:t>
            </a:r>
            <a:endParaRPr lang="ru-RU" sz="3200" i="1" dirty="0" smtClean="0"/>
          </a:p>
          <a:p>
            <a:pPr lvl="0">
              <a:buBlip>
                <a:blip r:embed="rId3"/>
              </a:buBlip>
            </a:pPr>
            <a:r>
              <a:rPr lang="uk-UA" sz="3200" i="1" dirty="0" smtClean="0"/>
              <a:t>Жінка була...</a:t>
            </a:r>
            <a:endParaRPr lang="ru-RU" sz="3200" i="1" dirty="0" smtClean="0"/>
          </a:p>
          <a:p>
            <a:pPr lvl="0">
              <a:buBlip>
                <a:blip r:embed="rId3"/>
              </a:buBlip>
            </a:pPr>
            <a:r>
              <a:rPr lang="uk-UA" sz="3200" i="1" dirty="0" smtClean="0"/>
              <a:t>Однак дружина...</a:t>
            </a:r>
            <a:endParaRPr lang="ru-RU" sz="3200" i="1" dirty="0" smtClean="0"/>
          </a:p>
          <a:p>
            <a:pPr lvl="0">
              <a:buBlip>
                <a:blip r:embed="rId3"/>
              </a:buBlip>
            </a:pPr>
            <a:r>
              <a:rPr lang="uk-UA" sz="3200" i="1" dirty="0" smtClean="0"/>
              <a:t>Боялася, аби...</a:t>
            </a:r>
            <a:endParaRPr lang="ru-RU" sz="3200" i="1" dirty="0" smtClean="0"/>
          </a:p>
          <a:p>
            <a:pPr lvl="0">
              <a:buBlip>
                <a:blip r:embed="rId3"/>
              </a:buBlip>
            </a:pPr>
            <a:r>
              <a:rPr lang="uk-UA" sz="3200" i="1" dirty="0" smtClean="0"/>
              <a:t>Вдарила гостра...</a:t>
            </a:r>
            <a:endParaRPr lang="ru-RU" sz="3200" i="1" dirty="0" smtClean="0"/>
          </a:p>
          <a:p>
            <a:pPr lvl="0">
              <a:buBlip>
                <a:blip r:embed="rId3"/>
              </a:buBlip>
            </a:pPr>
            <a:r>
              <a:rPr lang="uk-UA" sz="3200" i="1" dirty="0" smtClean="0"/>
              <a:t>Та в цю ж мить...</a:t>
            </a:r>
            <a:endParaRPr lang="ru-RU" sz="3200" i="1" dirty="0" smtClean="0"/>
          </a:p>
          <a:p>
            <a:pPr lvl="0">
              <a:buBlip>
                <a:blip r:embed="rId3"/>
              </a:buBlip>
            </a:pPr>
            <a:r>
              <a:rPr lang="uk-UA" sz="3200" i="1" dirty="0" smtClean="0"/>
              <a:t>Бо Перун...</a:t>
            </a:r>
            <a:endParaRPr lang="ru-RU" sz="3200" i="1" dirty="0" smtClean="0"/>
          </a:p>
          <a:p>
            <a:pPr lvl="0">
              <a:buBlip>
                <a:blip r:embed="rId3"/>
              </a:buBlip>
            </a:pPr>
            <a:r>
              <a:rPr lang="uk-UA" sz="3200" i="1" dirty="0" smtClean="0"/>
              <a:t>Змахнув Перун...</a:t>
            </a:r>
            <a:endParaRPr lang="ru-RU" sz="3200" i="1" dirty="0" smtClean="0"/>
          </a:p>
          <a:p>
            <a:pPr lvl="0">
              <a:buBlip>
                <a:blip r:embed="rId3"/>
              </a:buBlip>
            </a:pPr>
            <a:r>
              <a:rPr lang="uk-UA" sz="3200" i="1" dirty="0" smtClean="0"/>
              <a:t>Відтоді вони...</a:t>
            </a:r>
            <a:endParaRPr lang="ru-RU" sz="3200" i="1" dirty="0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РАМКИ для фото\School_shablons\Шаблони презентацій на тему Школа\#3\3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8433" name="Picture 1" descr="image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928670"/>
            <a:ext cx="6715172" cy="36909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Скругленный прямоугольник 3"/>
          <p:cNvSpPr/>
          <p:nvPr/>
        </p:nvSpPr>
        <p:spPr>
          <a:xfrm>
            <a:off x="1071538" y="4500570"/>
            <a:ext cx="2500330" cy="128588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3200" b="1" i="1" dirty="0" smtClean="0"/>
              <a:t>Мисливець</a:t>
            </a:r>
            <a:endParaRPr lang="ru-RU" sz="3200" b="1" i="1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429124" y="4500570"/>
            <a:ext cx="2500330" cy="1285884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3200" b="1" i="1" dirty="0" smtClean="0"/>
              <a:t>Жінка</a:t>
            </a:r>
            <a:endParaRPr lang="ru-RU" sz="3200" b="1" i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214546" y="142852"/>
            <a:ext cx="391485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«Дерево </a:t>
            </a:r>
            <a:r>
              <a:rPr lang="ru-RU" sz="36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рішень</a:t>
            </a:r>
            <a:r>
              <a:rPr lang="ru-RU" sz="3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»</a:t>
            </a:r>
            <a:endParaRPr lang="ru-RU" sz="3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РАМКИ для фото\School_shablons\Шаблони презентацій на тему Школа\#3\3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214546" y="142852"/>
            <a:ext cx="405957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Складаємо</a:t>
            </a:r>
            <a:r>
              <a:rPr lang="ru-RU" sz="3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план</a:t>
            </a:r>
            <a:endParaRPr lang="ru-RU" sz="3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7158" y="928670"/>
            <a:ext cx="7205370" cy="44012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4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Видатний</a:t>
            </a:r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</a:t>
            </a:r>
            <a:r>
              <a:rPr lang="ru-RU" sz="4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Мисливець</a:t>
            </a:r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Велика честь для </a:t>
            </a:r>
            <a:r>
              <a:rPr lang="ru-RU" sz="4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стрільця</a:t>
            </a:r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Голод у </a:t>
            </a:r>
            <a:r>
              <a:rPr lang="ru-RU" sz="4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городищі</a:t>
            </a:r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4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Смілива</a:t>
            </a:r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дружина </a:t>
            </a:r>
            <a:r>
              <a:rPr lang="ru-RU" sz="4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Мисливця</a:t>
            </a:r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4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Полювання</a:t>
            </a:r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на </a:t>
            </a:r>
            <a:r>
              <a:rPr lang="ru-RU" sz="4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вепра</a:t>
            </a:r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</a:t>
            </a:r>
          </a:p>
          <a:p>
            <a:pPr marL="514350" indent="-514350"/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у </a:t>
            </a:r>
            <a:r>
              <a:rPr lang="ru-RU" sz="4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Перуновій</a:t>
            </a:r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</a:t>
            </a:r>
            <a:r>
              <a:rPr lang="ru-RU" sz="4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пущі</a:t>
            </a:r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.</a:t>
            </a:r>
          </a:p>
          <a:p>
            <a:pPr marL="514350" indent="-514350"/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6.   </a:t>
            </a:r>
            <a:r>
              <a:rPr lang="ru-RU" sz="4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Гнів</a:t>
            </a:r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Перуна.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85720" y="6072206"/>
            <a:ext cx="717901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Переказуємо</a:t>
            </a:r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твір</a:t>
            </a:r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за </a:t>
            </a:r>
            <a:r>
              <a:rPr lang="ru-RU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поданим</a:t>
            </a:r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планом</a:t>
            </a:r>
            <a:endParaRPr lang="ru-RU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РАМКИ для фото\School_shablons\Шаблони презентацій на тему Школа\#3\3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285852" y="142852"/>
            <a:ext cx="506606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Гра</a:t>
            </a:r>
            <a:r>
              <a:rPr lang="ru-RU" sz="3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«Займи </a:t>
            </a:r>
            <a:r>
              <a:rPr lang="ru-RU" sz="36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позицію</a:t>
            </a:r>
            <a:r>
              <a:rPr lang="ru-RU" sz="3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»</a:t>
            </a:r>
            <a:endParaRPr lang="ru-RU" sz="3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1000108"/>
            <a:ext cx="7812587" cy="378565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Хто</a:t>
            </a:r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</a:t>
            </a:r>
            <a:r>
              <a:rPr lang="ru-RU" sz="4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вважає</a:t>
            </a:r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, </a:t>
            </a:r>
            <a:r>
              <a:rPr lang="ru-RU" sz="4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що</a:t>
            </a:r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Перун правильно </a:t>
            </a:r>
          </a:p>
          <a:p>
            <a:pPr algn="ctr"/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вчинив </a:t>
            </a:r>
            <a:r>
              <a:rPr lang="ru-RU" sz="4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із</a:t>
            </a:r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</a:t>
            </a:r>
            <a:r>
              <a:rPr lang="ru-RU" sz="4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жінкою</a:t>
            </a:r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та </a:t>
            </a:r>
            <a:r>
              <a:rPr lang="ru-RU" sz="4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Мисливцем</a:t>
            </a:r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, </a:t>
            </a:r>
          </a:p>
          <a:p>
            <a:pPr algn="ctr"/>
            <a:r>
              <a:rPr lang="ru-RU" sz="4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перетворивши</a:t>
            </a:r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</a:t>
            </a:r>
            <a:r>
              <a:rPr lang="ru-RU" sz="4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їх</a:t>
            </a:r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на </a:t>
            </a:r>
            <a:r>
              <a:rPr lang="ru-RU" sz="4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ластівок</a:t>
            </a:r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, </a:t>
            </a:r>
          </a:p>
          <a:p>
            <a:pPr algn="ctr"/>
            <a:r>
              <a:rPr lang="ru-RU" sz="4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займіть</a:t>
            </a:r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</a:t>
            </a:r>
            <a:r>
              <a:rPr lang="ru-RU" sz="4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місце</a:t>
            </a:r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</a:t>
            </a:r>
            <a:r>
              <a:rPr lang="ru-RU" sz="4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зліва</a:t>
            </a:r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, </a:t>
            </a:r>
          </a:p>
          <a:p>
            <a:pPr algn="ctr"/>
            <a:r>
              <a:rPr lang="ru-RU" sz="4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інші</a:t>
            </a:r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— справа. </a:t>
            </a:r>
          </a:p>
          <a:p>
            <a:pPr algn="ctr"/>
            <a:r>
              <a:rPr lang="ru-RU" sz="4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Свій</a:t>
            </a:r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</a:t>
            </a:r>
            <a:r>
              <a:rPr lang="ru-RU" sz="4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вибір</a:t>
            </a:r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</a:t>
            </a:r>
            <a:r>
              <a:rPr lang="ru-RU" sz="4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обґрунтуйте</a:t>
            </a:r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.</a:t>
            </a: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РАМКИ для фото\School_shablons\Шаблони презентацій на тему Школа\#3\3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643174" y="0"/>
            <a:ext cx="261392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Підсумок</a:t>
            </a:r>
            <a:endParaRPr lang="ru-RU" sz="4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2758" y="1142984"/>
            <a:ext cx="7280326" cy="206210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lvl="0">
              <a:buFont typeface="Wingdings" pitchFamily="2" charset="2"/>
              <a:buChar char="Ø"/>
            </a:pPr>
            <a:r>
              <a:rPr lang="uk-UA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Що нового дізналися на уроці?</a:t>
            </a:r>
            <a:endParaRPr lang="ru-RU" sz="32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</a:endParaRPr>
          </a:p>
          <a:p>
            <a:pPr lvl="0">
              <a:buFont typeface="Wingdings" pitchFamily="2" charset="2"/>
              <a:buChar char="Ø"/>
            </a:pPr>
            <a:r>
              <a:rPr lang="uk-UA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Якими ви уявляєте Перуна, </a:t>
            </a:r>
          </a:p>
          <a:p>
            <a:pPr lvl="0"/>
            <a:r>
              <a:rPr lang="uk-UA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Мисливця і його дружину?</a:t>
            </a:r>
            <a:endParaRPr lang="ru-RU" sz="32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</a:endParaRPr>
          </a:p>
          <a:p>
            <a:pPr lvl="0">
              <a:buFont typeface="Wingdings" pitchFamily="2" charset="2"/>
              <a:buChar char="Ø"/>
            </a:pPr>
            <a:r>
              <a:rPr lang="uk-UA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Яке явище описує міф «Гнів Перуна»?</a:t>
            </a:r>
            <a:endParaRPr lang="ru-RU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</a:endParaRP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</TotalTime>
  <Words>1083</Words>
  <Application>Microsoft Office PowerPoint</Application>
  <PresentationFormat>Экран (4:3)</PresentationFormat>
  <Paragraphs>153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777</dc:creator>
  <cp:lastModifiedBy>Олександр</cp:lastModifiedBy>
  <cp:revision>13</cp:revision>
  <dcterms:created xsi:type="dcterms:W3CDTF">2013-01-20T17:25:39Z</dcterms:created>
  <dcterms:modified xsi:type="dcterms:W3CDTF">2016-10-23T18:38:11Z</dcterms:modified>
</cp:coreProperties>
</file>