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464" r:id="rId3"/>
    <p:sldId id="465" r:id="rId4"/>
    <p:sldId id="466" r:id="rId5"/>
    <p:sldId id="467" r:id="rId6"/>
    <p:sldId id="281" r:id="rId7"/>
    <p:sldId id="468" r:id="rId8"/>
    <p:sldId id="258" r:id="rId9"/>
    <p:sldId id="469" r:id="rId10"/>
    <p:sldId id="471" r:id="rId11"/>
    <p:sldId id="472" r:id="rId12"/>
    <p:sldId id="473" r:id="rId13"/>
    <p:sldId id="272" r:id="rId14"/>
    <p:sldId id="474" r:id="rId15"/>
    <p:sldId id="47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C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1895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652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939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029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5079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373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9611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9922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900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178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915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DC9F2BD-10E8-4887-B21B-5A1433BCFC70}" type="datetimeFigureOut">
              <a:rPr lang="uk-UA" smtClean="0"/>
              <a:t>22.11.2020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99A45E21-6A81-44DD-9D69-26E654FF2C9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5199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>
                <a:effectLst/>
              </a:rPr>
              <a:t>Основні норми літературної вимови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4412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>
            <a:extLst>
              <a:ext uri="{FF2B5EF4-FFF2-40B4-BE49-F238E27FC236}">
                <a16:creationId xmlns:a16="http://schemas.microsoft.com/office/drawing/2014/main" id="{EA015BCB-8684-45A0-99F7-B86D3464F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115887"/>
            <a:ext cx="7772400" cy="1609344"/>
          </a:xfrm>
        </p:spPr>
        <p:txBody>
          <a:bodyPr/>
          <a:lstStyle/>
          <a:p>
            <a:r>
              <a:rPr lang="uk-UA" altLang="ru-UA" sz="4800" dirty="0">
                <a:solidFill>
                  <a:srgbClr val="00B0F0"/>
                </a:solidFill>
                <a:latin typeface="Monotype Corsiva" panose="03010101010201010101" pitchFamily="66" charset="0"/>
              </a:rPr>
              <a:t>Бесіда</a:t>
            </a:r>
            <a:br>
              <a:rPr lang="uk-UA" altLang="ru-UA" sz="4800" dirty="0"/>
            </a:br>
            <a:endParaRPr lang="ru-RU" altLang="ru-UA" sz="4800" dirty="0"/>
          </a:p>
        </p:txBody>
      </p:sp>
      <p:sp>
        <p:nvSpPr>
          <p:cNvPr id="296963" name="Rectangle 3">
            <a:extLst>
              <a:ext uri="{FF2B5EF4-FFF2-40B4-BE49-F238E27FC236}">
                <a16:creationId xmlns:a16="http://schemas.microsoft.com/office/drawing/2014/main" id="{9D6AE132-55F7-433C-963C-C62071293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528" y="1216743"/>
            <a:ext cx="8496944" cy="4050792"/>
          </a:xfrm>
        </p:spPr>
        <p:txBody>
          <a:bodyPr/>
          <a:lstStyle/>
          <a:p>
            <a:r>
              <a:rPr lang="uk-UA" altLang="ru-UA" b="1" dirty="0"/>
              <a:t>Як називається розділ мовознавства, який  вивчає правила літературної вимови? </a:t>
            </a:r>
          </a:p>
          <a:p>
            <a:r>
              <a:rPr lang="uk-UA" altLang="ru-UA" b="1" dirty="0"/>
              <a:t>Що таке орфоепічна норма? Орфоепічна помилка?</a:t>
            </a:r>
          </a:p>
          <a:p>
            <a:r>
              <a:rPr lang="uk-UA" altLang="ru-UA" b="1" dirty="0"/>
              <a:t>Який словник є кодексом норм літературної вимови?</a:t>
            </a:r>
          </a:p>
          <a:p>
            <a:r>
              <a:rPr lang="ru-RU" altLang="ru-UA" b="1" dirty="0" err="1"/>
              <a:t>Що</a:t>
            </a:r>
            <a:r>
              <a:rPr lang="ru-RU" altLang="ru-UA" b="1" dirty="0"/>
              <a:t> </a:t>
            </a:r>
            <a:r>
              <a:rPr lang="ru-RU" altLang="ru-UA" b="1" dirty="0" err="1"/>
              <a:t>називається</a:t>
            </a:r>
            <a:r>
              <a:rPr lang="ru-RU" altLang="ru-UA" b="1" dirty="0"/>
              <a:t> </a:t>
            </a:r>
            <a:r>
              <a:rPr lang="ru-RU" altLang="ru-UA" b="1" dirty="0" err="1"/>
              <a:t>милозвучністю</a:t>
            </a:r>
            <a:r>
              <a:rPr lang="ru-RU" altLang="ru-UA" b="1" dirty="0"/>
              <a:t>?</a:t>
            </a:r>
          </a:p>
          <a:p>
            <a:r>
              <a:rPr lang="ru-RU" altLang="ru-UA" b="1" dirty="0"/>
              <a:t>Дайте </a:t>
            </a:r>
            <a:r>
              <a:rPr lang="ru-RU" altLang="ru-UA" b="1" dirty="0" err="1"/>
              <a:t>визначення</a:t>
            </a:r>
            <a:r>
              <a:rPr lang="ru-RU" altLang="ru-UA" b="1" dirty="0"/>
              <a:t> </a:t>
            </a:r>
            <a:r>
              <a:rPr lang="ru-RU" altLang="ru-UA" b="1" dirty="0" err="1"/>
              <a:t>евфонії</a:t>
            </a:r>
            <a:r>
              <a:rPr lang="ru-RU" altLang="ru-UA" b="1" dirty="0"/>
              <a:t>.</a:t>
            </a:r>
          </a:p>
          <a:p>
            <a:r>
              <a:rPr lang="ru-RU" altLang="ru-UA" b="1" dirty="0" err="1"/>
              <a:t>Які</a:t>
            </a:r>
            <a:r>
              <a:rPr lang="ru-RU" altLang="ru-UA" b="1" dirty="0"/>
              <a:t> </a:t>
            </a:r>
            <a:r>
              <a:rPr lang="ru-RU" altLang="ru-UA" b="1" dirty="0" err="1"/>
              <a:t>закони</a:t>
            </a:r>
            <a:r>
              <a:rPr lang="ru-RU" altLang="ru-UA" b="1" dirty="0"/>
              <a:t> </a:t>
            </a:r>
            <a:r>
              <a:rPr lang="ru-RU" altLang="ru-UA" b="1" dirty="0" err="1"/>
              <a:t>милозвучності</a:t>
            </a:r>
            <a:r>
              <a:rPr lang="ru-RU" altLang="ru-UA" b="1" dirty="0"/>
              <a:t> </a:t>
            </a:r>
            <a:r>
              <a:rPr lang="ru-RU" altLang="ru-UA" b="1" dirty="0" err="1"/>
              <a:t>ви</a:t>
            </a:r>
            <a:r>
              <a:rPr lang="ru-RU" altLang="ru-UA" b="1" dirty="0"/>
              <a:t> можете </a:t>
            </a:r>
            <a:r>
              <a:rPr lang="ru-RU" altLang="ru-UA" b="1" dirty="0" err="1"/>
              <a:t>назвати</a:t>
            </a:r>
            <a:r>
              <a:rPr lang="ru-RU" altLang="ru-UA" b="1" dirty="0"/>
              <a:t>?</a:t>
            </a:r>
          </a:p>
          <a:p>
            <a:r>
              <a:rPr lang="ru-RU" altLang="ru-UA" b="1" dirty="0" err="1"/>
              <a:t>Розкажіть</a:t>
            </a:r>
            <a:r>
              <a:rPr lang="ru-RU" altLang="ru-UA" b="1" dirty="0"/>
              <a:t> правила </a:t>
            </a:r>
            <a:r>
              <a:rPr lang="ru-RU" altLang="ru-UA" b="1" dirty="0" err="1"/>
              <a:t>чергування</a:t>
            </a:r>
            <a:r>
              <a:rPr lang="ru-RU" altLang="ru-UA" b="1" dirty="0"/>
              <a:t> У-В, І – Й</a:t>
            </a:r>
          </a:p>
          <a:p>
            <a:r>
              <a:rPr lang="ru-RU" altLang="ru-UA" b="1" dirty="0" err="1"/>
              <a:t>Виконайте</a:t>
            </a:r>
            <a:r>
              <a:rPr lang="ru-RU" altLang="ru-UA" b="1" dirty="0"/>
              <a:t> </a:t>
            </a:r>
            <a:r>
              <a:rPr lang="ru-RU" altLang="ru-UA" b="1" dirty="0" err="1"/>
              <a:t>вправу</a:t>
            </a:r>
            <a:r>
              <a:rPr lang="ru-RU" altLang="ru-UA" b="1" dirty="0"/>
              <a:t> 5 ( с.73)</a:t>
            </a:r>
          </a:p>
        </p:txBody>
      </p:sp>
      <p:pic>
        <p:nvPicPr>
          <p:cNvPr id="12292" name="Picture 6">
            <a:extLst>
              <a:ext uri="{FF2B5EF4-FFF2-40B4-BE49-F238E27FC236}">
                <a16:creationId xmlns:a16="http://schemas.microsoft.com/office/drawing/2014/main" id="{42D0ABD1-22CD-4596-B296-638A01B48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440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6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6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6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6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6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6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6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6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6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6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6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6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6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6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6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6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6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6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71AD7-12AC-4771-B00B-B592A14D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6632"/>
            <a:ext cx="7772400" cy="712120"/>
          </a:xfrm>
        </p:spPr>
        <p:txBody>
          <a:bodyPr/>
          <a:lstStyle/>
          <a:p>
            <a:r>
              <a:rPr lang="uk-UA" dirty="0">
                <a:solidFill>
                  <a:srgbClr val="00B0F0"/>
                </a:solidFill>
                <a:latin typeface="Monotype Corsiva" panose="03010101010201010101" pitchFamily="66" charset="0"/>
              </a:rPr>
              <a:t>Пригадайте!!!</a:t>
            </a:r>
            <a:endParaRPr lang="ru-UA" dirty="0">
              <a:solidFill>
                <a:srgbClr val="00B0F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76D0BB-058E-4B82-A2C7-34B0B4CCAC20}"/>
              </a:ext>
            </a:extLst>
          </p:cNvPr>
          <p:cNvSpPr/>
          <p:nvPr/>
        </p:nvSpPr>
        <p:spPr>
          <a:xfrm>
            <a:off x="263008" y="692696"/>
            <a:ext cx="870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Фонетика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від</a:t>
            </a:r>
            <a:r>
              <a:rPr lang="ru-RU" dirty="0"/>
              <a:t> гр. </a:t>
            </a:r>
            <a:r>
              <a:rPr lang="ru-RU" dirty="0" err="1"/>
              <a:t>phone</a:t>
            </a:r>
            <a:r>
              <a:rPr lang="ru-RU" dirty="0"/>
              <a:t> - звук) - </a:t>
            </a:r>
            <a:r>
              <a:rPr lang="ru-RU" dirty="0" err="1"/>
              <a:t>розділ</a:t>
            </a:r>
            <a:r>
              <a:rPr lang="ru-RU" dirty="0"/>
              <a:t> науки про </a:t>
            </a:r>
            <a:r>
              <a:rPr lang="ru-RU" dirty="0" err="1"/>
              <a:t>мову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вивчає</a:t>
            </a:r>
            <a:r>
              <a:rPr lang="ru-RU" dirty="0"/>
              <a:t> звуки </a:t>
            </a:r>
            <a:r>
              <a:rPr lang="ru-RU" dirty="0" err="1"/>
              <a:t>мови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44EB0F-BBD9-4F01-A6C1-4460AF4D79C3}"/>
              </a:ext>
            </a:extLst>
          </p:cNvPr>
          <p:cNvSpPr/>
          <p:nvPr/>
        </p:nvSpPr>
        <p:spPr>
          <a:xfrm>
            <a:off x="348680" y="1074612"/>
            <a:ext cx="8615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UA" b="1" dirty="0">
                <a:solidFill>
                  <a:srgbClr val="FF0000"/>
                </a:solidFill>
              </a:rPr>
              <a:t>Звук</a:t>
            </a:r>
            <a:r>
              <a:rPr lang="uk-UA" altLang="ru-UA" i="1" dirty="0"/>
              <a:t>–</a:t>
            </a:r>
            <a:r>
              <a:rPr lang="uk-UA" altLang="ru-UA" dirty="0"/>
              <a:t> це </a:t>
            </a:r>
            <a:r>
              <a:rPr lang="uk-UA" altLang="ru-UA" b="1" dirty="0"/>
              <a:t>найменша одиниця мови та мовлення</a:t>
            </a:r>
            <a:r>
              <a:rPr lang="uk-UA" altLang="ru-UA" dirty="0"/>
              <a:t>.</a:t>
            </a:r>
            <a:endParaRPr lang="ru-RU" altLang="ru-UA" dirty="0"/>
          </a:p>
          <a:p>
            <a:r>
              <a:rPr lang="uk-UA" altLang="ru-UA" dirty="0"/>
              <a:t>За допомогою звуків розрізняються </a:t>
            </a:r>
            <a:r>
              <a:rPr lang="uk-UA" altLang="ru-UA" b="1" dirty="0"/>
              <a:t>слова та форми слів</a:t>
            </a:r>
            <a:r>
              <a:rPr lang="uk-UA" altLang="ru-UA" dirty="0"/>
              <a:t>.</a:t>
            </a:r>
            <a:endParaRPr lang="ru-RU" altLang="ru-UA" dirty="0"/>
          </a:p>
          <a:p>
            <a:r>
              <a:rPr lang="uk-UA" altLang="ru-UA" i="1" dirty="0"/>
              <a:t>НАПРИКЛАД: мив – лив; вода – води.</a:t>
            </a:r>
            <a:endParaRPr lang="ru-RU" altLang="ru-UA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A855E3-2AEB-426F-8264-99CED8274EA9}"/>
              </a:ext>
            </a:extLst>
          </p:cNvPr>
          <p:cNvSpPr/>
          <p:nvPr/>
        </p:nvSpPr>
        <p:spPr>
          <a:xfrm>
            <a:off x="323528" y="1997942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UA" dirty="0"/>
              <a:t>На письмі звуки позначаються </a:t>
            </a:r>
            <a:r>
              <a:rPr lang="uk-UA" altLang="ru-UA" b="1" i="1" dirty="0">
                <a:solidFill>
                  <a:srgbClr val="FF0000"/>
                </a:solidFill>
              </a:rPr>
              <a:t>буквами.</a:t>
            </a:r>
            <a:endParaRPr lang="uk-UA" altLang="ru-UA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712B5A-41B3-413C-B0C1-4C96C1EC7225}"/>
              </a:ext>
            </a:extLst>
          </p:cNvPr>
          <p:cNvSpPr/>
          <p:nvPr/>
        </p:nvSpPr>
        <p:spPr>
          <a:xfrm>
            <a:off x="362400" y="2276872"/>
            <a:ext cx="8615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UA" b="1" dirty="0">
                <a:solidFill>
                  <a:srgbClr val="FF0000"/>
                </a:solidFill>
              </a:rPr>
              <a:t>Алфавітом (абеткою, азбукою)</a:t>
            </a:r>
            <a:r>
              <a:rPr lang="uk-UA" altLang="ru-UA" dirty="0">
                <a:solidFill>
                  <a:srgbClr val="FF0000"/>
                </a:solidFill>
              </a:rPr>
              <a:t> </a:t>
            </a:r>
            <a:r>
              <a:rPr lang="uk-UA" altLang="ru-UA" dirty="0"/>
              <a:t>називається система букв української мови. Крім алфавіту, є й інші знаки письма: апостроф, знак переносу, дефіс, розділові знаки.</a:t>
            </a:r>
            <a:endParaRPr lang="ru-RU" altLang="ru-UA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AF363E-8FAF-4287-8F56-3447118ECD31}"/>
              </a:ext>
            </a:extLst>
          </p:cNvPr>
          <p:cNvSpPr/>
          <p:nvPr/>
        </p:nvSpPr>
        <p:spPr>
          <a:xfrm>
            <a:off x="323528" y="312045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latin typeface="Georgia" panose="02040502050405020303" pitchFamily="18" charset="0"/>
              </a:rPr>
              <a:t>Графіка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-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це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система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усіх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писемних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та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друкованих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знаків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, за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допомоги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яких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передається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усне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мовлення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.</a:t>
            </a:r>
            <a:endParaRPr lang="ru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C06AFC4-C966-433C-8116-CBC97CB99011}"/>
              </a:ext>
            </a:extLst>
          </p:cNvPr>
          <p:cNvSpPr/>
          <p:nvPr/>
        </p:nvSpPr>
        <p:spPr>
          <a:xfrm>
            <a:off x="364688" y="3762319"/>
            <a:ext cx="8455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Українська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абетка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складається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з </a:t>
            </a:r>
            <a:r>
              <a:rPr lang="ru-RU" dirty="0">
                <a:solidFill>
                  <a:srgbClr val="FF0000"/>
                </a:solidFill>
                <a:latin typeface="Georgia" panose="02040502050405020303" pitchFamily="18" charset="0"/>
              </a:rPr>
              <a:t>33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літер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, за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допомоги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яких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позначається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Georgia" panose="02040502050405020303" pitchFamily="18" charset="0"/>
              </a:rPr>
              <a:t>38 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фонем (</a:t>
            </a:r>
            <a:r>
              <a:rPr lang="ru-RU" dirty="0" err="1">
                <a:solidFill>
                  <a:srgbClr val="222222"/>
                </a:solidFill>
                <a:latin typeface="Georgia" panose="02040502050405020303" pitchFamily="18" charset="0"/>
              </a:rPr>
              <a:t>звуків</a:t>
            </a:r>
            <a:r>
              <a:rPr lang="ru-RU" dirty="0">
                <a:solidFill>
                  <a:srgbClr val="222222"/>
                </a:solidFill>
                <a:latin typeface="Georgia" panose="02040502050405020303" pitchFamily="18" charset="0"/>
              </a:rPr>
              <a:t>).</a:t>
            </a:r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D6BB15-903D-47D9-968B-849FEF36B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44" y="4459231"/>
            <a:ext cx="8280920" cy="213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35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і будь-який звук,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мовний звук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явище фізичне,  що виникає в результаті коливання повітря (є повітряною хвилею) під дією рухів твердого пружного тіла.</a:t>
            </a:r>
          </a:p>
          <a:p>
            <a:pPr indent="357188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  <a:p>
            <a:pPr indent="357188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72816"/>
            <a:ext cx="7776864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акустичного погляду всі звуки мови поділяються  </a:t>
            </a:r>
            <a:r>
              <a:rPr lang="uk-UA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067944" y="2714722"/>
            <a:ext cx="1440160" cy="19169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6144" y="4631656"/>
            <a:ext cx="7776864" cy="138963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indent="357188" algn="ctr"/>
            <a:r>
              <a:rPr lang="uk-UA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голосні й приголосні, </a:t>
            </a:r>
          </a:p>
          <a:p>
            <a:pPr indent="357188" algn="ctr"/>
            <a:r>
              <a:rPr lang="uk-UA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розрізняються співвідношенням</a:t>
            </a:r>
          </a:p>
          <a:p>
            <a:pPr indent="357188" algn="ctr"/>
            <a:r>
              <a:rPr lang="uk-UA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голосу (тону) і шуму.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41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3401710"/>
            <a:ext cx="3240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ьная выноска 2"/>
          <p:cNvSpPr/>
          <p:nvPr/>
        </p:nvSpPr>
        <p:spPr>
          <a:xfrm>
            <a:off x="1763688" y="188640"/>
            <a:ext cx="5976664" cy="1332728"/>
          </a:xfrm>
          <a:prstGeom prst="wedgeEllipseCallout">
            <a:avLst>
              <a:gd name="adj1" fmla="val -66741"/>
              <a:gd name="adj2" fmla="val 89263"/>
            </a:avLst>
          </a:prstGeom>
          <a:gradFill flip="none" rotWithShape="1">
            <a:gsLst>
              <a:gs pos="0">
                <a:srgbClr val="16C1F6">
                  <a:tint val="66000"/>
                  <a:satMod val="160000"/>
                </a:srgbClr>
              </a:gs>
              <a:gs pos="50000">
                <a:srgbClr val="16C1F6">
                  <a:tint val="44500"/>
                  <a:satMod val="160000"/>
                </a:srgbClr>
              </a:gs>
              <a:gs pos="100000">
                <a:srgbClr val="16C1F6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Звуки,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творяться тільки за допомогою голосу (тону),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3888" y="2028233"/>
            <a:ext cx="3528392" cy="9361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називаються  </a:t>
            </a: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голосними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4211960" y="2383050"/>
            <a:ext cx="4572509" cy="2052227"/>
          </a:xfrm>
          <a:prstGeom prst="wedgeEllipseCallout">
            <a:avLst>
              <a:gd name="adj1" fmla="val -87868"/>
              <a:gd name="adj2" fmla="val 102276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Звуки,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що творяться за участю голосу і шуму(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дзвінкі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або тільки шуму(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глухі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67643" y="5517232"/>
            <a:ext cx="5184576" cy="11126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називаються    </a:t>
            </a: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приголосними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Голосні звуки">
            <a:extLst>
              <a:ext uri="{FF2B5EF4-FFF2-40B4-BE49-F238E27FC236}">
                <a16:creationId xmlns:a16="http://schemas.microsoft.com/office/drawing/2014/main" id="{53183A62-E6CE-45A0-AACB-DA7FDC398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88" y="2681742"/>
            <a:ext cx="3528392" cy="157892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3297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E9967CEB-7390-459E-87FD-EDC72FE9D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88" y="188913"/>
            <a:ext cx="8463284" cy="6311900"/>
          </a:xfrm>
        </p:spPr>
        <p:txBody>
          <a:bodyPr rtlCol="0"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ru-RU" b="1" dirty="0"/>
              <a:t> </a:t>
            </a:r>
            <a:r>
              <a:rPr lang="uk-UA" b="1" dirty="0">
                <a:solidFill>
                  <a:srgbClr val="00B0F0"/>
                </a:solidFill>
                <a:latin typeface="Monotype Corsiva" panose="03010101010201010101" pitchFamily="66" charset="0"/>
              </a:rPr>
              <a:t>ЗАПАМ’ЯТАЙТЕ!</a:t>
            </a:r>
            <a:endParaRPr lang="ru-RU" b="1" dirty="0">
              <a:solidFill>
                <a:srgbClr val="00B0F0"/>
              </a:solidFill>
              <a:latin typeface="Monotype Corsiva" panose="03010101010201010101" pitchFamily="66" charset="0"/>
            </a:endParaRPr>
          </a:p>
          <a:p>
            <a:pPr algn="just" eaLnBrk="1" hangingPunct="1">
              <a:spcBef>
                <a:spcPts val="0"/>
              </a:spcBef>
              <a:buFont typeface="Arial" charset="0"/>
              <a:buChar char="•"/>
              <a:defRPr/>
            </a:pPr>
            <a:r>
              <a:rPr lang="uk-UA" dirty="0"/>
              <a:t>Щоб передати на письмі звучання слова, користуються звуковим записом </a:t>
            </a:r>
            <a:r>
              <a:rPr lang="uk-UA" b="1" i="1" dirty="0"/>
              <a:t>–</a:t>
            </a:r>
            <a:r>
              <a:rPr lang="uk-UA" dirty="0"/>
              <a:t>фонетичною транскрипцією 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uk-UA" i="1" dirty="0"/>
              <a:t>                     НАПРИКЛАД: яблуко [</a:t>
            </a:r>
            <a:r>
              <a:rPr lang="uk-UA" i="1" dirty="0" err="1"/>
              <a:t>й</a:t>
            </a:r>
            <a:r>
              <a:rPr lang="uk-UA" dirty="0" err="1"/>
              <a:t>á</a:t>
            </a:r>
            <a:r>
              <a:rPr lang="uk-UA" i="1" dirty="0" err="1"/>
              <a:t>блуко</a:t>
            </a:r>
            <a:r>
              <a:rPr lang="uk-UA" i="1" dirty="0"/>
              <a:t>], воля [</a:t>
            </a:r>
            <a:r>
              <a:rPr lang="uk-UA" i="1" dirty="0" err="1"/>
              <a:t>вóл'а</a:t>
            </a:r>
            <a:r>
              <a:rPr lang="uk-UA" i="1" dirty="0"/>
              <a:t>].</a:t>
            </a:r>
            <a:endParaRPr lang="ru-RU" dirty="0"/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uk-UA" dirty="0"/>
              <a:t>у транскрипції запис беремо у квадратні дужки;</a:t>
            </a:r>
            <a:endParaRPr lang="ru-RU" dirty="0"/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uk-UA" dirty="0"/>
              <a:t>кожен звук позначаємо окремою буквою; при цьому не використовуємо букви </a:t>
            </a:r>
            <a:r>
              <a:rPr lang="uk-UA" b="1" dirty="0"/>
              <a:t>я, ю, є, ї, ь, щ </a:t>
            </a:r>
            <a:r>
              <a:rPr lang="uk-UA" dirty="0"/>
              <a:t>та </a:t>
            </a:r>
            <a:r>
              <a:rPr lang="uk-UA" b="1" dirty="0"/>
              <a:t>великі букви</a:t>
            </a:r>
            <a:r>
              <a:rPr lang="uk-UA" dirty="0"/>
              <a:t>;</a:t>
            </a:r>
            <a:endParaRPr lang="ru-RU" dirty="0"/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uk-UA" dirty="0"/>
              <a:t>якщо в слові два і більше складів, обов’язково позначаємо місце наголосу;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endParaRPr lang="ru-RU" dirty="0"/>
          </a:p>
          <a:p>
            <a:pPr algn="just" eaLnBrk="1" hangingPunct="1">
              <a:spcBef>
                <a:spcPts val="0"/>
              </a:spcBef>
              <a:buFont typeface="Arial" charset="0"/>
              <a:buChar char="•"/>
              <a:defRPr/>
            </a:pPr>
            <a:r>
              <a:rPr lang="uk-UA" dirty="0"/>
              <a:t>м’якість приголосного позначаємо скісною рисочкою вгорі [</a:t>
            </a:r>
            <a:r>
              <a:rPr lang="uk-UA" baseline="30000" dirty="0"/>
              <a:t>/</a:t>
            </a:r>
            <a:r>
              <a:rPr lang="uk-UA" dirty="0"/>
              <a:t>], а пом’якшеність знаком [</a:t>
            </a:r>
            <a:r>
              <a:rPr lang="ru-RU" dirty="0"/>
              <a:t>‘</a:t>
            </a:r>
            <a:r>
              <a:rPr lang="uk-UA" dirty="0"/>
              <a:t>]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uk-UA" dirty="0"/>
              <a:t>                          </a:t>
            </a:r>
            <a:r>
              <a:rPr lang="uk-UA" i="1" dirty="0"/>
              <a:t>НАПРИКЛАД: [н</a:t>
            </a:r>
            <a:r>
              <a:rPr lang="uk-UA" i="1" baseline="30000" dirty="0"/>
              <a:t>/</a:t>
            </a:r>
            <a:r>
              <a:rPr lang="uk-UA" i="1" dirty="0"/>
              <a:t>], [б’];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endParaRPr lang="ru-RU" dirty="0"/>
          </a:p>
          <a:p>
            <a:pPr algn="just" eaLnBrk="1" hangingPunct="1">
              <a:spcBef>
                <a:spcPts val="0"/>
              </a:spcBef>
              <a:buFont typeface="Arial" charset="0"/>
              <a:buChar char="•"/>
              <a:defRPr/>
            </a:pPr>
            <a:r>
              <a:rPr lang="uk-UA" dirty="0"/>
              <a:t>довгі звуки позначаємо двокрапкою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uk-UA" dirty="0"/>
              <a:t>                         </a:t>
            </a:r>
            <a:r>
              <a:rPr lang="uk-UA" i="1" dirty="0"/>
              <a:t>НАПРИКЛАД знання [</a:t>
            </a:r>
            <a:r>
              <a:rPr lang="uk-UA" i="1" dirty="0" err="1"/>
              <a:t>знан</a:t>
            </a:r>
            <a:r>
              <a:rPr lang="uk-UA" i="1" baseline="30000" dirty="0"/>
              <a:t>/</a:t>
            </a:r>
            <a:r>
              <a:rPr lang="uk-UA" i="1" dirty="0"/>
              <a:t>:а</a:t>
            </a:r>
            <a:r>
              <a:rPr lang="el-GR" i="1" dirty="0"/>
              <a:t>ʹ</a:t>
            </a:r>
            <a:r>
              <a:rPr lang="uk-UA" i="1" dirty="0"/>
              <a:t>];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endParaRPr lang="ru-RU" dirty="0"/>
          </a:p>
          <a:p>
            <a:pPr algn="just" eaLnBrk="1" hangingPunct="1">
              <a:spcBef>
                <a:spcPts val="0"/>
              </a:spcBef>
              <a:buFont typeface="Arial" charset="0"/>
              <a:buChar char="•"/>
              <a:defRPr/>
            </a:pPr>
            <a:r>
              <a:rPr lang="uk-UA" dirty="0"/>
              <a:t>звук, до якого наближається вимова основного звука, позначаємо маленькою літерою вгорі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uk-UA" dirty="0"/>
              <a:t>                        </a:t>
            </a:r>
            <a:r>
              <a:rPr lang="uk-UA" i="1" dirty="0"/>
              <a:t>НАПРИКЛАД: село [</a:t>
            </a:r>
            <a:r>
              <a:rPr lang="uk-UA" i="1" dirty="0" err="1"/>
              <a:t>се</a:t>
            </a:r>
            <a:r>
              <a:rPr lang="uk-UA" i="1" baseline="30000" dirty="0" err="1"/>
              <a:t>и</a:t>
            </a:r>
            <a:r>
              <a:rPr lang="uk-UA" i="1" dirty="0" err="1"/>
              <a:t>ло</a:t>
            </a:r>
            <a:r>
              <a:rPr lang="el-GR" i="1" dirty="0"/>
              <a:t>ʹ</a:t>
            </a:r>
            <a:r>
              <a:rPr lang="uk-UA" i="1" dirty="0"/>
              <a:t>].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81815E3-3CDF-40BC-BE61-CCB9AD1BBBAB}"/>
              </a:ext>
            </a:extLst>
          </p:cNvPr>
          <p:cNvSpPr/>
          <p:nvPr/>
        </p:nvSpPr>
        <p:spPr>
          <a:xfrm>
            <a:off x="-1908720" y="684449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UA" dirty="0"/>
              <a:t>В українській мові  6 голосних.</a:t>
            </a:r>
          </a:p>
          <a:p>
            <a:pPr algn="ctr"/>
            <a:r>
              <a:rPr lang="uk-UA" altLang="ru-UA" dirty="0"/>
              <a:t>  Голосні: </a:t>
            </a:r>
            <a:r>
              <a:rPr lang="uk-UA" altLang="ru-UA" b="1" dirty="0"/>
              <a:t>[а], [е], [и], [і], [о], [у].</a:t>
            </a:r>
            <a:r>
              <a:rPr lang="uk-UA" altLang="ru-UA" dirty="0"/>
              <a:t>  </a:t>
            </a:r>
            <a:endParaRPr lang="ru-RU" altLang="ru-UA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84B063-4A3C-475E-8705-7F9CE42726B9}"/>
              </a:ext>
            </a:extLst>
          </p:cNvPr>
          <p:cNvSpPr/>
          <p:nvPr/>
        </p:nvSpPr>
        <p:spPr>
          <a:xfrm>
            <a:off x="-201024" y="65680"/>
            <a:ext cx="5213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00B0F0"/>
                </a:solidFill>
                <a:latin typeface="Monotype Corsiva" panose="03010101010201010101" pitchFamily="66" charset="0"/>
              </a:rPr>
              <a:t>Вимова</a:t>
            </a:r>
            <a:r>
              <a:rPr lang="ru-RU" sz="3600" dirty="0">
                <a:solidFill>
                  <a:srgbClr val="00B0F0"/>
                </a:solidFill>
                <a:latin typeface="Monotype Corsiva" panose="03010101010201010101" pitchFamily="66" charset="0"/>
              </a:rPr>
              <a:t>  </a:t>
            </a:r>
            <a:r>
              <a:rPr lang="ru-RU" sz="3600" dirty="0" err="1">
                <a:solidFill>
                  <a:srgbClr val="00B0F0"/>
                </a:solidFill>
                <a:latin typeface="Monotype Corsiva" panose="03010101010201010101" pitchFamily="66" charset="0"/>
              </a:rPr>
              <a:t>голосних</a:t>
            </a:r>
            <a:r>
              <a:rPr lang="ru-RU" sz="3600" dirty="0">
                <a:solidFill>
                  <a:srgbClr val="00B0F0"/>
                </a:solidFill>
                <a:latin typeface="Monotype Corsiva" panose="03010101010201010101" pitchFamily="66" charset="0"/>
              </a:rPr>
              <a:t> </a:t>
            </a:r>
            <a:r>
              <a:rPr lang="ru-RU" sz="3600" dirty="0" err="1">
                <a:solidFill>
                  <a:srgbClr val="00B0F0"/>
                </a:solidFill>
                <a:latin typeface="Monotype Corsiva" panose="03010101010201010101" pitchFamily="66" charset="0"/>
              </a:rPr>
              <a:t>звуків</a:t>
            </a:r>
            <a:endParaRPr lang="ru-UA" sz="36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78A6BC-426F-4F6A-A685-373C3FF4A022}"/>
              </a:ext>
            </a:extLst>
          </p:cNvPr>
          <p:cNvSpPr/>
          <p:nvPr/>
        </p:nvSpPr>
        <p:spPr>
          <a:xfrm>
            <a:off x="193240" y="2276872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 українській мові найбільш поширеним є фонетичний принцип </a:t>
            </a:r>
            <a:r>
              <a:rPr lang="uk-UA" b="1" i="1" dirty="0"/>
              <a:t>«пишу, як чую». </a:t>
            </a:r>
            <a:endParaRPr lang="ru-UA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041218-0F5D-4B8E-A088-B0A5DCD6038D}"/>
              </a:ext>
            </a:extLst>
          </p:cNvPr>
          <p:cNvSpPr/>
          <p:nvPr/>
        </p:nvSpPr>
        <p:spPr>
          <a:xfrm>
            <a:off x="178376" y="2708920"/>
            <a:ext cx="842493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UA" b="1" dirty="0"/>
              <a:t> </a:t>
            </a:r>
            <a:r>
              <a:rPr lang="uk-UA" altLang="ru-UA" dirty="0"/>
              <a:t>Для української літературної вимови характерне </a:t>
            </a:r>
            <a:r>
              <a:rPr lang="uk-UA" altLang="ru-UA" b="1" dirty="0"/>
              <a:t>чітке</a:t>
            </a:r>
            <a:r>
              <a:rPr lang="uk-UA" altLang="ru-UA" dirty="0"/>
              <a:t> й виразне звучання голосних звуків у </a:t>
            </a:r>
            <a:r>
              <a:rPr lang="uk-UA" altLang="ru-UA" b="1" dirty="0"/>
              <a:t>наголошеній</a:t>
            </a:r>
            <a:r>
              <a:rPr lang="uk-UA" altLang="ru-UA" dirty="0"/>
              <a:t> позиції. </a:t>
            </a:r>
            <a:r>
              <a:rPr lang="uk-UA" altLang="ru-UA" b="1" dirty="0"/>
              <a:t>[а´], [е´], [и´], [і´], [о´], [у´]</a:t>
            </a:r>
            <a:endParaRPr lang="uk-UA" altLang="ru-UA" dirty="0"/>
          </a:p>
          <a:p>
            <a:endParaRPr lang="uk-UA" altLang="ru-UA" dirty="0"/>
          </a:p>
          <a:p>
            <a:r>
              <a:rPr lang="uk-UA" altLang="ru-UA" dirty="0"/>
              <a:t>Так само </a:t>
            </a:r>
            <a:r>
              <a:rPr lang="uk-UA" altLang="ru-UA" b="1" dirty="0"/>
              <a:t>чітко</a:t>
            </a:r>
            <a:r>
              <a:rPr lang="uk-UA" altLang="ru-UA" dirty="0"/>
              <a:t> й виразно вимовляються </a:t>
            </a:r>
            <a:r>
              <a:rPr lang="uk-UA" altLang="ru-UA" sz="2400" dirty="0"/>
              <a:t>голосні </a:t>
            </a:r>
            <a:r>
              <a:rPr lang="uk-UA" altLang="ru-UA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а, у, і </a:t>
            </a:r>
            <a:r>
              <a:rPr lang="uk-UA" altLang="ru-UA" dirty="0"/>
              <a:t>в ненаголошених складах: </a:t>
            </a:r>
            <a:r>
              <a:rPr lang="uk-UA" altLang="ru-UA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наука, книга, ринок, віра. </a:t>
            </a:r>
          </a:p>
          <a:p>
            <a:endParaRPr lang="uk-UA" altLang="ru-UA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uk-UA" altLang="ru-UA" dirty="0"/>
              <a:t>Ненаголошений голосний </a:t>
            </a:r>
            <a:r>
              <a:rPr lang="uk-UA" altLang="ru-UA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</a:t>
            </a:r>
            <a:r>
              <a:rPr lang="uk-UA" altLang="ru-UA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uk-UA" altLang="ru-UA" dirty="0"/>
              <a:t>як і наголошений, теж вимовляється </a:t>
            </a:r>
            <a:r>
              <a:rPr lang="uk-UA" altLang="ru-UA" b="1" dirty="0"/>
              <a:t>виразно </a:t>
            </a:r>
            <a:r>
              <a:rPr lang="uk-UA" altLang="ru-UA" dirty="0"/>
              <a:t>й повнозвучно, ніколи не наближаючись до голосного </a:t>
            </a:r>
            <a:r>
              <a:rPr lang="uk-UA" altLang="ru-UA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  <a:r>
              <a:rPr lang="uk-UA" altLang="ru-UA" dirty="0"/>
              <a:t>, як у російській мові: </a:t>
            </a:r>
            <a:r>
              <a:rPr lang="uk-UA" altLang="ru-UA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горобина, доброта. </a:t>
            </a:r>
            <a:endParaRPr lang="ru-UA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3AD3F4C-A04B-49DE-A5B4-F48B310ED0B1}"/>
              </a:ext>
            </a:extLst>
          </p:cNvPr>
          <p:cNvSpPr/>
          <p:nvPr/>
        </p:nvSpPr>
        <p:spPr>
          <a:xfrm>
            <a:off x="1763688" y="5289444"/>
            <a:ext cx="630608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а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у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і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…       о</a:t>
            </a:r>
          </a:p>
          <a:p>
            <a:pPr algn="ctr"/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2" descr="Звуки і букви. Передача звуків на письмі – Українська мова та література">
            <a:extLst>
              <a:ext uri="{FF2B5EF4-FFF2-40B4-BE49-F238E27FC236}">
                <a16:creationId xmlns:a16="http://schemas.microsoft.com/office/drawing/2014/main" id="{8312A5AF-AD5B-4DE4-BCEF-4FF567872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246" y="18438"/>
            <a:ext cx="3880234" cy="211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3FCE9E-2C25-4A83-85B2-E207F09363A9}"/>
              </a:ext>
            </a:extLst>
          </p:cNvPr>
          <p:cNvSpPr/>
          <p:nvPr/>
        </p:nvSpPr>
        <p:spPr>
          <a:xfrm>
            <a:off x="2123728" y="5478909"/>
            <a:ext cx="6480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/>
              <a:t>[</a:t>
            </a:r>
            <a:r>
              <a:rPr lang="uk-UA" sz="2800" dirty="0"/>
              <a:t> </a:t>
            </a:r>
            <a:endParaRPr lang="ru-UA" sz="28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39D79C2-1BA0-4A9F-9244-FFED700E5DAB}"/>
              </a:ext>
            </a:extLst>
          </p:cNvPr>
          <p:cNvSpPr/>
          <p:nvPr/>
        </p:nvSpPr>
        <p:spPr>
          <a:xfrm>
            <a:off x="7380312" y="5458721"/>
            <a:ext cx="3642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dirty="0"/>
              <a:t>]</a:t>
            </a:r>
            <a:endParaRPr lang="ru-UA" sz="4000" dirty="0"/>
          </a:p>
        </p:txBody>
      </p:sp>
    </p:spTree>
    <p:extLst>
      <p:ext uri="{BB962C8B-B14F-4D97-AF65-F5344CB8AC3E}">
        <p14:creationId xmlns:p14="http://schemas.microsoft.com/office/powerpoint/2010/main" val="3206067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1609344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00B0F0"/>
                </a:solidFill>
                <a:latin typeface="Monotype Corsiva" panose="03010101010201010101" pitchFamily="66" charset="0"/>
              </a:rPr>
              <a:t>Вимова  </a:t>
            </a:r>
            <a:r>
              <a:rPr lang="ru-RU" sz="4000" dirty="0" err="1">
                <a:solidFill>
                  <a:srgbClr val="00B0F0"/>
                </a:solidFill>
                <a:latin typeface="Monotype Corsiva" panose="03010101010201010101" pitchFamily="66" charset="0"/>
              </a:rPr>
              <a:t>ненаголошених</a:t>
            </a:r>
            <a:r>
              <a:rPr lang="ru-RU" sz="4000" dirty="0">
                <a:solidFill>
                  <a:srgbClr val="00B0F0"/>
                </a:solidFill>
                <a:latin typeface="Monotype Corsiva" panose="03010101010201010101" pitchFamily="66" charset="0"/>
              </a:rPr>
              <a:t> </a:t>
            </a:r>
            <a:r>
              <a:rPr lang="ru-RU" sz="4000" dirty="0" err="1">
                <a:solidFill>
                  <a:srgbClr val="00B0F0"/>
                </a:solidFill>
                <a:latin typeface="Monotype Corsiva" panose="03010101010201010101" pitchFamily="66" charset="0"/>
              </a:rPr>
              <a:t>голосних</a:t>
            </a:r>
            <a:endParaRPr lang="uk-UA" sz="4000" dirty="0">
              <a:solidFill>
                <a:srgbClr val="00B0F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484784"/>
            <a:ext cx="8208912" cy="40507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/>
              <a:t>Але існує багато випадків, коли вимова не збігається з написанням слів. </a:t>
            </a:r>
          </a:p>
          <a:p>
            <a:pPr algn="just"/>
            <a:r>
              <a:rPr lang="uk-UA" dirty="0"/>
              <a:t>Труднощі можуть виникнути при написанні ненаголошених голосних, адже на відміну від наголошених, які вимовляються чітко і виразно, </a:t>
            </a:r>
            <a:r>
              <a:rPr lang="uk-UA" b="1" dirty="0"/>
              <a:t>ненаголошені</a:t>
            </a:r>
            <a:r>
              <a:rPr lang="uk-UA" dirty="0"/>
              <a:t> голосні можуть </a:t>
            </a:r>
            <a:r>
              <a:rPr lang="uk-UA" b="1" dirty="0"/>
              <a:t>наближатися</a:t>
            </a:r>
            <a:r>
              <a:rPr lang="uk-UA" dirty="0"/>
              <a:t> у вимові один до одного: </a:t>
            </a:r>
          </a:p>
          <a:p>
            <a:pPr algn="just"/>
            <a:r>
              <a:rPr lang="uk-UA" dirty="0"/>
              <a:t> звук [</a:t>
            </a:r>
            <a:r>
              <a:rPr lang="uk-UA" b="1" dirty="0">
                <a:solidFill>
                  <a:srgbClr val="FF0000"/>
                </a:solidFill>
              </a:rPr>
              <a:t>е</a:t>
            </a:r>
            <a:r>
              <a:rPr lang="uk-UA" dirty="0"/>
              <a:t>] у вимові може наближатися до [</a:t>
            </a:r>
            <a:r>
              <a:rPr lang="uk-UA" b="1" dirty="0">
                <a:solidFill>
                  <a:srgbClr val="FF0000"/>
                </a:solidFill>
              </a:rPr>
              <a:t>и</a:t>
            </a:r>
            <a:r>
              <a:rPr lang="uk-UA" dirty="0"/>
              <a:t>]: </a:t>
            </a:r>
            <a:r>
              <a:rPr lang="uk-UA" b="1" dirty="0"/>
              <a:t>[ве</a:t>
            </a:r>
            <a:r>
              <a:rPr lang="uk-UA" b="1" baseline="30000" dirty="0"/>
              <a:t>и</a:t>
            </a:r>
            <a:r>
              <a:rPr lang="uk-UA" b="1" dirty="0"/>
              <a:t>сна];</a:t>
            </a:r>
          </a:p>
          <a:p>
            <a:pPr algn="just"/>
            <a:r>
              <a:rPr lang="uk-UA" dirty="0"/>
              <a:t> звук [</a:t>
            </a:r>
            <a:r>
              <a:rPr lang="uk-UA" b="1" dirty="0">
                <a:solidFill>
                  <a:srgbClr val="FF0000"/>
                </a:solidFill>
              </a:rPr>
              <a:t>е</a:t>
            </a:r>
            <a:r>
              <a:rPr lang="uk-UA" dirty="0"/>
              <a:t>] у вимові може наближатися до [</a:t>
            </a:r>
            <a:r>
              <a:rPr lang="uk-UA" b="1" dirty="0">
                <a:solidFill>
                  <a:srgbClr val="FF0000"/>
                </a:solidFill>
              </a:rPr>
              <a:t>і</a:t>
            </a:r>
            <a:r>
              <a:rPr lang="uk-UA" dirty="0"/>
              <a:t>] після [</a:t>
            </a:r>
            <a:r>
              <a:rPr lang="uk-UA" b="1" dirty="0">
                <a:solidFill>
                  <a:srgbClr val="FF0000"/>
                </a:solidFill>
              </a:rPr>
              <a:t>й</a:t>
            </a:r>
            <a:r>
              <a:rPr lang="uk-UA" dirty="0"/>
              <a:t>] : </a:t>
            </a:r>
            <a:r>
              <a:rPr lang="uk-UA" b="1" dirty="0"/>
              <a:t>[мийе</a:t>
            </a:r>
            <a:r>
              <a:rPr lang="uk-UA" b="1" baseline="30000" dirty="0"/>
              <a:t>і</a:t>
            </a:r>
            <a:r>
              <a:rPr lang="uk-UA" b="1" dirty="0"/>
              <a:t>ш];</a:t>
            </a:r>
            <a:endParaRPr lang="uk-UA" dirty="0"/>
          </a:p>
          <a:p>
            <a:pPr algn="just"/>
            <a:r>
              <a:rPr lang="uk-UA" b="1" dirty="0"/>
              <a:t> </a:t>
            </a:r>
            <a:r>
              <a:rPr lang="uk-UA" dirty="0"/>
              <a:t>звуки [</a:t>
            </a:r>
            <a:r>
              <a:rPr lang="uk-UA" b="1" dirty="0">
                <a:solidFill>
                  <a:srgbClr val="FF0000"/>
                </a:solidFill>
              </a:rPr>
              <a:t>и</a:t>
            </a:r>
            <a:r>
              <a:rPr lang="uk-UA" dirty="0"/>
              <a:t>] — до [</a:t>
            </a:r>
            <a:r>
              <a:rPr lang="uk-UA" b="1" dirty="0">
                <a:solidFill>
                  <a:srgbClr val="FF0000"/>
                </a:solidFill>
              </a:rPr>
              <a:t>е</a:t>
            </a:r>
            <a:r>
              <a:rPr lang="uk-UA" dirty="0"/>
              <a:t>]: </a:t>
            </a:r>
            <a:r>
              <a:rPr lang="uk-UA" b="1" dirty="0"/>
              <a:t>[стри</a:t>
            </a:r>
            <a:r>
              <a:rPr lang="uk-UA" b="1" baseline="30000" dirty="0"/>
              <a:t>е</a:t>
            </a:r>
            <a:r>
              <a:rPr lang="uk-UA" b="1" dirty="0"/>
              <a:t> </a:t>
            </a:r>
            <a:r>
              <a:rPr lang="uk-UA" b="1" dirty="0" err="1"/>
              <a:t>м’іти</a:t>
            </a:r>
            <a:r>
              <a:rPr lang="uk-UA" b="1" dirty="0"/>
              <a:t>]; </a:t>
            </a:r>
          </a:p>
          <a:p>
            <a:pPr algn="just"/>
            <a:r>
              <a:rPr lang="uk-UA" sz="1800" dirty="0"/>
              <a:t>звук [</a:t>
            </a:r>
            <a:r>
              <a:rPr lang="uk-UA" sz="1800" b="1" dirty="0">
                <a:solidFill>
                  <a:srgbClr val="FF0000"/>
                </a:solidFill>
              </a:rPr>
              <a:t>о</a:t>
            </a:r>
            <a:r>
              <a:rPr lang="uk-UA" sz="1800" dirty="0"/>
              <a:t>] — до [</a:t>
            </a:r>
            <a:r>
              <a:rPr lang="uk-UA" sz="1800" dirty="0">
                <a:solidFill>
                  <a:srgbClr val="FF0000"/>
                </a:solidFill>
              </a:rPr>
              <a:t>у</a:t>
            </a:r>
            <a:r>
              <a:rPr lang="uk-UA" sz="1800" dirty="0"/>
              <a:t>] в позиції перед складом з наголошеними [</a:t>
            </a:r>
            <a:r>
              <a:rPr lang="uk-UA" sz="1800" dirty="0">
                <a:solidFill>
                  <a:srgbClr val="FF0000"/>
                </a:solidFill>
              </a:rPr>
              <a:t>і</a:t>
            </a:r>
            <a:r>
              <a:rPr lang="uk-UA" sz="1800" dirty="0"/>
              <a:t>] або [</a:t>
            </a:r>
            <a:r>
              <a:rPr lang="uk-UA" sz="1800" dirty="0">
                <a:solidFill>
                  <a:srgbClr val="FF0000"/>
                </a:solidFill>
              </a:rPr>
              <a:t>у</a:t>
            </a:r>
            <a:r>
              <a:rPr lang="uk-UA" sz="1800" dirty="0"/>
              <a:t>]: </a:t>
            </a:r>
            <a:r>
              <a:rPr lang="uk-UA" b="1" dirty="0"/>
              <a:t>[</a:t>
            </a:r>
            <a:r>
              <a:rPr lang="uk-UA" b="1" dirty="0" err="1"/>
              <a:t>ко</a:t>
            </a:r>
            <a:r>
              <a:rPr lang="uk-UA" b="1" baseline="30000" dirty="0" err="1"/>
              <a:t>у</a:t>
            </a:r>
            <a:r>
              <a:rPr lang="uk-UA" b="1" dirty="0" err="1"/>
              <a:t>жух</a:t>
            </a:r>
            <a:r>
              <a:rPr lang="uk-UA" b="1" dirty="0"/>
              <a:t>], [по</a:t>
            </a:r>
            <a:r>
              <a:rPr lang="uk-UA" b="1" baseline="30000" dirty="0"/>
              <a:t>у</a:t>
            </a:r>
            <a:r>
              <a:rPr lang="uk-UA" b="1" dirty="0"/>
              <a:t>в’ітр’а].</a:t>
            </a:r>
          </a:p>
          <a:p>
            <a:pPr marL="0" indent="0" algn="ctr">
              <a:buNone/>
            </a:pPr>
            <a:r>
              <a:rPr lang="uk-UA" dirty="0"/>
              <a:t>                                  </a:t>
            </a:r>
            <a:r>
              <a:rPr lang="uk-UA" sz="4300" dirty="0"/>
              <a:t>[  </a:t>
            </a:r>
            <a:r>
              <a:rPr lang="uk-UA" sz="5800" b="1" dirty="0">
                <a:solidFill>
                  <a:srgbClr val="FF0000"/>
                </a:solidFill>
              </a:rPr>
              <a:t>е</a:t>
            </a:r>
            <a:r>
              <a:rPr lang="uk-UA" sz="5800" b="1" baseline="30000" dirty="0">
                <a:solidFill>
                  <a:srgbClr val="FF0000"/>
                </a:solidFill>
              </a:rPr>
              <a:t>и      </a:t>
            </a:r>
            <a:r>
              <a:rPr lang="uk-UA" sz="5800" b="1" dirty="0" err="1">
                <a:solidFill>
                  <a:srgbClr val="FF0000"/>
                </a:solidFill>
              </a:rPr>
              <a:t>е</a:t>
            </a:r>
            <a:r>
              <a:rPr lang="uk-UA" sz="5800" b="1" baseline="30000" dirty="0" err="1">
                <a:solidFill>
                  <a:srgbClr val="FF0000"/>
                </a:solidFill>
              </a:rPr>
              <a:t>і</a:t>
            </a:r>
            <a:r>
              <a:rPr lang="uk-UA" sz="5800" b="1" baseline="30000" dirty="0">
                <a:solidFill>
                  <a:srgbClr val="FF0000"/>
                </a:solidFill>
              </a:rPr>
              <a:t>      </a:t>
            </a:r>
            <a:r>
              <a:rPr lang="uk-UA" sz="5800" b="1" dirty="0" err="1">
                <a:solidFill>
                  <a:srgbClr val="FF0000"/>
                </a:solidFill>
              </a:rPr>
              <a:t>и</a:t>
            </a:r>
            <a:r>
              <a:rPr lang="uk-UA" sz="5800" b="1" baseline="30000" dirty="0" err="1">
                <a:solidFill>
                  <a:srgbClr val="FF0000"/>
                </a:solidFill>
              </a:rPr>
              <a:t>е</a:t>
            </a:r>
            <a:r>
              <a:rPr lang="uk-UA" sz="5800" b="1" baseline="30000" dirty="0">
                <a:solidFill>
                  <a:srgbClr val="FF0000"/>
                </a:solidFill>
              </a:rPr>
              <a:t>      </a:t>
            </a:r>
            <a:r>
              <a:rPr lang="uk-UA" sz="5800" b="1" dirty="0" err="1">
                <a:solidFill>
                  <a:srgbClr val="FF0000"/>
                </a:solidFill>
              </a:rPr>
              <a:t>о</a:t>
            </a:r>
            <a:r>
              <a:rPr lang="uk-UA" sz="5800" b="1" baseline="30000" dirty="0" err="1">
                <a:solidFill>
                  <a:srgbClr val="FF0000"/>
                </a:solidFill>
              </a:rPr>
              <a:t>у</a:t>
            </a:r>
            <a:r>
              <a:rPr lang="uk-UA" sz="5800" b="1" baseline="30000" dirty="0">
                <a:solidFill>
                  <a:srgbClr val="FF0000"/>
                </a:solidFill>
              </a:rPr>
              <a:t>  </a:t>
            </a:r>
            <a:r>
              <a:rPr lang="uk-UA" sz="4800" dirty="0"/>
              <a:t>]</a:t>
            </a:r>
            <a:endParaRPr lang="uk-UA" b="1" dirty="0"/>
          </a:p>
        </p:txBody>
      </p:sp>
      <p:pic>
        <p:nvPicPr>
          <p:cNvPr id="4098" name="Picture 2" descr="Голосні звуки та букви, що їх позначають — урок. Українська мова, 2 клас.">
            <a:extLst>
              <a:ext uri="{FF2B5EF4-FFF2-40B4-BE49-F238E27FC236}">
                <a16:creationId xmlns:a16="http://schemas.microsoft.com/office/drawing/2014/main" id="{F784A4A1-5C9F-4A27-9EA8-B3E6AAD8A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3186"/>
            <a:ext cx="2411760" cy="200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636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F8C7B-2D1D-4EBF-9BA8-CF18F331D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92696"/>
            <a:ext cx="8784976" cy="1008112"/>
          </a:xfrm>
        </p:spPr>
        <p:txBody>
          <a:bodyPr>
            <a:normAutofit fontScale="90000"/>
          </a:bodyPr>
          <a:lstStyle/>
          <a:p>
            <a:pPr marL="182880" lvl="0" indent="-182880">
              <a:spcBef>
                <a:spcPts val="1200"/>
              </a:spcBef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uk-UA" sz="2400" dirty="0">
                <a:solidFill>
                  <a:srgbClr val="00B0F0"/>
                </a:solidFill>
                <a:latin typeface="Monotype Corsiva" panose="03010101010201010101" pitchFamily="66" charset="0"/>
              </a:rPr>
              <a:t>1</a:t>
            </a:r>
            <a:r>
              <a:rPr lang="uk-UA" sz="3100" dirty="0">
                <a:solidFill>
                  <a:srgbClr val="00B0F0"/>
                </a:solidFill>
                <a:latin typeface="Monotype Corsiva" panose="03010101010201010101" pitchFamily="66" charset="0"/>
              </a:rPr>
              <a:t>. </a:t>
            </a:r>
            <a:r>
              <a:rPr lang="uk-UA" sz="2700" cap="none" dirty="0">
                <a:solidFill>
                  <a:srgbClr val="00B0F0"/>
                </a:solidFill>
                <a:latin typeface="Monotype Corsiva" panose="03010101010201010101" pitchFamily="66" charset="0"/>
                <a:ea typeface="+mn-ea"/>
                <a:cs typeface="+mn-cs"/>
              </a:rPr>
              <a:t>Запишіть слова фонетичною транскрипцією</a:t>
            </a:r>
            <a:r>
              <a:rPr lang="uk-UA" sz="2400" cap="none" dirty="0">
                <a:solidFill>
                  <a:srgbClr val="00B0F0"/>
                </a:solidFill>
                <a:latin typeface="Monotype Corsiva" panose="03010101010201010101" pitchFamily="66" charset="0"/>
              </a:rPr>
              <a:t>:</a:t>
            </a:r>
            <a:br>
              <a:rPr lang="uk-UA" sz="2400" dirty="0">
                <a:solidFill>
                  <a:srgbClr val="00B0F0"/>
                </a:solidFill>
                <a:latin typeface="Monotype Corsiva" panose="03010101010201010101" pitchFamily="66" charset="0"/>
              </a:rPr>
            </a:br>
            <a:r>
              <a:rPr lang="uk-UA" sz="2000" cap="none" dirty="0">
                <a:solidFill>
                  <a:prstClr val="black"/>
                </a:solidFill>
                <a:ea typeface="+mn-ea"/>
                <a:cs typeface="+mn-cs"/>
              </a:rPr>
              <a:t>Мороз, молоко, кожух, голубка, шелест, елемент, вилити, схибити, веселик, ліміт,  розумний, четверо, іній</a:t>
            </a:r>
            <a:br>
              <a:rPr lang="uk-UA" sz="2000" cap="none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uk-UA" sz="2000" cap="none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ru-UA" sz="2000" cap="none" dirty="0">
                <a:solidFill>
                  <a:prstClr val="black"/>
                </a:solidFill>
                <a:ea typeface="+mn-ea"/>
                <a:cs typeface="+mn-cs"/>
              </a:rPr>
            </a:br>
            <a:endParaRPr lang="ru-UA" sz="2400" dirty="0">
              <a:solidFill>
                <a:srgbClr val="00B0F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C5686-CE54-4414-A6C9-251CAC4E6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0768"/>
            <a:ext cx="8784976" cy="52565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b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uk-UA" sz="18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a typeface="+mj-ea"/>
                <a:cs typeface="+mj-cs"/>
              </a:rPr>
              <a:t>[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Моро́з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молоко́, 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к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о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у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жу́х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г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о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у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лу́бка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ше́л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ст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л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ме́нт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ви́л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т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схи́б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т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в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се́л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к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л</a:t>
            </a:r>
            <a:r>
              <a:rPr lang="el-GR" sz="1800" dirty="0">
                <a:solidFill>
                  <a:prstClr val="black"/>
                </a:solidFill>
                <a:ea typeface="+mj-ea"/>
                <a:cs typeface="+mj-cs"/>
              </a:rPr>
              <a:t>ʹ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ім’і́т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р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о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у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зу́мн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й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че́т</a:t>
            </a:r>
            <a:r>
              <a:rPr lang="uk-UA" b="1" dirty="0" err="1">
                <a:solidFill>
                  <a:prstClr val="black"/>
                </a:solidFill>
                <a:ea typeface="+mj-ea"/>
                <a:cs typeface="+mj-cs"/>
              </a:rPr>
              <a:t>е</a:t>
            </a:r>
            <a:r>
              <a:rPr lang="uk-UA" b="1" baseline="30000" dirty="0" err="1">
                <a:solidFill>
                  <a:prstClr val="black"/>
                </a:solidFill>
                <a:ea typeface="+mj-ea"/>
                <a:cs typeface="+mj-cs"/>
              </a:rPr>
              <a:t>и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ро</a:t>
            </a:r>
            <a:r>
              <a:rPr lang="uk-UA" sz="1800" dirty="0">
                <a:solidFill>
                  <a:prstClr val="black"/>
                </a:solidFill>
                <a:ea typeface="+mj-ea"/>
                <a:cs typeface="+mj-cs"/>
              </a:rPr>
              <a:t>,  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і́н</a:t>
            </a:r>
            <a:r>
              <a:rPr lang="el-GR" sz="1800" dirty="0">
                <a:solidFill>
                  <a:prstClr val="black"/>
                </a:solidFill>
                <a:ea typeface="+mj-ea"/>
                <a:cs typeface="+mj-cs"/>
              </a:rPr>
              <a:t>ʹ</a:t>
            </a:r>
            <a:r>
              <a:rPr lang="uk-UA" sz="1800" dirty="0" err="1">
                <a:solidFill>
                  <a:prstClr val="black"/>
                </a:solidFill>
                <a:ea typeface="+mj-ea"/>
                <a:cs typeface="+mj-cs"/>
              </a:rPr>
              <a:t>ій</a:t>
            </a:r>
            <a:r>
              <a:rPr lang="uk-UA" sz="18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a typeface="+mj-ea"/>
                <a:cs typeface="+mj-cs"/>
              </a:rPr>
              <a:t> ]</a:t>
            </a:r>
            <a:endParaRPr lang="uk-UA" sz="2400" dirty="0">
              <a:solidFill>
                <a:srgbClr val="00B0F0"/>
              </a:solidFill>
              <a:latin typeface="Monotype Corsiva" panose="03010101010201010101" pitchFamily="66" charset="0"/>
            </a:endParaRPr>
          </a:p>
          <a:p>
            <a:pPr algn="just"/>
            <a:r>
              <a:rPr lang="uk-UA" sz="2400" dirty="0">
                <a:solidFill>
                  <a:srgbClr val="00B0F0"/>
                </a:solidFill>
                <a:latin typeface="Monotype Corsiva" panose="03010101010201010101" pitchFamily="66" charset="0"/>
              </a:rPr>
              <a:t>2.Прочитай. Замість крапок вставте потрібну букву. Яку норму ілюструють ці приклади? </a:t>
            </a:r>
          </a:p>
          <a:p>
            <a:pPr marL="0" indent="0" algn="just">
              <a:buNone/>
            </a:pPr>
            <a:r>
              <a:rPr lang="uk-UA" sz="2800" dirty="0">
                <a:latin typeface="Calibri" panose="020F0502020204030204" pitchFamily="34" charset="0"/>
                <a:cs typeface="Calibri" panose="020F0502020204030204" pitchFamily="34" charset="0"/>
              </a:rPr>
              <a:t>    *</a:t>
            </a: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Перед нами У та О,                                         </a:t>
            </a:r>
            <a:r>
              <a:rPr lang="uk-UA" sz="2800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  Е та И – веселі сестри,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Ми їх дуже любимо.                                             Нерозлучні ми завжди,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О – кругленька і пухка,                                         І не сваримось ніколи,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У – висока і струнка.                                              І не маємо біди,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Але поруч в однім слові                                       Якщо … над нами,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Вони дуже гонорові.                                             Е та И  чіткі, ясні,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Слово пишеться «к…ж…х»,                                  А якщо його немає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Вимовляється «к…ж…х» –                                    Поспішає … до …   .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Ілюстрація тому:</a:t>
            </a:r>
          </a:p>
          <a:p>
            <a:pPr marL="53975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latin typeface="Calibri" panose="020F0502020204030204" pitchFamily="34" charset="0"/>
                <a:cs typeface="Calibri" panose="020F0502020204030204" pitchFamily="34" charset="0"/>
              </a:rPr>
              <a:t>… міняється на …  .</a:t>
            </a:r>
            <a:endParaRPr lang="ru-UA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97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Презентація &quot;Фонетика. Графіка. Орфографія. Орфоепія&quot;">
            <a:extLst>
              <a:ext uri="{FF2B5EF4-FFF2-40B4-BE49-F238E27FC236}">
                <a16:creationId xmlns:a16="http://schemas.microsoft.com/office/drawing/2014/main" id="{9EC7054F-F97D-48A2-B2F1-8A5EE8928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56992"/>
            <a:ext cx="7488832" cy="332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Презентація &quot;Фонетика. Графіка. Орфографія. Орфоепія&quot;">
            <a:extLst>
              <a:ext uri="{FF2B5EF4-FFF2-40B4-BE49-F238E27FC236}">
                <a16:creationId xmlns:a16="http://schemas.microsoft.com/office/drawing/2014/main" id="{BC003D0D-E11B-4550-AD86-80CDDDA7E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0206"/>
            <a:ext cx="7488832" cy="290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251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489E9D-6838-478D-92B7-14784DA0876F}"/>
              </a:ext>
            </a:extLst>
          </p:cNvPr>
          <p:cNvSpPr/>
          <p:nvPr/>
        </p:nvSpPr>
        <p:spPr>
          <a:xfrm>
            <a:off x="323528" y="260648"/>
            <a:ext cx="849694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latin typeface="Monotype Corsiva" panose="03010101010201010101" pitchFamily="66" charset="0"/>
              </a:rPr>
              <a:t>Розподільний диктант</a:t>
            </a:r>
            <a:endParaRPr lang="ru-RU" dirty="0"/>
          </a:p>
          <a:p>
            <a:r>
              <a:rPr lang="ru-RU" dirty="0"/>
              <a:t>► </a:t>
            </a:r>
            <a:r>
              <a:rPr lang="ru-RU" i="1" dirty="0"/>
              <a:t>У перший </a:t>
            </a:r>
            <a:r>
              <a:rPr lang="ru-RU" i="1" dirty="0" err="1"/>
              <a:t>стовпчик</a:t>
            </a:r>
            <a:r>
              <a:rPr lang="ru-RU" i="1" dirty="0"/>
              <a:t> </a:t>
            </a:r>
            <a:r>
              <a:rPr lang="ru-RU" i="1" dirty="0" err="1"/>
              <a:t>запишіть</a:t>
            </a:r>
            <a:r>
              <a:rPr lang="ru-RU" i="1" dirty="0"/>
              <a:t> слова, у </a:t>
            </a:r>
            <a:r>
              <a:rPr lang="ru-RU" i="1" dirty="0" err="1"/>
              <a:t>яких</a:t>
            </a:r>
            <a:r>
              <a:rPr lang="ru-RU" i="1" dirty="0"/>
              <a:t> </a:t>
            </a:r>
            <a:r>
              <a:rPr lang="ru-RU" i="1" dirty="0" err="1"/>
              <a:t>літери</a:t>
            </a:r>
            <a:r>
              <a:rPr lang="ru-RU" i="1" dirty="0"/>
              <a:t> я, ю, є </a:t>
            </a:r>
            <a:r>
              <a:rPr lang="ru-RU" i="1" dirty="0" err="1"/>
              <a:t>позначають</a:t>
            </a:r>
            <a:r>
              <a:rPr lang="ru-RU" i="1" dirty="0"/>
              <a:t> </a:t>
            </a:r>
          </a:p>
          <a:p>
            <a:r>
              <a:rPr lang="ru-RU" i="1" dirty="0"/>
              <a:t>один звук, а у </a:t>
            </a:r>
            <a:r>
              <a:rPr lang="ru-RU" i="1" dirty="0" err="1"/>
              <a:t>другий</a:t>
            </a:r>
            <a:r>
              <a:rPr lang="ru-RU" i="1" dirty="0"/>
              <a:t> — два звуки. </a:t>
            </a:r>
            <a:endParaRPr lang="ru-RU" dirty="0"/>
          </a:p>
          <a:p>
            <a:r>
              <a:rPr lang="ru-RU" dirty="0" err="1"/>
              <a:t>Любов’ю</a:t>
            </a:r>
            <a:r>
              <a:rPr lang="ru-RU" dirty="0"/>
              <a:t>, </a:t>
            </a:r>
            <a:r>
              <a:rPr lang="ru-RU" dirty="0" err="1"/>
              <a:t>їдальня</a:t>
            </a:r>
            <a:r>
              <a:rPr lang="ru-RU" dirty="0"/>
              <a:t>, юшка, </a:t>
            </a:r>
            <a:r>
              <a:rPr lang="ru-RU" dirty="0" err="1"/>
              <a:t>синє</a:t>
            </a:r>
            <a:r>
              <a:rPr lang="ru-RU" dirty="0"/>
              <a:t>, </a:t>
            </a:r>
            <a:r>
              <a:rPr lang="ru-RU" dirty="0" err="1"/>
              <a:t>збиралися</a:t>
            </a:r>
            <a:r>
              <a:rPr lang="ru-RU" dirty="0"/>
              <a:t>, </a:t>
            </a:r>
            <a:r>
              <a:rPr lang="ru-RU" dirty="0" err="1"/>
              <a:t>дивляться</a:t>
            </a:r>
            <a:r>
              <a:rPr lang="ru-RU" dirty="0"/>
              <a:t>, </a:t>
            </a:r>
            <a:r>
              <a:rPr lang="ru-RU" dirty="0" err="1"/>
              <a:t>усміхаються</a:t>
            </a:r>
            <a:r>
              <a:rPr lang="ru-RU" dirty="0"/>
              <a:t>, </a:t>
            </a:r>
            <a:r>
              <a:rPr lang="ru-RU" dirty="0" err="1"/>
              <a:t>яблуня</a:t>
            </a:r>
            <a:r>
              <a:rPr lang="ru-RU" dirty="0"/>
              <a:t>, </a:t>
            </a:r>
            <a:r>
              <a:rPr lang="ru-RU" dirty="0" err="1"/>
              <a:t>цілує</a:t>
            </a:r>
            <a:r>
              <a:rPr lang="ru-RU" dirty="0"/>
              <a:t>, </a:t>
            </a:r>
            <a:r>
              <a:rPr lang="ru-RU" dirty="0" err="1"/>
              <a:t>кохання</a:t>
            </a:r>
            <a:r>
              <a:rPr lang="ru-RU" dirty="0"/>
              <a:t>, </a:t>
            </a:r>
            <a:r>
              <a:rPr lang="ru-RU" dirty="0" err="1"/>
              <a:t>здавалося</a:t>
            </a:r>
            <a:r>
              <a:rPr lang="ru-RU" dirty="0"/>
              <a:t>, Ярослав, </a:t>
            </a:r>
            <a:r>
              <a:rPr lang="ru-RU" dirty="0" err="1"/>
              <a:t>яскравий</a:t>
            </a:r>
            <a:r>
              <a:rPr lang="ru-RU" dirty="0"/>
              <a:t>, </a:t>
            </a:r>
            <a:r>
              <a:rPr lang="ru-RU" dirty="0" err="1"/>
              <a:t>знає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uk-UA" sz="2800" i="1" dirty="0">
                <a:solidFill>
                  <a:srgbClr val="00B0F0"/>
                </a:solidFill>
                <a:latin typeface="Monotype Corsiva" panose="03010101010201010101" pitchFamily="66" charset="0"/>
              </a:rPr>
              <a:t>Вибіркова робота</a:t>
            </a:r>
            <a:endParaRPr lang="uk-UA" sz="2800" dirty="0">
              <a:solidFill>
                <a:srgbClr val="00B0F0"/>
              </a:solidFill>
              <a:latin typeface="Monotype Corsiva" panose="03010101010201010101" pitchFamily="66" charset="0"/>
            </a:endParaRPr>
          </a:p>
          <a:p>
            <a:r>
              <a:rPr lang="uk-UA" i="1" dirty="0"/>
              <a:t>Прочитайте слова. </a:t>
            </a:r>
            <a:r>
              <a:rPr lang="uk-UA" i="1" dirty="0" err="1"/>
              <a:t>Випишіть</a:t>
            </a:r>
            <a:r>
              <a:rPr lang="uk-UA" i="1" dirty="0"/>
              <a:t> тільки ті, у яких є звук </a:t>
            </a:r>
            <a:r>
              <a:rPr lang="uk-UA" b="1" i="1" dirty="0"/>
              <a:t>[й]</a:t>
            </a:r>
            <a:r>
              <a:rPr lang="uk-UA" i="1" dirty="0"/>
              <a:t>.</a:t>
            </a:r>
          </a:p>
          <a:p>
            <a:r>
              <a:rPr lang="uk-UA" dirty="0"/>
              <a:t>Ясен, ряд, воїн, армія, йод, мільярд, з’їзд, п’ять, юнга, боєць, порядок, сузір’я, мрія, синє.</a:t>
            </a:r>
          </a:p>
          <a:p>
            <a:r>
              <a:rPr lang="uk-UA" dirty="0"/>
              <a:t>► Зробіть висновок, коли букви </a:t>
            </a:r>
            <a:r>
              <a:rPr lang="uk-UA" i="1" dirty="0"/>
              <a:t>я, ю, є</a:t>
            </a:r>
            <a:r>
              <a:rPr lang="uk-UA" dirty="0"/>
              <a:t> позначають два звуки, а коли — один і м’якість попереднього приголосного.</a:t>
            </a:r>
          </a:p>
          <a:p>
            <a:endParaRPr lang="ru-RU" dirty="0"/>
          </a:p>
          <a:p>
            <a:pPr lvl="0"/>
            <a:r>
              <a:rPr lang="ru-RU" sz="2800" dirty="0" err="1">
                <a:solidFill>
                  <a:srgbClr val="00B0F0"/>
                </a:solidFill>
                <a:latin typeface="Monotype Corsiva" panose="03010101010201010101" pitchFamily="66" charset="0"/>
              </a:rPr>
              <a:t>Вибіркова</a:t>
            </a:r>
            <a:r>
              <a:rPr lang="ru-RU" sz="2800" dirty="0">
                <a:solidFill>
                  <a:srgbClr val="00B0F0"/>
                </a:solidFill>
                <a:latin typeface="Monotype Corsiva" panose="03010101010201010101" pitchFamily="66" charset="0"/>
              </a:rPr>
              <a:t> робота</a:t>
            </a:r>
          </a:p>
          <a:p>
            <a:r>
              <a:rPr lang="ru-RU" i="1" dirty="0"/>
              <a:t> </a:t>
            </a:r>
            <a:r>
              <a:rPr lang="ru-RU" i="1" dirty="0" err="1"/>
              <a:t>Запишіть</a:t>
            </a:r>
            <a:r>
              <a:rPr lang="ru-RU" i="1" dirty="0"/>
              <a:t> </a:t>
            </a:r>
            <a:r>
              <a:rPr lang="ru-RU" i="1" dirty="0" err="1"/>
              <a:t>речення</a:t>
            </a:r>
            <a:r>
              <a:rPr lang="ru-RU" i="1" dirty="0"/>
              <a:t>. </a:t>
            </a:r>
            <a:r>
              <a:rPr lang="ru-RU" i="1" dirty="0" err="1"/>
              <a:t>Випишіть</a:t>
            </a:r>
            <a:r>
              <a:rPr lang="ru-RU" i="1" dirty="0"/>
              <a:t> слова з </a:t>
            </a:r>
            <a:r>
              <a:rPr lang="ru-RU" i="1" dirty="0" err="1"/>
              <a:t>літерами</a:t>
            </a:r>
            <a:r>
              <a:rPr lang="ru-RU" i="1" dirty="0"/>
              <a:t> я, ю, є, ї, </a:t>
            </a:r>
            <a:r>
              <a:rPr lang="ru-RU" i="1" dirty="0" err="1"/>
              <a:t>запишіть</a:t>
            </a:r>
            <a:r>
              <a:rPr lang="ru-RU" i="1" dirty="0"/>
              <a:t> </a:t>
            </a:r>
            <a:r>
              <a:rPr lang="ru-RU" i="1" dirty="0" err="1"/>
              <a:t>їх</a:t>
            </a:r>
            <a:r>
              <a:rPr lang="ru-RU" i="1" dirty="0"/>
              <a:t> </a:t>
            </a:r>
            <a:r>
              <a:rPr lang="ru-RU" i="1" dirty="0" err="1"/>
              <a:t>звукописом</a:t>
            </a:r>
            <a:r>
              <a:rPr lang="ru-RU" i="1" dirty="0"/>
              <a:t>, </a:t>
            </a:r>
            <a:r>
              <a:rPr lang="ru-RU" i="1" dirty="0" err="1"/>
              <a:t>позначте</a:t>
            </a:r>
            <a:r>
              <a:rPr lang="ru-RU" i="1" dirty="0"/>
              <a:t> </a:t>
            </a:r>
            <a:r>
              <a:rPr lang="ru-RU" i="1" dirty="0" err="1"/>
              <a:t>кількість</a:t>
            </a:r>
            <a:r>
              <a:rPr lang="ru-RU" i="1" dirty="0"/>
              <a:t> букв і </a:t>
            </a:r>
            <a:r>
              <a:rPr lang="ru-RU" i="1" dirty="0" err="1"/>
              <a:t>кількість</a:t>
            </a:r>
            <a:r>
              <a:rPr lang="ru-RU" i="1" dirty="0"/>
              <a:t> </a:t>
            </a:r>
            <a:r>
              <a:rPr lang="ru-RU" i="1" dirty="0" err="1"/>
              <a:t>звуків</a:t>
            </a:r>
            <a:r>
              <a:rPr lang="ru-RU" i="1" dirty="0"/>
              <a:t>.</a:t>
            </a:r>
          </a:p>
          <a:p>
            <a:endParaRPr lang="ru-RU" dirty="0"/>
          </a:p>
          <a:p>
            <a:r>
              <a:rPr lang="ru-RU" dirty="0"/>
              <a:t>Ми </a:t>
            </a:r>
            <a:r>
              <a:rPr lang="ru-RU" dirty="0" err="1"/>
              <a:t>живемо</a:t>
            </a:r>
            <a:r>
              <a:rPr lang="ru-RU" dirty="0"/>
              <a:t> в прекрасному </a:t>
            </a:r>
            <a:r>
              <a:rPr lang="ru-RU" dirty="0" err="1"/>
              <a:t>краї</a:t>
            </a:r>
            <a:r>
              <a:rPr lang="ru-RU" dirty="0"/>
              <a:t> — </a:t>
            </a:r>
            <a:r>
              <a:rPr lang="ru-RU" dirty="0" err="1"/>
              <a:t>Україні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славиться </a:t>
            </a:r>
            <a:r>
              <a:rPr lang="ru-RU" dirty="0" err="1"/>
              <a:t>родючими</a:t>
            </a:r>
            <a:r>
              <a:rPr lang="ru-RU" dirty="0"/>
              <a:t> землями, </a:t>
            </a:r>
            <a:r>
              <a:rPr lang="ru-RU" dirty="0" err="1"/>
              <a:t>багатими</a:t>
            </a:r>
            <a:r>
              <a:rPr lang="ru-RU" dirty="0"/>
              <a:t> </a:t>
            </a:r>
            <a:r>
              <a:rPr lang="ru-RU" dirty="0" err="1"/>
              <a:t>врожаями</a:t>
            </a:r>
            <a:r>
              <a:rPr lang="ru-RU" dirty="0"/>
              <a:t>, </a:t>
            </a:r>
            <a:r>
              <a:rPr lang="ru-RU" dirty="0" err="1"/>
              <a:t>чудовою</a:t>
            </a:r>
            <a:r>
              <a:rPr lang="ru-RU" dirty="0"/>
              <a:t> природою. </a:t>
            </a:r>
            <a:r>
              <a:rPr lang="ru-RU" dirty="0" err="1"/>
              <a:t>Стоїть</a:t>
            </a:r>
            <a:r>
              <a:rPr lang="ru-RU" dirty="0"/>
              <a:t> </a:t>
            </a:r>
            <a:r>
              <a:rPr lang="ru-RU" dirty="0" err="1"/>
              <a:t>Україна</a:t>
            </a:r>
            <a:r>
              <a:rPr lang="ru-RU" dirty="0"/>
              <a:t> </a:t>
            </a:r>
            <a:r>
              <a:rPr lang="ru-RU" dirty="0" err="1"/>
              <a:t>уквітчана</a:t>
            </a:r>
            <a:r>
              <a:rPr lang="ru-RU" dirty="0"/>
              <a:t> </a:t>
            </a:r>
            <a:r>
              <a:rPr lang="ru-RU" dirty="0" err="1"/>
              <a:t>барвінком</a:t>
            </a:r>
            <a:r>
              <a:rPr lang="ru-RU" dirty="0"/>
              <a:t> і калиною, любистком і тополями і </a:t>
            </a:r>
            <a:r>
              <a:rPr lang="ru-RU" dirty="0" err="1"/>
              <a:t>усміхається</a:t>
            </a:r>
            <a:r>
              <a:rPr lang="ru-RU" dirty="0"/>
              <a:t>. </a:t>
            </a:r>
            <a:r>
              <a:rPr lang="ru-RU" dirty="0" err="1"/>
              <a:t>Надіється</a:t>
            </a:r>
            <a:r>
              <a:rPr lang="ru-RU" dirty="0"/>
              <a:t> на </a:t>
            </a:r>
            <a:r>
              <a:rPr lang="ru-RU" dirty="0" err="1"/>
              <a:t>краще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4700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33CDB2-3D2C-4A45-A996-66424AE91589}"/>
              </a:ext>
            </a:extLst>
          </p:cNvPr>
          <p:cNvSpPr/>
          <p:nvPr/>
        </p:nvSpPr>
        <p:spPr>
          <a:xfrm>
            <a:off x="287524" y="116632"/>
            <a:ext cx="856895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latin typeface="Monotype Corsiva" panose="03010101010201010101" pitchFamily="66" charset="0"/>
              </a:rPr>
              <a:t>Робота з текстом</a:t>
            </a:r>
            <a:endParaRPr lang="ru-RU" dirty="0"/>
          </a:p>
          <a:p>
            <a:r>
              <a:rPr lang="ru-RU" dirty="0"/>
              <a:t>► </a:t>
            </a:r>
            <a:r>
              <a:rPr lang="ru-RU" i="1" dirty="0"/>
              <a:t>Прочитайте </a:t>
            </a:r>
            <a:r>
              <a:rPr lang="ru-RU" i="1" dirty="0" err="1"/>
              <a:t>уважно</a:t>
            </a:r>
            <a:r>
              <a:rPr lang="ru-RU" i="1" dirty="0"/>
              <a:t> текст. Дайте </a:t>
            </a:r>
            <a:r>
              <a:rPr lang="ru-RU" i="1" dirty="0" err="1"/>
              <a:t>йому</a:t>
            </a:r>
            <a:r>
              <a:rPr lang="ru-RU" i="1" dirty="0"/>
              <a:t> </a:t>
            </a:r>
            <a:r>
              <a:rPr lang="ru-RU" i="1" dirty="0" err="1"/>
              <a:t>назву</a:t>
            </a:r>
            <a:r>
              <a:rPr lang="ru-RU" i="1" dirty="0"/>
              <a:t>.</a:t>
            </a:r>
          </a:p>
          <a:p>
            <a:pPr indent="357188" algn="just">
              <a:lnSpc>
                <a:spcPct val="150000"/>
              </a:lnSpc>
            </a:pPr>
            <a:r>
              <a:rPr lang="ru-RU" dirty="0"/>
              <a:t>Для кожного, </a:t>
            </a:r>
            <a:r>
              <a:rPr lang="ru-RU" dirty="0" err="1"/>
              <a:t>хто</a:t>
            </a:r>
            <a:r>
              <a:rPr lang="ru-RU" dirty="0"/>
              <a:t> не </a:t>
            </a:r>
            <a:r>
              <a:rPr lang="ru-RU" dirty="0" err="1"/>
              <a:t>охолов</a:t>
            </a:r>
            <a:r>
              <a:rPr lang="ru-RU" dirty="0"/>
              <a:t> до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історії</a:t>
            </a:r>
            <a:r>
              <a:rPr lang="ru-RU" dirty="0"/>
              <a:t>, кому не </a:t>
            </a:r>
            <a:r>
              <a:rPr lang="ru-RU" dirty="0" err="1"/>
              <a:t>байдуже</a:t>
            </a:r>
            <a:r>
              <a:rPr lang="ru-RU" dirty="0"/>
              <a:t>, «</a:t>
            </a:r>
            <a:r>
              <a:rPr lang="ru-RU" dirty="0" err="1"/>
              <a:t>звідки</a:t>
            </a:r>
            <a:r>
              <a:rPr lang="ru-RU" dirty="0"/>
              <a:t> </a:t>
            </a:r>
            <a:r>
              <a:rPr lang="ru-RU" dirty="0" err="1"/>
              <a:t>пішла</a:t>
            </a:r>
            <a:r>
              <a:rPr lang="ru-RU" dirty="0"/>
              <a:t> </a:t>
            </a:r>
            <a:r>
              <a:rPr lang="ru-RU" dirty="0" err="1"/>
              <a:t>Руська</a:t>
            </a:r>
            <a:r>
              <a:rPr lang="ru-RU" dirty="0"/>
              <a:t> земля та </a:t>
            </a:r>
            <a:r>
              <a:rPr lang="ru-RU" dirty="0" err="1"/>
              <a:t>хто</a:t>
            </a:r>
            <a:r>
              <a:rPr lang="ru-RU" dirty="0"/>
              <a:t> в </a:t>
            </a:r>
            <a:r>
              <a:rPr lang="ru-RU" dirty="0" err="1"/>
              <a:t>Києві</a:t>
            </a:r>
            <a:r>
              <a:rPr lang="ru-RU" dirty="0"/>
              <a:t> почав першим </a:t>
            </a:r>
            <a:r>
              <a:rPr lang="ru-RU" dirty="0" err="1"/>
              <a:t>княжити</a:t>
            </a:r>
            <a:r>
              <a:rPr lang="ru-RU" dirty="0"/>
              <a:t>», </a:t>
            </a:r>
            <a:r>
              <a:rPr lang="ru-RU" dirty="0" err="1"/>
              <a:t>пам’ятні</a:t>
            </a:r>
            <a:r>
              <a:rPr lang="ru-RU" dirty="0"/>
              <a:t> </a:t>
            </a:r>
            <a:r>
              <a:rPr lang="ru-RU" dirty="0" err="1"/>
              <a:t>хрестоматійні</a:t>
            </a:r>
            <a:r>
              <a:rPr lang="ru-RU" dirty="0"/>
              <a:t> слова: «Так </a:t>
            </a:r>
            <a:r>
              <a:rPr lang="ru-RU" dirty="0" err="1"/>
              <a:t>почнемо</a:t>
            </a:r>
            <a:r>
              <a:rPr lang="ru-RU" dirty="0"/>
              <a:t> ж </a:t>
            </a:r>
            <a:r>
              <a:rPr lang="ru-RU" dirty="0" err="1"/>
              <a:t>оповідку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… І </a:t>
            </a:r>
            <a:r>
              <a:rPr lang="ru-RU" dirty="0" err="1"/>
              <a:t>було</a:t>
            </a:r>
            <a:r>
              <a:rPr lang="ru-RU" dirty="0"/>
              <a:t> три </a:t>
            </a:r>
            <a:r>
              <a:rPr lang="ru-RU" dirty="0" err="1"/>
              <a:t>брати</a:t>
            </a:r>
            <a:r>
              <a:rPr lang="ru-RU" dirty="0"/>
              <a:t>: один по </a:t>
            </a:r>
            <a:r>
              <a:rPr lang="ru-RU" dirty="0" err="1"/>
              <a:t>йменню</a:t>
            </a:r>
            <a:r>
              <a:rPr lang="ru-RU" dirty="0"/>
              <a:t> Кий, </a:t>
            </a:r>
            <a:r>
              <a:rPr lang="ru-RU" dirty="0" err="1"/>
              <a:t>другий</a:t>
            </a:r>
            <a:r>
              <a:rPr lang="ru-RU" dirty="0"/>
              <a:t> — Щек, </a:t>
            </a:r>
            <a:r>
              <a:rPr lang="ru-RU" dirty="0" err="1"/>
              <a:t>третій</a:t>
            </a:r>
            <a:r>
              <a:rPr lang="ru-RU" dirty="0"/>
              <a:t> — Хорив, а сестра в них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Либідь</a:t>
            </a:r>
            <a:r>
              <a:rPr lang="ru-RU" dirty="0"/>
              <a:t>. </a:t>
            </a:r>
            <a:r>
              <a:rPr lang="ru-RU" dirty="0" err="1"/>
              <a:t>Сидів</a:t>
            </a:r>
            <a:r>
              <a:rPr lang="ru-RU" dirty="0"/>
              <a:t> Кий на </a:t>
            </a:r>
            <a:r>
              <a:rPr lang="ru-RU" dirty="0" err="1"/>
              <a:t>горі</a:t>
            </a:r>
            <a:r>
              <a:rPr lang="ru-RU" dirty="0"/>
              <a:t>, де </a:t>
            </a:r>
            <a:r>
              <a:rPr lang="ru-RU" dirty="0" err="1"/>
              <a:t>нині</a:t>
            </a:r>
            <a:r>
              <a:rPr lang="ru-RU" dirty="0"/>
              <a:t> </a:t>
            </a:r>
            <a:r>
              <a:rPr lang="ru-RU" dirty="0" err="1"/>
              <a:t>узвіз</a:t>
            </a:r>
            <a:r>
              <a:rPr lang="ru-RU" dirty="0"/>
              <a:t> </a:t>
            </a:r>
            <a:r>
              <a:rPr lang="ru-RU" dirty="0" err="1"/>
              <a:t>Боричів</a:t>
            </a:r>
            <a:r>
              <a:rPr lang="ru-RU" dirty="0"/>
              <a:t>, а Щек </a:t>
            </a:r>
            <a:r>
              <a:rPr lang="ru-RU" dirty="0" err="1"/>
              <a:t>сидів</a:t>
            </a:r>
            <a:r>
              <a:rPr lang="ru-RU" dirty="0"/>
              <a:t> на </a:t>
            </a:r>
            <a:r>
              <a:rPr lang="ru-RU" dirty="0" err="1"/>
              <a:t>горі</a:t>
            </a:r>
            <a:r>
              <a:rPr lang="ru-RU" dirty="0"/>
              <a:t>, </a:t>
            </a:r>
            <a:r>
              <a:rPr lang="ru-RU" dirty="0" err="1"/>
              <a:t>котра</a:t>
            </a:r>
            <a:r>
              <a:rPr lang="ru-RU" dirty="0"/>
              <a:t> </a:t>
            </a:r>
            <a:r>
              <a:rPr lang="ru-RU" dirty="0" err="1"/>
              <a:t>нині</a:t>
            </a:r>
            <a:r>
              <a:rPr lang="ru-RU" dirty="0"/>
              <a:t> </a:t>
            </a:r>
            <a:r>
              <a:rPr lang="ru-RU" dirty="0" err="1"/>
              <a:t>йменується</a:t>
            </a:r>
            <a:r>
              <a:rPr lang="ru-RU" dirty="0"/>
              <a:t> </a:t>
            </a:r>
            <a:r>
              <a:rPr lang="ru-RU" dirty="0" err="1"/>
              <a:t>Щекавицею</a:t>
            </a:r>
            <a:r>
              <a:rPr lang="ru-RU" dirty="0"/>
              <a:t>, а Хорив на </a:t>
            </a:r>
            <a:r>
              <a:rPr lang="ru-RU" dirty="0" err="1"/>
              <a:t>третій</a:t>
            </a:r>
            <a:r>
              <a:rPr lang="ru-RU" dirty="0"/>
              <a:t> </a:t>
            </a:r>
            <a:r>
              <a:rPr lang="ru-RU" dirty="0" err="1"/>
              <a:t>горі</a:t>
            </a:r>
            <a:r>
              <a:rPr lang="ru-RU" dirty="0"/>
              <a:t>, яку накликали за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ім’ям</a:t>
            </a:r>
            <a:r>
              <a:rPr lang="ru-RU" dirty="0"/>
              <a:t> </a:t>
            </a:r>
            <a:r>
              <a:rPr lang="ru-RU" dirty="0" err="1"/>
              <a:t>Хоревицею</a:t>
            </a:r>
            <a:r>
              <a:rPr lang="ru-RU" dirty="0"/>
              <a:t>. І </a:t>
            </a:r>
            <a:r>
              <a:rPr lang="ru-RU" dirty="0" err="1"/>
              <a:t>збудували</a:t>
            </a:r>
            <a:r>
              <a:rPr lang="ru-RU" dirty="0"/>
              <a:t> </a:t>
            </a:r>
            <a:r>
              <a:rPr lang="ru-RU" dirty="0" err="1"/>
              <a:t>містечко</a:t>
            </a:r>
            <a:r>
              <a:rPr lang="ru-RU" dirty="0"/>
              <a:t> на </a:t>
            </a:r>
            <a:r>
              <a:rPr lang="ru-RU" dirty="0" err="1"/>
              <a:t>ймення</a:t>
            </a:r>
            <a:r>
              <a:rPr lang="ru-RU" dirty="0"/>
              <a:t> старшого </a:t>
            </a:r>
            <a:r>
              <a:rPr lang="ru-RU" dirty="0" err="1"/>
              <a:t>свого</a:t>
            </a:r>
            <a:r>
              <a:rPr lang="ru-RU" dirty="0"/>
              <a:t> брата та освятили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Києвом</a:t>
            </a:r>
            <a:r>
              <a:rPr lang="ru-RU" dirty="0"/>
              <a:t>».</a:t>
            </a:r>
          </a:p>
          <a:p>
            <a:pPr indent="357188" algn="just">
              <a:lnSpc>
                <a:spcPct val="150000"/>
              </a:lnSpc>
            </a:pPr>
            <a:r>
              <a:rPr lang="ru-RU" dirty="0"/>
              <a:t>Так </a:t>
            </a:r>
            <a:r>
              <a:rPr lang="ru-RU" dirty="0" err="1"/>
              <a:t>описує</a:t>
            </a:r>
            <a:r>
              <a:rPr lang="ru-RU" dirty="0"/>
              <a:t> </a:t>
            </a:r>
            <a:r>
              <a:rPr lang="ru-RU" dirty="0" err="1"/>
              <a:t>першопочаток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стольного града </a:t>
            </a:r>
            <a:r>
              <a:rPr lang="ru-RU" dirty="0" err="1"/>
              <a:t>найдавніший</a:t>
            </a:r>
            <a:r>
              <a:rPr lang="ru-RU" dirty="0"/>
              <a:t> </a:t>
            </a:r>
            <a:r>
              <a:rPr lang="ru-RU" dirty="0" err="1"/>
              <a:t>писемний</a:t>
            </a:r>
            <a:r>
              <a:rPr lang="ru-RU" dirty="0"/>
              <a:t> </a:t>
            </a:r>
            <a:r>
              <a:rPr lang="ru-RU" dirty="0" err="1"/>
              <a:t>літопис</a:t>
            </a:r>
            <a:r>
              <a:rPr lang="ru-RU" dirty="0"/>
              <a:t> «</a:t>
            </a:r>
            <a:r>
              <a:rPr lang="ru-RU" dirty="0" err="1"/>
              <a:t>Повість</a:t>
            </a:r>
            <a:r>
              <a:rPr lang="ru-RU" dirty="0"/>
              <a:t> </a:t>
            </a:r>
            <a:r>
              <a:rPr lang="ru-RU" dirty="0" err="1"/>
              <a:t>временних</a:t>
            </a:r>
            <a:r>
              <a:rPr lang="ru-RU" dirty="0"/>
              <a:t> </a:t>
            </a:r>
            <a:r>
              <a:rPr lang="ru-RU" dirty="0" err="1"/>
              <a:t>літ</a:t>
            </a:r>
            <a:r>
              <a:rPr lang="ru-RU" dirty="0"/>
              <a:t>». </a:t>
            </a:r>
            <a:r>
              <a:rPr lang="ru-RU" dirty="0" err="1"/>
              <a:t>Нині</a:t>
            </a:r>
            <a:r>
              <a:rPr lang="ru-RU" dirty="0"/>
              <a:t> </a:t>
            </a:r>
            <a:r>
              <a:rPr lang="ru-RU" dirty="0" err="1"/>
              <a:t>важко</a:t>
            </a:r>
            <a:r>
              <a:rPr lang="ru-RU" dirty="0"/>
              <a:t> </a:t>
            </a:r>
            <a:r>
              <a:rPr lang="ru-RU" dirty="0" err="1"/>
              <a:t>уявити</a:t>
            </a:r>
            <a:r>
              <a:rPr lang="ru-RU" dirty="0"/>
              <a:t> нашу </a:t>
            </a:r>
            <a:r>
              <a:rPr lang="ru-RU" dirty="0" err="1"/>
              <a:t>історію</a:t>
            </a:r>
            <a:r>
              <a:rPr lang="ru-RU" dirty="0"/>
              <a:t> без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випадком</a:t>
            </a:r>
            <a:r>
              <a:rPr lang="ru-RU" dirty="0"/>
              <a:t> </a:t>
            </a:r>
            <a:r>
              <a:rPr lang="ru-RU" dirty="0" err="1"/>
              <a:t>збереженої</a:t>
            </a:r>
            <a:r>
              <a:rPr lang="ru-RU" dirty="0"/>
              <a:t> </a:t>
            </a:r>
            <a:r>
              <a:rPr lang="ru-RU" dirty="0" err="1"/>
              <a:t>духовної</a:t>
            </a:r>
            <a:r>
              <a:rPr lang="ru-RU" dirty="0"/>
              <a:t> </a:t>
            </a:r>
            <a:r>
              <a:rPr lang="ru-RU" dirty="0" err="1"/>
              <a:t>пам’ятки</a:t>
            </a:r>
            <a:r>
              <a:rPr lang="ru-RU" dirty="0"/>
              <a:t> (В. </a:t>
            </a:r>
            <a:r>
              <a:rPr lang="ru-RU" dirty="0" err="1"/>
              <a:t>Скуратівський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► </a:t>
            </a:r>
            <a:r>
              <a:rPr lang="ru-RU" i="1" dirty="0" err="1"/>
              <a:t>Випишіть</a:t>
            </a:r>
            <a:r>
              <a:rPr lang="ru-RU" i="1" dirty="0"/>
              <a:t> </a:t>
            </a:r>
            <a:r>
              <a:rPr lang="ru-RU" i="1" dirty="0" err="1"/>
              <a:t>із</a:t>
            </a:r>
            <a:r>
              <a:rPr lang="ru-RU" i="1" dirty="0"/>
              <a:t> </a:t>
            </a:r>
            <a:r>
              <a:rPr lang="ru-RU" i="1" dirty="0" err="1"/>
              <a:t>першого</a:t>
            </a:r>
            <a:r>
              <a:rPr lang="ru-RU" i="1" dirty="0"/>
              <a:t> абзацу:</a:t>
            </a:r>
          </a:p>
          <a:p>
            <a:r>
              <a:rPr lang="en-US" b="1" dirty="0"/>
              <a:t>I </a:t>
            </a:r>
            <a:r>
              <a:rPr lang="ru-RU" b="1" dirty="0" err="1"/>
              <a:t>варіант</a:t>
            </a:r>
            <a:r>
              <a:rPr lang="ru-RU" b="1" dirty="0"/>
              <a:t> </a:t>
            </a:r>
            <a:r>
              <a:rPr lang="ru-RU" dirty="0"/>
              <a:t>— слова,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букви</a:t>
            </a:r>
            <a:r>
              <a:rPr lang="ru-RU" dirty="0"/>
              <a:t> я, ю, є </a:t>
            </a:r>
            <a:r>
              <a:rPr lang="ru-RU" dirty="0" err="1"/>
              <a:t>позначають</a:t>
            </a:r>
            <a:r>
              <a:rPr lang="ru-RU" dirty="0"/>
              <a:t> два звуки;</a:t>
            </a:r>
          </a:p>
          <a:p>
            <a:r>
              <a:rPr lang="ru-RU" b="1" dirty="0"/>
              <a:t>II </a:t>
            </a:r>
            <a:r>
              <a:rPr lang="ru-RU" b="1" dirty="0" err="1"/>
              <a:t>варіант</a:t>
            </a:r>
            <a:r>
              <a:rPr lang="ru-RU" b="1" dirty="0"/>
              <a:t> </a:t>
            </a:r>
            <a:r>
              <a:rPr lang="ru-RU" dirty="0"/>
              <a:t>— слова,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букви</a:t>
            </a:r>
            <a:r>
              <a:rPr lang="ru-RU" dirty="0"/>
              <a:t> я, ю, є </a:t>
            </a:r>
            <a:r>
              <a:rPr lang="ru-RU" dirty="0" err="1"/>
              <a:t>позначають</a:t>
            </a:r>
            <a:r>
              <a:rPr lang="ru-RU" dirty="0"/>
              <a:t> один звук.</a:t>
            </a:r>
            <a:endParaRPr lang="ru-UA" dirty="0"/>
          </a:p>
        </p:txBody>
      </p:sp>
      <p:pic>
        <p:nvPicPr>
          <p:cNvPr id="9" name="Picture 2" descr="Кий, Щек, Хорив и Лыбидь">
            <a:extLst>
              <a:ext uri="{FF2B5EF4-FFF2-40B4-BE49-F238E27FC236}">
                <a16:creationId xmlns:a16="http://schemas.microsoft.com/office/drawing/2014/main" id="{7E53E4EE-2CF2-4B91-9B52-E519F11F9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216" y="5157192"/>
            <a:ext cx="2195736" cy="142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607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Desktop\mic_001.png">
            <a:extLst>
              <a:ext uri="{FF2B5EF4-FFF2-40B4-BE49-F238E27FC236}">
                <a16:creationId xmlns:a16="http://schemas.microsoft.com/office/drawing/2014/main" id="{460657A9-D15E-4AB1-84DB-8B61AB273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4638" y="2089150"/>
            <a:ext cx="4833938" cy="4833938"/>
          </a:xfrm>
          <a:prstGeom prst="rect">
            <a:avLst/>
          </a:prstGeom>
          <a:noFill/>
          <a:effectLst>
            <a:outerShdw blurRad="88900" dist="63500" dir="3660000" sx="95000" sy="95000" algn="tl" rotWithShape="0">
              <a:prstClr val="black">
                <a:alpha val="78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F2B8C2-F285-4562-B1A8-E9AB30E812F0}"/>
              </a:ext>
            </a:extLst>
          </p:cNvPr>
          <p:cNvSpPr txBox="1"/>
          <p:nvPr/>
        </p:nvSpPr>
        <p:spPr>
          <a:xfrm>
            <a:off x="4355976" y="675721"/>
            <a:ext cx="648072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Метод «Мікрофон»</a:t>
            </a:r>
            <a:endParaRPr lang="ru-RU" sz="48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pic>
        <p:nvPicPr>
          <p:cNvPr id="3075" name="Picture 3" descr="C:\Users\asus\Desktop\speaker-30318_640.png">
            <a:extLst>
              <a:ext uri="{FF2B5EF4-FFF2-40B4-BE49-F238E27FC236}">
                <a16:creationId xmlns:a16="http://schemas.microsoft.com/office/drawing/2014/main" id="{1368F20D-3A94-4974-8661-9DDD1F600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rgbClr val="00B0F0">
                <a:tint val="45000"/>
                <a:satMod val="400000"/>
              </a:srgbClr>
            </a:duotone>
          </a:blip>
          <a:srcRect l="69989"/>
          <a:stretch/>
        </p:blipFill>
        <p:spPr bwMode="auto">
          <a:xfrm rot="18923450">
            <a:off x="3851590" y="932396"/>
            <a:ext cx="1414315" cy="278339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AA811B-2D6F-427C-8CA8-EE4F36CA9613}"/>
              </a:ext>
            </a:extLst>
          </p:cNvPr>
          <p:cNvSpPr txBox="1"/>
          <p:nvPr/>
        </p:nvSpPr>
        <p:spPr>
          <a:xfrm>
            <a:off x="3707904" y="3933056"/>
            <a:ext cx="518457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   Сьогодні на занятті для мене важливим було…</a:t>
            </a:r>
            <a:endParaRPr lang="ru-RU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B45317-0366-47AB-A068-316CB533E9A4}"/>
              </a:ext>
            </a:extLst>
          </p:cNvPr>
          <p:cNvSpPr/>
          <p:nvPr/>
        </p:nvSpPr>
        <p:spPr>
          <a:xfrm>
            <a:off x="251520" y="48459"/>
            <a:ext cx="8892480" cy="3195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err="1">
                <a:solidFill>
                  <a:srgbClr val="00B0F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Домашнє</a:t>
            </a:r>
            <a:r>
              <a:rPr lang="ru-RU" sz="3600" b="1" dirty="0">
                <a:solidFill>
                  <a:srgbClr val="00B0F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завдання</a:t>
            </a:r>
            <a:endParaRPr lang="ru-RU" sz="3600" b="1" dirty="0">
              <a:solidFill>
                <a:srgbClr val="00B0F0"/>
              </a:solidFill>
              <a:latin typeface="Monotype Corsiva" panose="03010101010201010101" pitchFamily="66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Вправа 1.</a:t>
            </a:r>
            <a:endParaRPr lang="ru-UA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Розставте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слова за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алфавітом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Якщо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правильно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розставите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слова, то з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їхніх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останніх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букв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має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вийти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українське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прислів’я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UA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Шапкар, метраж, </a:t>
            </a:r>
            <a:r>
              <a:rPr lang="uk-UA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чау-чау</a:t>
            </a: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лимарство, корч, лжесвідок, чудище, кусачки, шевальє, чорноклен, шаг, </a:t>
            </a:r>
            <a:r>
              <a:rPr lang="uk-UA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кунгфу</a:t>
            </a: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лакей, </a:t>
            </a:r>
            <a:r>
              <a:rPr lang="uk-UA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чмих</a:t>
            </a: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шасі, кураж.</a:t>
            </a: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Вправа 2</a:t>
            </a:r>
            <a:r>
              <a:rPr lang="uk-UA" sz="1200" dirty="0">
                <a:solidFill>
                  <a:srgbClr val="00B0F0"/>
                </a:solidFill>
                <a:latin typeface="Monotype Corsiva" panose="03010101010201010101" pitchFamily="66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Запишіть слова фонетичною транскрипцією</a:t>
            </a:r>
            <a:r>
              <a:rPr lang="uk-U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Золото, тепло, водиця, мрієш, секрет, козуля, сторож, екран, сопілка, яр, долоня, м’яч, погода, перепис, перекис</a:t>
            </a:r>
            <a:endParaRPr lang="ru-UA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09BB701-C065-4E58-9FCE-629A9ADBCC8F}"/>
              </a:ext>
            </a:extLst>
          </p:cNvPr>
          <p:cNvSpPr/>
          <p:nvPr/>
        </p:nvSpPr>
        <p:spPr>
          <a:xfrm>
            <a:off x="272104" y="3299736"/>
            <a:ext cx="835292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Вправа 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                               </a:t>
            </a:r>
            <a:r>
              <a:rPr lang="ru-RU" b="1" dirty="0"/>
              <a:t>Тести: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Укажіть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рядку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ненаголошений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звук [</a:t>
            </a:r>
            <a:r>
              <a:rPr lang="uk-UA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1600" b="1" baseline="30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родина, розлив,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ховати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б) сторож, дорога, шофер,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похмурий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почарувати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куховарити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копирсатися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зозуля, кожух, голубка,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скоро,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скорбота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морозиво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Той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звук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позначають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підкреслені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рядка</a:t>
            </a:r>
          </a:p>
          <a:p>
            <a:pPr fontAlgn="t"/>
            <a:r>
              <a:rPr lang="ru-RU" sz="1400" dirty="0"/>
              <a:t> а)</a:t>
            </a:r>
            <a:r>
              <a:rPr lang="ru-RU" sz="1400" dirty="0" err="1"/>
              <a:t>річ</a:t>
            </a:r>
            <a:r>
              <a:rPr lang="ru-RU" sz="1400" b="1" u="sng" dirty="0" err="1"/>
              <a:t>е</a:t>
            </a:r>
            <a:r>
              <a:rPr lang="ru-RU" sz="1400" dirty="0" err="1"/>
              <a:t>чка</a:t>
            </a:r>
            <a:r>
              <a:rPr lang="ru-RU" sz="1400" dirty="0"/>
              <a:t>, </a:t>
            </a:r>
            <a:r>
              <a:rPr lang="ru-RU" sz="1400" dirty="0" err="1"/>
              <a:t>ріш</a:t>
            </a:r>
            <a:r>
              <a:rPr lang="ru-RU" sz="1400" b="1" u="sng" dirty="0" err="1"/>
              <a:t>е</a:t>
            </a:r>
            <a:r>
              <a:rPr lang="ru-RU" sz="1400" dirty="0" err="1"/>
              <a:t>ння</a:t>
            </a:r>
            <a:r>
              <a:rPr lang="ru-RU" sz="1400" dirty="0"/>
              <a:t>, </a:t>
            </a:r>
            <a:r>
              <a:rPr lang="ru-RU" sz="1400" dirty="0" err="1"/>
              <a:t>сп</a:t>
            </a:r>
            <a:r>
              <a:rPr lang="ru-RU" sz="1400" b="1" u="sng" dirty="0" err="1"/>
              <a:t>е</a:t>
            </a:r>
            <a:r>
              <a:rPr lang="ru-RU" sz="1400" dirty="0" err="1"/>
              <a:t>ртися</a:t>
            </a:r>
            <a:endParaRPr lang="ru-RU" sz="1400" dirty="0"/>
          </a:p>
          <a:p>
            <a:pPr fontAlgn="t"/>
            <a:r>
              <a:rPr lang="ru-RU" sz="1400" dirty="0"/>
              <a:t> б) </a:t>
            </a:r>
            <a:r>
              <a:rPr lang="ru-RU" sz="1400" dirty="0" err="1"/>
              <a:t>екзам</a:t>
            </a:r>
            <a:r>
              <a:rPr lang="ru-RU" sz="1400" b="1" u="sng" dirty="0" err="1"/>
              <a:t>е</a:t>
            </a:r>
            <a:r>
              <a:rPr lang="ru-RU" sz="1400" dirty="0" err="1"/>
              <a:t>н</a:t>
            </a:r>
            <a:r>
              <a:rPr lang="ru-RU" sz="1400" dirty="0"/>
              <a:t>, </a:t>
            </a:r>
            <a:r>
              <a:rPr lang="ru-RU" sz="1400" dirty="0" err="1"/>
              <a:t>еф</a:t>
            </a:r>
            <a:r>
              <a:rPr lang="ru-RU" sz="1400" b="1" u="sng" dirty="0" err="1"/>
              <a:t>е</a:t>
            </a:r>
            <a:r>
              <a:rPr lang="ru-RU" sz="1400" dirty="0" err="1"/>
              <a:t>ктивність</a:t>
            </a:r>
            <a:r>
              <a:rPr lang="ru-RU" sz="1400" dirty="0"/>
              <a:t>, </a:t>
            </a:r>
            <a:r>
              <a:rPr lang="ru-RU" sz="1400" dirty="0" err="1"/>
              <a:t>с</a:t>
            </a:r>
            <a:r>
              <a:rPr lang="ru-RU" sz="1400" b="1" u="sng" dirty="0" err="1"/>
              <a:t>е</a:t>
            </a:r>
            <a:r>
              <a:rPr lang="ru-RU" sz="1400" dirty="0" err="1"/>
              <a:t>кундний</a:t>
            </a:r>
            <a:r>
              <a:rPr lang="ru-RU" sz="1400" dirty="0"/>
              <a:t> </a:t>
            </a:r>
          </a:p>
          <a:p>
            <a:pPr fontAlgn="t"/>
            <a:r>
              <a:rPr lang="ru-RU" sz="1400" dirty="0"/>
              <a:t> в)</a:t>
            </a:r>
            <a:r>
              <a:rPr lang="ru-RU" sz="1400" dirty="0" err="1"/>
              <a:t>с</a:t>
            </a:r>
            <a:r>
              <a:rPr lang="ru-RU" sz="1400" b="1" u="sng" dirty="0" err="1"/>
              <a:t>и</a:t>
            </a:r>
            <a:r>
              <a:rPr lang="ru-RU" sz="1400" dirty="0" err="1"/>
              <a:t>тцевий</a:t>
            </a:r>
            <a:r>
              <a:rPr lang="ru-RU" sz="1400" dirty="0"/>
              <a:t>, </a:t>
            </a:r>
            <a:r>
              <a:rPr lang="ru-RU" sz="1400" dirty="0" err="1"/>
              <a:t>с</a:t>
            </a:r>
            <a:r>
              <a:rPr lang="ru-RU" sz="1400" b="1" u="sng" dirty="0" err="1"/>
              <a:t>и</a:t>
            </a:r>
            <a:r>
              <a:rPr lang="ru-RU" sz="1400" dirty="0" err="1"/>
              <a:t>туація</a:t>
            </a:r>
            <a:r>
              <a:rPr lang="ru-RU" sz="1400" dirty="0"/>
              <a:t>, </a:t>
            </a:r>
            <a:r>
              <a:rPr lang="ru-RU" sz="1400" dirty="0" err="1"/>
              <a:t>тр</a:t>
            </a:r>
            <a:r>
              <a:rPr lang="ru-RU" sz="1400" b="1" u="sng" dirty="0" err="1"/>
              <a:t>и</a:t>
            </a:r>
            <a:r>
              <a:rPr lang="ru-RU" sz="1400" dirty="0" err="1"/>
              <a:t>дцять</a:t>
            </a:r>
            <a:endParaRPr lang="ru-RU" sz="1400" dirty="0"/>
          </a:p>
          <a:p>
            <a:pPr fontAlgn="t"/>
            <a:r>
              <a:rPr lang="ru-RU" sz="1400" dirty="0"/>
              <a:t> г)</a:t>
            </a:r>
            <a:r>
              <a:rPr lang="ru-RU" sz="1400" dirty="0" err="1"/>
              <a:t>сп</a:t>
            </a:r>
            <a:r>
              <a:rPr lang="ru-RU" sz="1400" b="1" u="sng" dirty="0" err="1"/>
              <a:t>о</a:t>
            </a:r>
            <a:r>
              <a:rPr lang="ru-RU" sz="1400" dirty="0" err="1"/>
              <a:t>лука</a:t>
            </a:r>
            <a:r>
              <a:rPr lang="ru-RU" sz="1400" dirty="0"/>
              <a:t>, </a:t>
            </a:r>
            <a:r>
              <a:rPr lang="ru-RU" sz="1400" dirty="0" err="1"/>
              <a:t>сп</a:t>
            </a:r>
            <a:r>
              <a:rPr lang="ru-RU" sz="1400" b="1" u="sng" dirty="0" err="1"/>
              <a:t>о</a:t>
            </a:r>
            <a:r>
              <a:rPr lang="ru-RU" sz="1400" dirty="0" err="1"/>
              <a:t>сіб</a:t>
            </a:r>
            <a:r>
              <a:rPr lang="ru-RU" sz="1400" dirty="0"/>
              <a:t>, </a:t>
            </a:r>
            <a:r>
              <a:rPr lang="ru-RU" sz="1400" dirty="0" err="1"/>
              <a:t>ст</a:t>
            </a:r>
            <a:r>
              <a:rPr lang="ru-RU" sz="1400" b="1" u="sng" dirty="0" err="1"/>
              <a:t>о</a:t>
            </a:r>
            <a:r>
              <a:rPr lang="ru-RU" sz="1400" dirty="0" err="1"/>
              <a:t>рінка</a:t>
            </a:r>
            <a:endParaRPr lang="ru-RU" sz="1400" dirty="0"/>
          </a:p>
          <a:p>
            <a:pPr fontAlgn="t"/>
            <a:r>
              <a:rPr lang="ru-RU" sz="1400" dirty="0"/>
              <a:t>д) </a:t>
            </a:r>
            <a:r>
              <a:rPr lang="ru-RU" sz="1400" dirty="0" err="1"/>
              <a:t>х</a:t>
            </a:r>
            <a:r>
              <a:rPr lang="ru-RU" sz="1400" b="1" u="sng" dirty="0" err="1"/>
              <a:t>и</a:t>
            </a:r>
            <a:r>
              <a:rPr lang="ru-RU" sz="1400" dirty="0" err="1"/>
              <a:t>ст</a:t>
            </a:r>
            <a:r>
              <a:rPr lang="ru-RU" sz="1400" dirty="0"/>
              <a:t>, перек</a:t>
            </a:r>
            <a:r>
              <a:rPr lang="ru-RU" sz="1400" b="1" u="sng" dirty="0"/>
              <a:t>и</a:t>
            </a:r>
            <a:r>
              <a:rPr lang="ru-RU" sz="1400" dirty="0"/>
              <a:t>с, </a:t>
            </a:r>
            <a:r>
              <a:rPr lang="ru-RU" sz="1400" dirty="0" err="1"/>
              <a:t>в</a:t>
            </a:r>
            <a:r>
              <a:rPr lang="ru-RU" sz="1400" b="1" u="sng" dirty="0" err="1"/>
              <a:t>и</a:t>
            </a:r>
            <a:r>
              <a:rPr lang="ru-RU" sz="1400" dirty="0" err="1"/>
              <a:t>мова</a:t>
            </a:r>
            <a:endParaRPr lang="ru-RU" sz="1400" dirty="0"/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499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8886D0-5CAA-4770-9941-8BFB6712BE5E}"/>
              </a:ext>
            </a:extLst>
          </p:cNvPr>
          <p:cNvSpPr/>
          <p:nvPr/>
        </p:nvSpPr>
        <p:spPr>
          <a:xfrm>
            <a:off x="323528" y="404664"/>
            <a:ext cx="8352928" cy="553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У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рядку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літери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я, є, ю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означають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два звуки?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пізнє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мюзикл, сядь;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м'яч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юність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їжа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якби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в'язень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кар'єра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сюїта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лілея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ллє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 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боєць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Ньютон, союз, лялька,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гіпюр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У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рядку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літери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я, є, ю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означають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два звуки?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юрист,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яблуко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в'ються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плющ,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б'є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ялинка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фюзеляж,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юний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мрія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бюро;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Х'юстон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пів'ями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сію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юшка,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м'ята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ягня,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дзюркіт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ательє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союз, юнак.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У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рядку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літери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я, ю, є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означають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один звук?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левиця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верб'я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різдвяний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бюро,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Люда, рядно,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дігтяр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рюкзак;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жевріє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красуня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Ялта, ящур,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портьєра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сяйво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пюре,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крайнє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тюрки, Таня.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У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рядку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літери</a:t>
            </a: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я, ю, є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означають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один звук?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пір'їна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порядок,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цвях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свято,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посвята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буря,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ніччю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мюзикл,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рілля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рясно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бюро, Мюнхен,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синє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бюст;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дзюркіт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пюре,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миюся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люлька,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52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432</TotalTime>
  <Words>1718</Words>
  <Application>Microsoft Office PowerPoint</Application>
  <PresentationFormat>Экран (4:3)</PresentationFormat>
  <Paragraphs>152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Calibri</vt:lpstr>
      <vt:lpstr>Cambria</vt:lpstr>
      <vt:lpstr>Georgia</vt:lpstr>
      <vt:lpstr>Monotype Corsiva</vt:lpstr>
      <vt:lpstr>Rockwell</vt:lpstr>
      <vt:lpstr>Rockwell Condensed</vt:lpstr>
      <vt:lpstr>Times New Roman</vt:lpstr>
      <vt:lpstr>Wingdings</vt:lpstr>
      <vt:lpstr>Дерево</vt:lpstr>
      <vt:lpstr>Основні норми літературної вимови</vt:lpstr>
      <vt:lpstr>Бесіда </vt:lpstr>
      <vt:lpstr>Пригадайте!!!</vt:lpstr>
      <vt:lpstr>Презентация PowerPoint</vt:lpstr>
      <vt:lpstr>Презентация PowerPoint</vt:lpstr>
      <vt:lpstr>Презентация PowerPoint</vt:lpstr>
      <vt:lpstr>Презентация PowerPoint</vt:lpstr>
      <vt:lpstr>Вимова  ненаголошених голосних</vt:lpstr>
      <vt:lpstr>1. Запишіть слова фонетичною транскрипцією: Мороз, молоко, кожух, голубка, шелест, елемент, вилити, схибити, веселик, ліміт,  розумний, четверо, іній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maksim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Основні норми літературної вимови</dc:title>
  <dc:creator>Administrator</dc:creator>
  <cp:lastModifiedBy>Дмитрий Гриценко</cp:lastModifiedBy>
  <cp:revision>36</cp:revision>
  <dcterms:created xsi:type="dcterms:W3CDTF">2015-01-30T16:26:51Z</dcterms:created>
  <dcterms:modified xsi:type="dcterms:W3CDTF">2020-11-22T13:11:41Z</dcterms:modified>
</cp:coreProperties>
</file>