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  <p:sldId id="260" r:id="rId4"/>
    <p:sldId id="259" r:id="rId5"/>
    <p:sldId id="261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4" r:id="rId14"/>
    <p:sldId id="272" r:id="rId15"/>
    <p:sldId id="271" r:id="rId16"/>
    <p:sldId id="273" r:id="rId17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296" y="-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Зразок підзаголовка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05CBE-2881-4F49-A223-809048D3F42D}" type="datetimeFigureOut">
              <a:rPr lang="uk-UA" smtClean="0"/>
              <a:t>08.12.2022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80160-ED05-4424-ADE8-DCFB4177A7F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274727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05CBE-2881-4F49-A223-809048D3F42D}" type="datetimeFigureOut">
              <a:rPr lang="uk-UA" smtClean="0"/>
              <a:t>08.12.2022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80160-ED05-4424-ADE8-DCFB4177A7F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25740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05CBE-2881-4F49-A223-809048D3F42D}" type="datetimeFigureOut">
              <a:rPr lang="uk-UA" smtClean="0"/>
              <a:t>08.12.2022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80160-ED05-4424-ADE8-DCFB4177A7F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504334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05CBE-2881-4F49-A223-809048D3F42D}" type="datetimeFigureOut">
              <a:rPr lang="uk-UA" smtClean="0"/>
              <a:t>08.12.2022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80160-ED05-4424-ADE8-DCFB4177A7F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049321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05CBE-2881-4F49-A223-809048D3F42D}" type="datetimeFigureOut">
              <a:rPr lang="uk-UA" smtClean="0"/>
              <a:t>08.12.2022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80160-ED05-4424-ADE8-DCFB4177A7F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521863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05CBE-2881-4F49-A223-809048D3F42D}" type="datetimeFigureOut">
              <a:rPr lang="uk-UA" smtClean="0"/>
              <a:t>08.12.2022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80160-ED05-4424-ADE8-DCFB4177A7F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852461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05CBE-2881-4F49-A223-809048D3F42D}" type="datetimeFigureOut">
              <a:rPr lang="uk-UA" smtClean="0"/>
              <a:t>08.12.2022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80160-ED05-4424-ADE8-DCFB4177A7F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92496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05CBE-2881-4F49-A223-809048D3F42D}" type="datetimeFigureOut">
              <a:rPr lang="uk-UA" smtClean="0"/>
              <a:t>08.12.2022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80160-ED05-4424-ADE8-DCFB4177A7F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14808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05CBE-2881-4F49-A223-809048D3F42D}" type="datetimeFigureOut">
              <a:rPr lang="uk-UA" smtClean="0"/>
              <a:t>08.12.2022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80160-ED05-4424-ADE8-DCFB4177A7F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773442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05CBE-2881-4F49-A223-809048D3F42D}" type="datetimeFigureOut">
              <a:rPr lang="uk-UA" smtClean="0"/>
              <a:t>08.12.2022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80160-ED05-4424-ADE8-DCFB4177A7F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171256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05CBE-2881-4F49-A223-809048D3F42D}" type="datetimeFigureOut">
              <a:rPr lang="uk-UA" smtClean="0"/>
              <a:t>08.12.2022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80160-ED05-4424-ADE8-DCFB4177A7F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443469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D05CBE-2881-4F49-A223-809048D3F42D}" type="datetimeFigureOut">
              <a:rPr lang="uk-UA" smtClean="0"/>
              <a:t>08.12.2022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C80160-ED05-4424-ADE8-DCFB4177A7F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20597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 smtClean="0">
                <a:solidFill>
                  <a:srgbClr val="002060"/>
                </a:solidFill>
              </a:rPr>
              <a:t>ПОМІРКУЙ: як ти розумієш слова Василя Симоненка</a:t>
            </a:r>
            <a:endParaRPr lang="uk-UA" b="1" dirty="0">
              <a:solidFill>
                <a:srgbClr val="002060"/>
              </a:solidFill>
            </a:endParaRPr>
          </a:p>
        </p:txBody>
      </p:sp>
      <p:pic>
        <p:nvPicPr>
          <p:cNvPr id="5" name="Місце для вмісту 4"/>
          <p:cNvPicPr>
            <a:picLocks noGrp="1" noChangeAspect="1"/>
          </p:cNvPicPr>
          <p:nvPr>
            <p:ph sz="half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447"/>
          <a:stretch/>
        </p:blipFill>
        <p:spPr>
          <a:xfrm>
            <a:off x="467544" y="1628800"/>
            <a:ext cx="4010953" cy="4143617"/>
          </a:xfrm>
        </p:spPr>
      </p:pic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uk-UA" b="1" dirty="0" smtClean="0"/>
              <a:t>Ти знаєш, що ти — людина</a:t>
            </a:r>
            <a:r>
              <a:rPr lang="ru-RU" b="1" dirty="0" smtClean="0"/>
              <a:t>? </a:t>
            </a:r>
            <a:endParaRPr lang="uk-UA" b="1" dirty="0"/>
          </a:p>
          <a:p>
            <a:pPr marL="0" indent="0">
              <a:lnSpc>
                <a:spcPct val="110000"/>
              </a:lnSpc>
              <a:buNone/>
            </a:pPr>
            <a:r>
              <a:rPr lang="uk-UA" b="1" dirty="0" smtClean="0"/>
              <a:t>Ти знаєш про це чи ні</a:t>
            </a:r>
            <a:r>
              <a:rPr lang="ru-RU" b="1" dirty="0" smtClean="0"/>
              <a:t>? </a:t>
            </a:r>
            <a:r>
              <a:rPr lang="uk-UA" b="1" dirty="0" smtClean="0"/>
              <a:t>Усмішка </a:t>
            </a:r>
            <a:r>
              <a:rPr lang="uk-UA" b="1" dirty="0"/>
              <a:t>твоя — єдина,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uk-UA" b="1" dirty="0" smtClean="0"/>
              <a:t>Мука </a:t>
            </a:r>
            <a:r>
              <a:rPr lang="uk-UA" b="1" dirty="0"/>
              <a:t>твоя — єдина,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uk-UA" b="1" dirty="0" smtClean="0"/>
              <a:t>Очі </a:t>
            </a:r>
            <a:r>
              <a:rPr lang="uk-UA" b="1" dirty="0"/>
              <a:t>твої — одні. </a:t>
            </a:r>
          </a:p>
          <a:p>
            <a:pPr marL="0" indent="0" algn="r">
              <a:buNone/>
            </a:pPr>
            <a:r>
              <a:rPr lang="uk-UA" i="1" dirty="0"/>
              <a:t>В. Симоненко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906590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solidFill>
                  <a:srgbClr val="FF0000"/>
                </a:solidFill>
              </a:rPr>
              <a:t>ЗАПИШИ дату й тему уроку</a:t>
            </a:r>
            <a:endParaRPr lang="uk-UA" b="1" dirty="0">
              <a:solidFill>
                <a:srgbClr val="FF0000"/>
              </a:solidFill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3600" b="1" dirty="0" smtClean="0"/>
              <a:t>Особливості </a:t>
            </a:r>
            <a:r>
              <a:rPr lang="uk-UA" sz="3600" b="1" dirty="0"/>
              <a:t>будови опису зовнішності людини.</a:t>
            </a:r>
            <a:r>
              <a:rPr lang="uk-UA" sz="3600" b="1" i="1" dirty="0"/>
              <a:t> </a:t>
            </a:r>
            <a:r>
              <a:rPr lang="uk-UA" sz="3600" b="1" dirty="0"/>
              <a:t>Докладний усний переказ розповідного тексту художнього стилю з елементами опису зовнішності </a:t>
            </a:r>
            <a:r>
              <a:rPr lang="uk-UA" sz="3600" b="1" dirty="0" smtClean="0"/>
              <a:t>людини </a:t>
            </a:r>
            <a:r>
              <a:rPr lang="uk-UA" sz="3600" b="1" dirty="0" smtClean="0"/>
              <a:t>(</a:t>
            </a:r>
            <a:r>
              <a:rPr lang="uk-UA" sz="3600" b="1" dirty="0"/>
              <a:t>за складним планом</a:t>
            </a:r>
            <a:r>
              <a:rPr lang="uk-UA" sz="3600" b="1" dirty="0" smtClean="0"/>
              <a:t>)</a:t>
            </a:r>
            <a:endParaRPr lang="uk-UA" sz="36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4365104"/>
            <a:ext cx="2304256" cy="2111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334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solidFill>
                  <a:srgbClr val="C00000"/>
                </a:solidFill>
              </a:rPr>
              <a:t>Пригадай види описів</a:t>
            </a:r>
            <a:endParaRPr lang="uk-UA" b="1" dirty="0">
              <a:solidFill>
                <a:srgbClr val="C00000"/>
              </a:solidFill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436526"/>
            <a:ext cx="7416824" cy="39849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832910"/>
            <a:ext cx="3098904" cy="22650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6408" y="3429000"/>
            <a:ext cx="3442978" cy="20226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0256" y="2849867"/>
            <a:ext cx="2415462" cy="27578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35858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936104"/>
          </a:xfrm>
        </p:spPr>
        <p:txBody>
          <a:bodyPr/>
          <a:lstStyle/>
          <a:p>
            <a:r>
              <a:rPr lang="uk-UA" b="1" dirty="0" smtClean="0">
                <a:solidFill>
                  <a:srgbClr val="C00000"/>
                </a:solidFill>
              </a:rPr>
              <a:t>Запам'ятай! </a:t>
            </a:r>
            <a:endParaRPr lang="uk-UA" b="1" dirty="0">
              <a:solidFill>
                <a:srgbClr val="C00000"/>
              </a:solidFill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493204" y="836712"/>
            <a:ext cx="8229600" cy="5289451"/>
          </a:xfrm>
        </p:spPr>
        <p:txBody>
          <a:bodyPr/>
          <a:lstStyle/>
          <a:p>
            <a:pPr marL="0" indent="0">
              <a:buNone/>
            </a:pPr>
            <a:r>
              <a:rPr lang="uk-UA" sz="2800" b="1" dirty="0" smtClean="0"/>
              <a:t>Опис зовнішності людини </a:t>
            </a:r>
            <a:r>
              <a:rPr lang="uk-UA" sz="2800" dirty="0" smtClean="0"/>
              <a:t>– це словесний </a:t>
            </a:r>
            <a:r>
              <a:rPr lang="uk-UA" sz="2800" b="1" dirty="0" smtClean="0">
                <a:solidFill>
                  <a:srgbClr val="C00000"/>
                </a:solidFill>
              </a:rPr>
              <a:t>портрет</a:t>
            </a:r>
            <a:r>
              <a:rPr lang="uk-UA" sz="2800" dirty="0" smtClean="0"/>
              <a:t>, зображення людини мовними засобами.</a:t>
            </a:r>
          </a:p>
          <a:p>
            <a:pPr marL="0" indent="0">
              <a:buNone/>
            </a:pPr>
            <a:endParaRPr lang="ru-RU" dirty="0"/>
          </a:p>
          <a:p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25" t="2345" r="2908" b="2428"/>
          <a:stretch/>
        </p:blipFill>
        <p:spPr>
          <a:xfrm>
            <a:off x="467544" y="1809344"/>
            <a:ext cx="8316533" cy="4860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149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 smtClean="0">
                <a:solidFill>
                  <a:srgbClr val="C00000"/>
                </a:solidFill>
              </a:rPr>
              <a:t>Поміркуй: ознаки якого стилю притаманні кожному реченню</a:t>
            </a:r>
            <a:endParaRPr lang="uk-UA" b="1" dirty="0">
              <a:solidFill>
                <a:srgbClr val="C00000"/>
              </a:solidFill>
            </a:endParaRPr>
          </a:p>
        </p:txBody>
      </p:sp>
      <p:pic>
        <p:nvPicPr>
          <p:cNvPr id="4" name="Місце для вмісту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43"/>
          <a:stretch/>
        </p:blipFill>
        <p:spPr>
          <a:xfrm>
            <a:off x="107504" y="1556792"/>
            <a:ext cx="8939719" cy="46805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37442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/>
          <a:lstStyle/>
          <a:p>
            <a:r>
              <a:rPr lang="uk-UA" b="1" dirty="0" smtClean="0">
                <a:solidFill>
                  <a:srgbClr val="C00000"/>
                </a:solidFill>
              </a:rPr>
              <a:t>ПРИГАДАЙМО!</a:t>
            </a:r>
            <a:endParaRPr lang="uk-UA" b="1" dirty="0">
              <a:solidFill>
                <a:srgbClr val="C00000"/>
              </a:solidFill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uk-UA" b="1" dirty="0" smtClean="0">
                <a:solidFill>
                  <a:srgbClr val="C00000"/>
                </a:solidFill>
              </a:rPr>
              <a:t>Простий план </a:t>
            </a:r>
          </a:p>
          <a:p>
            <a:pPr marL="0" indent="0">
              <a:buNone/>
            </a:pPr>
            <a:r>
              <a:rPr lang="uk-UA" dirty="0" smtClean="0"/>
              <a:t>1.</a:t>
            </a:r>
          </a:p>
          <a:p>
            <a:pPr marL="0" indent="0">
              <a:buNone/>
            </a:pPr>
            <a:r>
              <a:rPr lang="uk-UA" dirty="0" smtClean="0"/>
              <a:t>2.</a:t>
            </a:r>
          </a:p>
          <a:p>
            <a:pPr marL="0" indent="0">
              <a:buNone/>
            </a:pPr>
            <a:r>
              <a:rPr lang="uk-UA" dirty="0" smtClean="0"/>
              <a:t>3.</a:t>
            </a:r>
          </a:p>
          <a:p>
            <a:pPr marL="0" indent="0">
              <a:buNone/>
            </a:pPr>
            <a:r>
              <a:rPr lang="uk-UA" dirty="0" smtClean="0"/>
              <a:t>4.</a:t>
            </a:r>
          </a:p>
          <a:p>
            <a:pPr marL="0" indent="0">
              <a:buNone/>
            </a:pPr>
            <a:r>
              <a:rPr lang="uk-UA" dirty="0" smtClean="0"/>
              <a:t>5.</a:t>
            </a:r>
          </a:p>
          <a:p>
            <a:pPr marL="0" indent="0">
              <a:buNone/>
            </a:pPr>
            <a:r>
              <a:rPr lang="uk-UA" dirty="0" smtClean="0"/>
              <a:t>6.</a:t>
            </a:r>
            <a:endParaRPr lang="uk-UA" dirty="0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88296" cy="4525963"/>
          </a:xfrm>
        </p:spPr>
        <p:txBody>
          <a:bodyPr/>
          <a:lstStyle/>
          <a:p>
            <a:pPr marL="0" indent="0" algn="ctr">
              <a:buNone/>
            </a:pPr>
            <a:r>
              <a:rPr lang="uk-UA" b="1" dirty="0" smtClean="0">
                <a:solidFill>
                  <a:srgbClr val="C00000"/>
                </a:solidFill>
              </a:rPr>
              <a:t>Складний план</a:t>
            </a:r>
          </a:p>
          <a:p>
            <a:pPr marL="0" indent="0" fontAlgn="base">
              <a:buNone/>
            </a:pPr>
            <a:r>
              <a:rPr lang="ru-RU" dirty="0"/>
              <a:t>I. Вступ.</a:t>
            </a:r>
          </a:p>
          <a:p>
            <a:pPr marL="0" indent="0" fontAlgn="base">
              <a:buNone/>
            </a:pPr>
            <a:r>
              <a:rPr lang="ru-RU" dirty="0"/>
              <a:t>II. </a:t>
            </a:r>
            <a:r>
              <a:rPr lang="uk-UA" dirty="0" smtClean="0"/>
              <a:t>Основна частина.</a:t>
            </a:r>
          </a:p>
          <a:p>
            <a:pPr marL="0" indent="0" fontAlgn="base">
              <a:buNone/>
            </a:pPr>
            <a:r>
              <a:rPr lang="ru-RU" dirty="0" smtClean="0"/>
              <a:t>1</a:t>
            </a:r>
            <a:r>
              <a:rPr lang="ru-RU" dirty="0"/>
              <a:t>.</a:t>
            </a:r>
          </a:p>
          <a:p>
            <a:pPr marL="0" indent="0" fontAlgn="base">
              <a:buNone/>
            </a:pPr>
            <a:r>
              <a:rPr lang="ru-RU" dirty="0"/>
              <a:t>2.</a:t>
            </a:r>
          </a:p>
          <a:p>
            <a:pPr marL="0" indent="0" fontAlgn="base">
              <a:buNone/>
            </a:pPr>
            <a:r>
              <a:rPr lang="ru-RU" dirty="0"/>
              <a:t>3.</a:t>
            </a:r>
          </a:p>
          <a:p>
            <a:pPr marL="0" indent="0" fontAlgn="base">
              <a:buNone/>
            </a:pPr>
            <a:r>
              <a:rPr lang="ru-RU" dirty="0"/>
              <a:t>III. </a:t>
            </a:r>
            <a:r>
              <a:rPr lang="uk-UA" dirty="0" smtClean="0"/>
              <a:t>Закінчення  (висновок).</a:t>
            </a:r>
          </a:p>
          <a:p>
            <a:pPr marL="0" indent="0">
              <a:buNone/>
            </a:pPr>
            <a:endParaRPr lang="uk-UA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49" t="7337" r="18514" b="7012"/>
          <a:stretch/>
        </p:blipFill>
        <p:spPr>
          <a:xfrm>
            <a:off x="1763688" y="3356992"/>
            <a:ext cx="2335528" cy="31683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45182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3386" y="-99392"/>
            <a:ext cx="7433414" cy="1296144"/>
          </a:xfrm>
        </p:spPr>
        <p:txBody>
          <a:bodyPr/>
          <a:lstStyle/>
          <a:p>
            <a:r>
              <a:rPr lang="uk-UA" b="1" dirty="0" smtClean="0">
                <a:solidFill>
                  <a:schemeClr val="accent6">
                    <a:lumMod val="50000"/>
                  </a:schemeClr>
                </a:solidFill>
              </a:rPr>
              <a:t>Прочитайте поданий текст</a:t>
            </a:r>
            <a:endParaRPr lang="uk-UA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457200" y="908720"/>
            <a:ext cx="8579296" cy="5832648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uk-UA" sz="4000" b="1" dirty="0">
                <a:solidFill>
                  <a:schemeClr val="accent4">
                    <a:lumMod val="75000"/>
                  </a:schemeClr>
                </a:solidFill>
              </a:rPr>
              <a:t>РОМАН КУРОЧКА</a:t>
            </a:r>
          </a:p>
          <a:p>
            <a:pPr marL="0" indent="0" algn="just">
              <a:buNone/>
            </a:pPr>
            <a:r>
              <a:rPr lang="uk-UA" dirty="0" smtClean="0"/>
              <a:t>	</a:t>
            </a:r>
            <a:r>
              <a:rPr lang="uk-UA" sz="3400" dirty="0" smtClean="0"/>
              <a:t>На </a:t>
            </a:r>
            <a:r>
              <a:rPr lang="uk-UA" sz="3400" dirty="0"/>
              <a:t>крутому березі Дністра стоїть невелике село Берізки. У тих Берізках і живе учень п’ятого класу Роман Курочка. Хлопець він на вигляд не дуже показний: невисокий, худорлявий, кирпатий, з гарними темно-сірими очима. А русяве волосся на голові за літо так вигорає на сонці, що стає білим-білим. Груди й плечі вузькі.</a:t>
            </a:r>
          </a:p>
          <a:p>
            <a:pPr marL="0" indent="0" algn="just">
              <a:buNone/>
            </a:pPr>
            <a:r>
              <a:rPr lang="uk-UA" sz="3400" dirty="0" smtClean="0"/>
              <a:t>	Роман </a:t>
            </a:r>
            <a:r>
              <a:rPr lang="uk-UA" sz="3400" dirty="0"/>
              <a:t>був найменшим у класі. Вийдуть учні на фізкультуру, вишикуються в одну лінію, плече до плеча, то Курочка найостанніший. А коли йдуть строєм, Микола Перегуда, що був у класі найвищим, озирнеться та насмішкувато й кине:</a:t>
            </a:r>
          </a:p>
          <a:p>
            <a:pPr marL="0" indent="0" algn="just">
              <a:buNone/>
            </a:pPr>
            <a:r>
              <a:rPr lang="uk-UA" sz="3400" dirty="0" smtClean="0"/>
              <a:t>— </a:t>
            </a:r>
            <a:r>
              <a:rPr lang="uk-UA" sz="3400" dirty="0"/>
              <a:t>Ей, Романе, ноги вище піднімай!</a:t>
            </a:r>
          </a:p>
          <a:p>
            <a:pPr marL="0" indent="0" algn="just">
              <a:buNone/>
            </a:pPr>
            <a:r>
              <a:rPr lang="uk-UA" sz="3400" dirty="0" smtClean="0"/>
              <a:t>	І </a:t>
            </a:r>
            <a:r>
              <a:rPr lang="uk-UA" sz="3400" dirty="0"/>
              <a:t>весь клас так і зайдеться сміхом.</a:t>
            </a:r>
          </a:p>
          <a:p>
            <a:pPr marL="0" indent="0" algn="just">
              <a:buNone/>
            </a:pPr>
            <a:r>
              <a:rPr lang="uk-UA" sz="3400" dirty="0" smtClean="0"/>
              <a:t>	Узагалі </a:t>
            </a:r>
            <a:r>
              <a:rPr lang="uk-UA" sz="3400" dirty="0"/>
              <a:t>той Перегуда не давав бідному Курочці спокою. Високий, здоровий, він, бувало, штовхне хлопця в плече:</a:t>
            </a:r>
          </a:p>
          <a:p>
            <a:pPr marL="0" indent="0" algn="just">
              <a:buNone/>
            </a:pPr>
            <a:r>
              <a:rPr lang="uk-UA" sz="3400" dirty="0"/>
              <a:t>— Ти, Романе, навіть не курочка, а справжнісіньке </a:t>
            </a:r>
            <a:r>
              <a:rPr lang="uk-UA" sz="3400" dirty="0" smtClean="0"/>
              <a:t>курча.</a:t>
            </a:r>
            <a:endParaRPr lang="uk-UA" sz="34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18" y="0"/>
            <a:ext cx="1186786" cy="13799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86018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457200" y="404664"/>
            <a:ext cx="8291264" cy="6048672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uk-UA" dirty="0" smtClean="0"/>
              <a:t>	</a:t>
            </a:r>
            <a:r>
              <a:rPr lang="uk-UA" sz="3400" dirty="0" smtClean="0"/>
              <a:t>Роман </a:t>
            </a:r>
            <a:r>
              <a:rPr lang="uk-UA" sz="3400" dirty="0"/>
              <a:t>мовчки зносив ті глузування Перегуди. Та й що міг сказати, коли на зріст він був якраз тому під руки. Тільки одного разу не втерпів, стиснув кулаки </a:t>
            </a:r>
            <a:r>
              <a:rPr lang="uk-UA" sz="3400" dirty="0" smtClean="0"/>
              <a:t>й </a:t>
            </a:r>
            <a:r>
              <a:rPr lang="uk-UA" sz="3400" dirty="0"/>
              <a:t>тремтливим голосом сказав:</a:t>
            </a:r>
          </a:p>
          <a:p>
            <a:pPr marL="0" indent="0" algn="just">
              <a:buNone/>
            </a:pPr>
            <a:r>
              <a:rPr lang="uk-UA" sz="3400" dirty="0"/>
              <a:t>— Ну почекай, ми ще з тобою поквитаємось…— і, певно, </a:t>
            </a:r>
            <a:r>
              <a:rPr lang="uk-UA" sz="3400" dirty="0" smtClean="0"/>
              <a:t>у </a:t>
            </a:r>
            <a:r>
              <a:rPr lang="uk-UA" sz="3400" dirty="0"/>
              <a:t>ту хвилину Романові дуже хотілося бути більшим і сильнішим за Перегуду.</a:t>
            </a:r>
          </a:p>
          <a:p>
            <a:pPr marL="0" indent="0" algn="just">
              <a:buNone/>
            </a:pPr>
            <a:r>
              <a:rPr lang="uk-UA" sz="3400" dirty="0" smtClean="0"/>
              <a:t>	Жили </a:t>
            </a:r>
            <a:r>
              <a:rPr lang="uk-UA" sz="3400" dirty="0"/>
              <a:t>Роман з матір’ю на березі Дністра. Невелика їхня хата </a:t>
            </a:r>
            <a:r>
              <a:rPr lang="uk-UA" sz="3400" dirty="0" smtClean="0"/>
              <a:t>в </a:t>
            </a:r>
            <a:r>
              <a:rPr lang="uk-UA" sz="3400" dirty="0"/>
              <a:t>садочку стояла над дорогою, а кінець городу спускався до самісінької води. І влітку, поки мати </a:t>
            </a:r>
            <a:r>
              <a:rPr lang="uk-UA" sz="3400" dirty="0" smtClean="0"/>
              <a:t>працює, </a:t>
            </a:r>
            <a:r>
              <a:rPr lang="uk-UA" sz="3400" dirty="0"/>
              <a:t>хлопець усе біля річки: то рибу ловить, то ятери сушить, то весло </a:t>
            </a:r>
            <a:r>
              <a:rPr lang="uk-UA" sz="3400" dirty="0" err="1"/>
              <a:t>струже</a:t>
            </a:r>
            <a:r>
              <a:rPr lang="uk-UA" sz="3400" dirty="0"/>
              <a:t> або смолить свою плоскодонку. А то збере цілу ватагу таких хлопців, як сам, та все проводить з ними змагання.</a:t>
            </a:r>
          </a:p>
          <a:p>
            <a:pPr marL="0" indent="0" algn="just">
              <a:buNone/>
            </a:pPr>
            <a:r>
              <a:rPr lang="uk-UA" sz="3400" dirty="0" smtClean="0"/>
              <a:t>	І </a:t>
            </a:r>
            <a:r>
              <a:rPr lang="uk-UA" sz="3400" dirty="0"/>
              <a:t>тут Роман виявився таким майстром, що випередити його ніхто не міг. Він так спритно вимахував руками і перебирав у воді ногами, що й справді був схожий на прудку </a:t>
            </a:r>
            <a:r>
              <a:rPr lang="uk-UA" sz="3400" dirty="0" smtClean="0"/>
              <a:t>рибину </a:t>
            </a:r>
            <a:r>
              <a:rPr lang="uk-UA" sz="3400" i="1" dirty="0" smtClean="0"/>
              <a:t>(</a:t>
            </a:r>
            <a:r>
              <a:rPr lang="uk-UA" sz="3400" i="1" dirty="0"/>
              <a:t>За А. Дрофанем, 256 сл.).</a:t>
            </a:r>
          </a:p>
          <a:p>
            <a:pPr marL="0" indent="0">
              <a:buNone/>
            </a:pPr>
            <a:endParaRPr lang="uk-UA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819657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7704" y="332656"/>
            <a:ext cx="7236296" cy="648072"/>
          </a:xfrm>
        </p:spPr>
        <p:txBody>
          <a:bodyPr>
            <a:normAutofit fontScale="90000"/>
          </a:bodyPr>
          <a:lstStyle/>
          <a:p>
            <a:r>
              <a:rPr lang="uk-UA" b="1" dirty="0" smtClean="0">
                <a:solidFill>
                  <a:schemeClr val="accent3">
                    <a:lumMod val="75000"/>
                  </a:schemeClr>
                </a:solidFill>
              </a:rPr>
              <a:t>ПРАЦЮЄМО ЗА ПРОЧИТАНИМ</a:t>
            </a:r>
            <a:endParaRPr lang="uk-UA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95536" y="1196752"/>
            <a:ext cx="8496944" cy="5112568"/>
          </a:xfrm>
        </p:spPr>
        <p:txBody>
          <a:bodyPr>
            <a:normAutofit lnSpcReduction="10000"/>
          </a:bodyPr>
          <a:lstStyle/>
          <a:p>
            <a:pPr marL="514350" indent="-514350" algn="just" fontAlgn="base">
              <a:buAutoNum type="arabicPeriod"/>
            </a:pPr>
            <a:r>
              <a:rPr lang="uk-UA" dirty="0" smtClean="0"/>
              <a:t>Визначте, </a:t>
            </a:r>
            <a:r>
              <a:rPr lang="uk-UA" dirty="0"/>
              <a:t>про що розповідається в тексті. </a:t>
            </a:r>
            <a:endParaRPr lang="uk-UA" dirty="0" smtClean="0"/>
          </a:p>
          <a:p>
            <a:pPr marL="514350" indent="-514350" algn="just" fontAlgn="base">
              <a:buAutoNum type="arabicPeriod"/>
            </a:pPr>
            <a:r>
              <a:rPr lang="uk-UA" dirty="0" smtClean="0"/>
              <a:t>З’ясуйте </a:t>
            </a:r>
            <a:r>
              <a:rPr lang="uk-UA" dirty="0"/>
              <a:t>тему й основну думку висловлювання.</a:t>
            </a:r>
          </a:p>
          <a:p>
            <a:pPr marL="0" indent="0" algn="just" fontAlgn="base">
              <a:buNone/>
            </a:pPr>
            <a:r>
              <a:rPr lang="uk-UA" dirty="0" smtClean="0"/>
              <a:t>3. Назвіть </a:t>
            </a:r>
            <a:r>
              <a:rPr lang="uk-UA" dirty="0"/>
              <a:t>учасників мовленнєвої ситуації. </a:t>
            </a:r>
            <a:r>
              <a:rPr lang="uk-UA" dirty="0" smtClean="0"/>
              <a:t>Дайте їм </a:t>
            </a:r>
            <a:r>
              <a:rPr lang="uk-UA" dirty="0"/>
              <a:t>характеристику.</a:t>
            </a:r>
          </a:p>
          <a:p>
            <a:pPr marL="0" indent="0" algn="just" fontAlgn="base">
              <a:buNone/>
            </a:pPr>
            <a:r>
              <a:rPr lang="uk-UA" dirty="0" smtClean="0"/>
              <a:t>4.  </a:t>
            </a:r>
            <a:r>
              <a:rPr lang="uk-UA" dirty="0"/>
              <a:t>Чому Романа називали справжнім курчам?</a:t>
            </a:r>
          </a:p>
          <a:p>
            <a:pPr marL="0" indent="0" algn="just" fontAlgn="base">
              <a:buNone/>
            </a:pPr>
            <a:r>
              <a:rPr lang="uk-UA" dirty="0" smtClean="0"/>
              <a:t>5.  </a:t>
            </a:r>
            <a:r>
              <a:rPr lang="uk-UA" dirty="0"/>
              <a:t>Хто не давав бідному Курочці спокою?</a:t>
            </a:r>
          </a:p>
          <a:p>
            <a:pPr marL="0" indent="0" algn="just" fontAlgn="base">
              <a:buNone/>
            </a:pPr>
            <a:r>
              <a:rPr lang="uk-UA" dirty="0" smtClean="0"/>
              <a:t>6. У </a:t>
            </a:r>
            <a:r>
              <a:rPr lang="uk-UA" dirty="0"/>
              <a:t>чому виявився Роман майстром</a:t>
            </a:r>
            <a:r>
              <a:rPr lang="uk-UA" dirty="0" smtClean="0"/>
              <a:t>?</a:t>
            </a:r>
          </a:p>
          <a:p>
            <a:pPr marL="0" indent="0" algn="just" fontAlgn="base">
              <a:buNone/>
            </a:pPr>
            <a:r>
              <a:rPr lang="uk-UA" dirty="0" smtClean="0"/>
              <a:t>7. Які висновки можна зробити за змістом прочитаного?</a:t>
            </a:r>
          </a:p>
          <a:p>
            <a:pPr marL="0" indent="0" fontAlgn="base">
              <a:buNone/>
            </a:pPr>
            <a:endParaRPr lang="uk-UA" dirty="0"/>
          </a:p>
          <a:p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16632"/>
            <a:ext cx="1361728" cy="11132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46058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200" b="1" dirty="0" smtClean="0">
                <a:solidFill>
                  <a:srgbClr val="C00000"/>
                </a:solidFill>
              </a:rPr>
              <a:t>Запишіть</a:t>
            </a:r>
            <a:r>
              <a:rPr lang="uk-UA" sz="32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uk-UA" sz="3200" b="1" dirty="0" smtClean="0">
                <a:solidFill>
                  <a:schemeClr val="accent4">
                    <a:lumMod val="75000"/>
                  </a:schemeClr>
                </a:solidFill>
              </a:rPr>
              <a:t>поданий складний план та </a:t>
            </a:r>
            <a:r>
              <a:rPr lang="uk-UA" sz="3200" b="1" dirty="0" smtClean="0">
                <a:solidFill>
                  <a:srgbClr val="C00000"/>
                </a:solidFill>
              </a:rPr>
              <a:t>усно перекажіть</a:t>
            </a:r>
            <a:r>
              <a:rPr lang="uk-UA" sz="32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uk-UA" sz="3200" b="1" dirty="0" smtClean="0">
                <a:solidFill>
                  <a:schemeClr val="accent4">
                    <a:lumMod val="75000"/>
                  </a:schemeClr>
                </a:solidFill>
              </a:rPr>
              <a:t>за планом</a:t>
            </a:r>
            <a:endParaRPr lang="uk-UA" sz="32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539552" y="1340768"/>
            <a:ext cx="8229600" cy="5256584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uk-UA" b="1" i="1" dirty="0" smtClean="0"/>
              <a:t>Роман Курочка</a:t>
            </a:r>
          </a:p>
          <a:p>
            <a:pPr marL="0" indent="0" algn="ctr">
              <a:buNone/>
            </a:pPr>
            <a:r>
              <a:rPr lang="uk-UA" b="1" i="1" dirty="0" smtClean="0"/>
              <a:t>План</a:t>
            </a:r>
          </a:p>
          <a:p>
            <a:pPr marL="0" indent="0">
              <a:buNone/>
            </a:pPr>
            <a:r>
              <a:rPr lang="uk-UA" b="1" i="1" dirty="0" smtClean="0"/>
              <a:t>І</a:t>
            </a:r>
            <a:r>
              <a:rPr lang="uk-UA" b="1" i="1" dirty="0"/>
              <a:t>. Роман Курочка – житель села Берізки.</a:t>
            </a:r>
            <a:endParaRPr lang="uk-UA" b="1" dirty="0"/>
          </a:p>
          <a:p>
            <a:pPr marL="0" indent="0">
              <a:buNone/>
            </a:pPr>
            <a:r>
              <a:rPr lang="uk-UA" b="1" i="1" dirty="0"/>
              <a:t>ІІ. Роман – найменший учень у класі.</a:t>
            </a:r>
            <a:endParaRPr lang="uk-UA" b="1" dirty="0"/>
          </a:p>
          <a:p>
            <a:pPr marL="0" indent="0">
              <a:buNone/>
            </a:pPr>
            <a:r>
              <a:rPr lang="uk-UA" b="1" i="1" dirty="0"/>
              <a:t>1. На уроці фізкультури.</a:t>
            </a:r>
            <a:endParaRPr lang="uk-UA" b="1" dirty="0"/>
          </a:p>
          <a:p>
            <a:pPr marL="0" indent="0">
              <a:buNone/>
            </a:pPr>
            <a:r>
              <a:rPr lang="uk-UA" b="1" i="1" dirty="0"/>
              <a:t>2. Глузування Миколи Перегуди.</a:t>
            </a:r>
            <a:endParaRPr lang="uk-UA" b="1" dirty="0"/>
          </a:p>
          <a:p>
            <a:pPr marL="0" indent="0">
              <a:buNone/>
            </a:pPr>
            <a:r>
              <a:rPr lang="uk-UA" b="1" i="1" dirty="0"/>
              <a:t>3. </a:t>
            </a:r>
            <a:r>
              <a:rPr lang="uk-UA" b="1" i="1" dirty="0" smtClean="0"/>
              <a:t>«Ми </a:t>
            </a:r>
            <a:r>
              <a:rPr lang="uk-UA" b="1" i="1" dirty="0"/>
              <a:t>ще з тобою </a:t>
            </a:r>
            <a:r>
              <a:rPr lang="uk-UA" b="1" i="1" dirty="0" smtClean="0"/>
              <a:t>поквитаємося».</a:t>
            </a:r>
            <a:endParaRPr lang="uk-UA" b="1" dirty="0"/>
          </a:p>
          <a:p>
            <a:pPr marL="0" indent="0">
              <a:buNone/>
            </a:pPr>
            <a:r>
              <a:rPr lang="uk-UA" b="1" i="1" dirty="0"/>
              <a:t>ІІІ. Улітку на березі Дністра.</a:t>
            </a:r>
            <a:endParaRPr lang="uk-UA" b="1" dirty="0"/>
          </a:p>
          <a:p>
            <a:pPr marL="0" indent="0">
              <a:buNone/>
            </a:pPr>
            <a:r>
              <a:rPr lang="uk-UA" b="1" i="1" dirty="0"/>
              <a:t>IV. Спритність Романа.</a:t>
            </a:r>
            <a:endParaRPr lang="uk-UA" b="1" dirty="0"/>
          </a:p>
          <a:p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62559">
            <a:off x="5906673" y="4566263"/>
            <a:ext cx="3294632" cy="1951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665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4800" b="1" dirty="0" smtClean="0">
                <a:solidFill>
                  <a:schemeClr val="accent4">
                    <a:lumMod val="75000"/>
                  </a:schemeClr>
                </a:solidFill>
              </a:rPr>
              <a:t>Варто замислитися!</a:t>
            </a:r>
            <a:endParaRPr lang="uk-UA" sz="48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251520" y="1268760"/>
            <a:ext cx="4104456" cy="4857403"/>
          </a:xfrm>
        </p:spPr>
        <p:txBody>
          <a:bodyPr/>
          <a:lstStyle/>
          <a:p>
            <a:pPr marL="0" indent="0">
              <a:buNone/>
            </a:pPr>
            <a:r>
              <a:rPr lang="uk-UA" b="1" dirty="0" smtClean="0"/>
              <a:t>Люди в усьому світі можуть мати різний вигляд, належати до різних віросповідань, мати різну освіту .., але всі вони однакові. Усі вони — люди, яких треба любити.</a:t>
            </a:r>
            <a:endParaRPr lang="uk-UA" dirty="0" smtClean="0"/>
          </a:p>
          <a:p>
            <a:pPr marL="0" indent="0" algn="r">
              <a:buNone/>
            </a:pPr>
            <a:r>
              <a:rPr lang="uk-UA" b="1" dirty="0" smtClean="0"/>
              <a:t>Мати </a:t>
            </a:r>
            <a:r>
              <a:rPr lang="uk-UA" b="1" dirty="0"/>
              <a:t>Тереза</a:t>
            </a:r>
            <a:endParaRPr lang="uk-UA" dirty="0"/>
          </a:p>
          <a:p>
            <a:endParaRPr lang="uk-UA" dirty="0"/>
          </a:p>
        </p:txBody>
      </p:sp>
      <p:pic>
        <p:nvPicPr>
          <p:cNvPr id="5" name="Місце для вмісту 4"/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" r="-401" b="7007"/>
          <a:stretch/>
        </p:blipFill>
        <p:spPr>
          <a:xfrm>
            <a:off x="4139952" y="1628800"/>
            <a:ext cx="4854474" cy="30133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01426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131024" cy="1143000"/>
          </a:xfrm>
        </p:spPr>
        <p:txBody>
          <a:bodyPr>
            <a:normAutofit/>
          </a:bodyPr>
          <a:lstStyle/>
          <a:p>
            <a:r>
              <a:rPr lang="uk-UA" b="1" dirty="0" smtClean="0">
                <a:solidFill>
                  <a:schemeClr val="accent2">
                    <a:lumMod val="50000"/>
                  </a:schemeClr>
                </a:solidFill>
              </a:rPr>
              <a:t>ДОМАШНЄ ЗАВДАННЯ</a:t>
            </a:r>
            <a:endParaRPr lang="uk-UA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/>
          <a:lstStyle/>
          <a:p>
            <a:pPr marL="0" indent="0">
              <a:buNone/>
            </a:pPr>
            <a:r>
              <a:rPr lang="uk-UA" sz="3600" dirty="0" smtClean="0"/>
              <a:t>1. Повторити § 17-20.</a:t>
            </a:r>
          </a:p>
          <a:p>
            <a:pPr marL="0" indent="0">
              <a:buNone/>
            </a:pPr>
            <a:r>
              <a:rPr lang="uk-UA" sz="3600" dirty="0" smtClean="0"/>
              <a:t>2. Прочитати текст вправи </a:t>
            </a:r>
            <a:r>
              <a:rPr lang="uk-UA" sz="3600" b="1" dirty="0" smtClean="0">
                <a:solidFill>
                  <a:srgbClr val="7030A0"/>
                </a:solidFill>
              </a:rPr>
              <a:t>213 (с. 104).</a:t>
            </a:r>
          </a:p>
          <a:p>
            <a:pPr marL="0" indent="0">
              <a:buNone/>
            </a:pPr>
            <a:r>
              <a:rPr lang="uk-UA" sz="3600" dirty="0" smtClean="0"/>
              <a:t>3. Скласти </a:t>
            </a:r>
            <a:r>
              <a:rPr lang="uk-UA" sz="3600" b="1" dirty="0" smtClean="0">
                <a:solidFill>
                  <a:srgbClr val="7030A0"/>
                </a:solidFill>
              </a:rPr>
              <a:t>складний план прочитаного</a:t>
            </a:r>
            <a:r>
              <a:rPr lang="uk-UA" sz="3600" dirty="0" smtClean="0"/>
              <a:t>.</a:t>
            </a:r>
          </a:p>
          <a:p>
            <a:pPr marL="0" indent="0">
              <a:buNone/>
            </a:pPr>
            <a:endParaRPr lang="uk-UA" dirty="0"/>
          </a:p>
          <a:p>
            <a:pPr marL="0" indent="0" algn="ctr">
              <a:buNone/>
            </a:pPr>
            <a:r>
              <a:rPr lang="uk-UA" b="1" dirty="0" smtClean="0">
                <a:solidFill>
                  <a:srgbClr val="C00000"/>
                </a:solidFill>
              </a:rPr>
              <a:t>ЩО </a:t>
            </a:r>
            <a:r>
              <a:rPr lang="uk-UA" b="1" dirty="0" smtClean="0">
                <a:solidFill>
                  <a:srgbClr val="C00000"/>
                </a:solidFill>
              </a:rPr>
              <a:t>І ЯК ЗАПИСУВАТИ ДИВИСЯ НИЖЧЕ</a:t>
            </a:r>
          </a:p>
          <a:p>
            <a:pPr marL="0" indent="0">
              <a:buNone/>
            </a:pPr>
            <a:endParaRPr lang="uk-UA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84" t="2650" r="8331" b="6241"/>
          <a:stretch/>
        </p:blipFill>
        <p:spPr>
          <a:xfrm>
            <a:off x="3516356" y="4725144"/>
            <a:ext cx="1642509" cy="18523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188640"/>
            <a:ext cx="2549604" cy="1800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49161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4680520" cy="850106"/>
          </a:xfrm>
        </p:spPr>
        <p:txBody>
          <a:bodyPr>
            <a:noAutofit/>
          </a:bodyPr>
          <a:lstStyle/>
          <a:p>
            <a:r>
              <a:rPr lang="uk-UA" sz="3200" b="1" dirty="0" smtClean="0">
                <a:solidFill>
                  <a:srgbClr val="C00000"/>
                </a:solidFill>
              </a:rPr>
              <a:t/>
            </a:r>
            <a:br>
              <a:rPr lang="uk-UA" sz="3200" b="1" dirty="0" smtClean="0">
                <a:solidFill>
                  <a:srgbClr val="C00000"/>
                </a:solidFill>
              </a:rPr>
            </a:br>
            <a:r>
              <a:rPr lang="uk-UA" sz="2800" b="1" dirty="0" smtClean="0">
                <a:solidFill>
                  <a:srgbClr val="002060"/>
                </a:solidFill>
              </a:rPr>
              <a:t>Орієнтовний </a:t>
            </a:r>
            <a:r>
              <a:rPr lang="uk-UA" sz="2800" b="1" dirty="0" smtClean="0">
                <a:solidFill>
                  <a:srgbClr val="002060"/>
                </a:solidFill>
              </a:rPr>
              <a:t>запис у зошиті</a:t>
            </a:r>
            <a:endParaRPr lang="uk-UA" sz="2800" b="1" dirty="0">
              <a:solidFill>
                <a:srgbClr val="002060"/>
              </a:solidFill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539552" y="1484784"/>
            <a:ext cx="5040560" cy="4896544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uk-UA" b="1" i="1" dirty="0" smtClean="0"/>
              <a:t>Дата</a:t>
            </a:r>
          </a:p>
          <a:p>
            <a:pPr marL="0" indent="0" algn="ctr">
              <a:buNone/>
            </a:pPr>
            <a:r>
              <a:rPr lang="uk-UA" b="1" i="1" dirty="0" smtClean="0"/>
              <a:t>Домашня робота</a:t>
            </a:r>
          </a:p>
          <a:p>
            <a:pPr marL="0" indent="0" algn="ctr">
              <a:buNone/>
            </a:pPr>
            <a:r>
              <a:rPr lang="uk-UA" b="1" i="1" dirty="0" smtClean="0"/>
              <a:t>Вправа 213</a:t>
            </a:r>
            <a:endParaRPr lang="uk-UA" b="1" i="1" dirty="0" smtClean="0"/>
          </a:p>
          <a:p>
            <a:pPr marL="0" indent="0" algn="ctr">
              <a:buNone/>
            </a:pPr>
            <a:r>
              <a:rPr lang="uk-UA" b="1" i="1" dirty="0" smtClean="0"/>
              <a:t>Автопортрет Тараса Шевченка </a:t>
            </a:r>
          </a:p>
          <a:p>
            <a:pPr marL="0" indent="0" algn="ctr">
              <a:buNone/>
            </a:pPr>
            <a:r>
              <a:rPr lang="uk-UA" b="1" i="1" dirty="0" smtClean="0"/>
              <a:t>План</a:t>
            </a:r>
          </a:p>
          <a:p>
            <a:pPr marL="0" indent="0">
              <a:buNone/>
            </a:pPr>
            <a:r>
              <a:rPr lang="uk-UA" b="1" i="1" dirty="0" smtClean="0"/>
              <a:t>І. </a:t>
            </a:r>
          </a:p>
          <a:p>
            <a:pPr marL="0" indent="0">
              <a:buNone/>
            </a:pPr>
            <a:r>
              <a:rPr lang="uk-UA" b="1" i="1" dirty="0" smtClean="0"/>
              <a:t>ІІ. </a:t>
            </a:r>
          </a:p>
          <a:p>
            <a:pPr marL="0" indent="0">
              <a:buNone/>
            </a:pPr>
            <a:r>
              <a:rPr lang="uk-UA" b="1" i="1" dirty="0" smtClean="0"/>
              <a:t>1. </a:t>
            </a:r>
          </a:p>
          <a:p>
            <a:pPr marL="0" indent="0">
              <a:buNone/>
            </a:pPr>
            <a:r>
              <a:rPr lang="uk-UA" b="1" i="1" dirty="0" smtClean="0"/>
              <a:t>2.</a:t>
            </a:r>
          </a:p>
          <a:p>
            <a:pPr marL="0" indent="0">
              <a:buNone/>
            </a:pPr>
            <a:r>
              <a:rPr lang="uk-UA" b="1" i="1" dirty="0" smtClean="0"/>
              <a:t>3.</a:t>
            </a:r>
          </a:p>
          <a:p>
            <a:pPr marL="0" indent="0">
              <a:buNone/>
            </a:pPr>
            <a:r>
              <a:rPr lang="uk-UA" b="1" i="1" dirty="0" smtClean="0"/>
              <a:t>4.</a:t>
            </a:r>
          </a:p>
          <a:p>
            <a:pPr marL="0" indent="0">
              <a:buNone/>
            </a:pPr>
            <a:r>
              <a:rPr lang="uk-UA" b="1" i="1" dirty="0" smtClean="0"/>
              <a:t>5.</a:t>
            </a:r>
          </a:p>
          <a:p>
            <a:pPr marL="0" indent="0">
              <a:buNone/>
            </a:pPr>
            <a:r>
              <a:rPr lang="uk-UA" b="1" i="1" dirty="0" smtClean="0"/>
              <a:t>ІІІ. </a:t>
            </a:r>
            <a:endParaRPr lang="uk-UA" b="1" i="1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3550" y="49877"/>
            <a:ext cx="3494535" cy="23254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65033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122912" cy="1143000"/>
          </a:xfrm>
        </p:spPr>
        <p:txBody>
          <a:bodyPr/>
          <a:lstStyle/>
          <a:p>
            <a:r>
              <a:rPr lang="uk-UA" b="1" dirty="0" smtClean="0">
                <a:solidFill>
                  <a:srgbClr val="002060"/>
                </a:solidFill>
              </a:rPr>
              <a:t>Чи знаєш ти, що…</a:t>
            </a:r>
            <a:endParaRPr lang="uk-UA" b="1" dirty="0">
              <a:solidFill>
                <a:srgbClr val="002060"/>
              </a:solidFill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251520" y="1340768"/>
            <a:ext cx="3888432" cy="47419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smtClean="0"/>
              <a:t>Автопортрет</a:t>
            </a:r>
            <a:r>
              <a:rPr lang="ru-RU" dirty="0" smtClean="0"/>
              <a:t> </a:t>
            </a:r>
            <a:r>
              <a:rPr lang="ru-RU" dirty="0"/>
              <a:t>— портрет художника, </a:t>
            </a:r>
            <a:r>
              <a:rPr lang="uk-UA" dirty="0" smtClean="0"/>
              <a:t>виконаний </a:t>
            </a:r>
            <a:r>
              <a:rPr lang="ru-RU" dirty="0" smtClean="0"/>
              <a:t>ним </a:t>
            </a:r>
            <a:r>
              <a:rPr lang="ru-RU" dirty="0"/>
              <a:t>самим. </a:t>
            </a:r>
            <a:r>
              <a:rPr lang="uk-UA" dirty="0" smtClean="0"/>
              <a:t>Значного розвитку</a:t>
            </a:r>
            <a:r>
              <a:rPr lang="ru-RU" dirty="0" smtClean="0"/>
              <a:t> </a:t>
            </a:r>
            <a:r>
              <a:rPr lang="ru-RU" dirty="0"/>
              <a:t>автопортрет набуває в </a:t>
            </a:r>
            <a:r>
              <a:rPr lang="uk-UA" dirty="0" smtClean="0"/>
              <a:t>епоху Відродження й розквітає </a:t>
            </a:r>
            <a:r>
              <a:rPr lang="ru-RU" dirty="0" smtClean="0"/>
              <a:t>в </a:t>
            </a:r>
            <a:r>
              <a:rPr lang="en-US" dirty="0" smtClean="0"/>
              <a:t>XVII </a:t>
            </a:r>
            <a:r>
              <a:rPr lang="uk-UA" dirty="0" smtClean="0"/>
              <a:t>столітті</a:t>
            </a:r>
            <a:r>
              <a:rPr lang="ru-RU" dirty="0" smtClean="0"/>
              <a:t>.</a:t>
            </a:r>
            <a:endParaRPr lang="uk-UA" dirty="0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716016" y="2060848"/>
            <a:ext cx="4038600" cy="4493096"/>
          </a:xfrm>
        </p:spPr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Перший                                  автопортрет 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Тараса </a:t>
            </a:r>
            <a:r>
              <a:rPr lang="uk-UA" b="1" dirty="0" smtClean="0">
                <a:solidFill>
                  <a:schemeClr val="accent6">
                    <a:lumMod val="50000"/>
                  </a:schemeClr>
                </a:solidFill>
              </a:rPr>
              <a:t>Шевченка виконаний  узимку 1840—1841 років у Санкт-Петербурзі. </a:t>
            </a:r>
          </a:p>
          <a:p>
            <a:pPr marL="0" indent="0">
              <a:buNone/>
            </a:pPr>
            <a:r>
              <a:rPr lang="uk-UA" b="1" dirty="0" smtClean="0">
                <a:solidFill>
                  <a:schemeClr val="accent4">
                    <a:lumMod val="50000"/>
                  </a:schemeClr>
                </a:solidFill>
              </a:rPr>
              <a:t>Полотно, олія. </a:t>
            </a:r>
          </a:p>
          <a:p>
            <a:pPr marL="0" indent="0">
              <a:buNone/>
            </a:pPr>
            <a:r>
              <a:rPr lang="uk-UA" b="1" dirty="0" smtClean="0">
                <a:solidFill>
                  <a:schemeClr val="accent4">
                    <a:lumMod val="50000"/>
                  </a:schemeClr>
                </a:solidFill>
              </a:rPr>
              <a:t>Розмір </a:t>
            </a: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43 </a:t>
            </a:r>
            <a:r>
              <a:rPr lang="ru-RU" b="1" dirty="0">
                <a:solidFill>
                  <a:schemeClr val="accent4">
                    <a:lumMod val="50000"/>
                  </a:schemeClr>
                </a:solidFill>
              </a:rPr>
              <a:t>× </a:t>
            </a: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35.</a:t>
            </a:r>
            <a:endParaRPr lang="uk-UA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329108"/>
            <a:ext cx="2088232" cy="26475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4497868"/>
            <a:ext cx="3188466" cy="20310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05912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Autofit/>
          </a:bodyPr>
          <a:lstStyle/>
          <a:p>
            <a:r>
              <a:rPr lang="uk-UA" sz="4800" b="1" dirty="0" smtClean="0">
                <a:solidFill>
                  <a:schemeClr val="accent3">
                    <a:lumMod val="50000"/>
                  </a:schemeClr>
                </a:solidFill>
              </a:rPr>
              <a:t>ЦЕ ЦІКАВО!!!</a:t>
            </a:r>
            <a:endParaRPr lang="uk-UA" sz="4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4" name="Місце для вмісту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196752"/>
            <a:ext cx="7162742" cy="5372057"/>
          </a:xfrm>
        </p:spPr>
      </p:pic>
    </p:spTree>
    <p:extLst>
      <p:ext uri="{BB962C8B-B14F-4D97-AF65-F5344CB8AC3E}">
        <p14:creationId xmlns:p14="http://schemas.microsoft.com/office/powerpoint/2010/main" val="2112133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1691680" y="548680"/>
            <a:ext cx="7293496" cy="4958011"/>
          </a:xfrm>
        </p:spPr>
        <p:txBody>
          <a:bodyPr/>
          <a:lstStyle/>
          <a:p>
            <a:pPr marL="0" indent="0" algn="ctr">
              <a:buNone/>
            </a:pPr>
            <a:r>
              <a:rPr lang="uk-UA" sz="5400" b="1" i="1" dirty="0">
                <a:solidFill>
                  <a:srgbClr val="00B050"/>
                </a:solidFill>
              </a:rPr>
              <a:t>Дякую всім за роботу!</a:t>
            </a:r>
            <a:endParaRPr lang="uk-UA" sz="5400" i="1" dirty="0">
              <a:solidFill>
                <a:srgbClr val="00B050"/>
              </a:solidFill>
            </a:endParaRPr>
          </a:p>
          <a:p>
            <a:pPr marL="0" indent="0" algn="ctr">
              <a:buNone/>
            </a:pPr>
            <a:r>
              <a:rPr lang="uk-UA" sz="5400" b="1" i="1" dirty="0" smtClean="0">
                <a:solidFill>
                  <a:srgbClr val="002060"/>
                </a:solidFill>
              </a:rPr>
              <a:t>      До </a:t>
            </a:r>
            <a:r>
              <a:rPr lang="uk-UA" sz="5400" b="1" i="1" dirty="0">
                <a:solidFill>
                  <a:srgbClr val="002060"/>
                </a:solidFill>
              </a:rPr>
              <a:t>зустрічі</a:t>
            </a:r>
            <a:r>
              <a:rPr lang="uk-UA" sz="5400" b="1" i="1" dirty="0" smtClean="0">
                <a:solidFill>
                  <a:srgbClr val="002060"/>
                </a:solidFill>
              </a:rPr>
              <a:t>!</a:t>
            </a:r>
          </a:p>
          <a:p>
            <a:pPr marL="0" indent="0" algn="ctr">
              <a:buNone/>
            </a:pPr>
            <a:endParaRPr lang="uk-UA" sz="5400" i="1" dirty="0">
              <a:solidFill>
                <a:srgbClr val="002060"/>
              </a:solidFill>
            </a:endParaRPr>
          </a:p>
          <a:p>
            <a:endParaRPr lang="uk-UA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492896"/>
            <a:ext cx="2088232" cy="2046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233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</TotalTime>
  <Words>420</Words>
  <Application>Microsoft Office PowerPoint</Application>
  <PresentationFormat>Екран (4:3)</PresentationFormat>
  <Paragraphs>89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16</vt:i4>
      </vt:variant>
    </vt:vector>
  </HeadingPairs>
  <TitlesOfParts>
    <vt:vector size="17" baseType="lpstr">
      <vt:lpstr>Тема Office</vt:lpstr>
      <vt:lpstr>ПОМІРКУЙ: як ти розумієш слова Василя Симоненка</vt:lpstr>
      <vt:lpstr>ЗАПИШИ дату й тему уроку</vt:lpstr>
      <vt:lpstr>Пригадай види описів</vt:lpstr>
      <vt:lpstr>Запам'ятай! </vt:lpstr>
      <vt:lpstr>Поміркуй: ознаки якого стилю притаманні кожному реченню</vt:lpstr>
      <vt:lpstr>ПРИГАДАЙМО!</vt:lpstr>
      <vt:lpstr>Прочитайте поданий текст</vt:lpstr>
      <vt:lpstr>Презентація PowerPoint</vt:lpstr>
      <vt:lpstr>ПРАЦЮЄМО ЗА ПРОЧИТАНИМ</vt:lpstr>
      <vt:lpstr>Запишіть поданий складний план та усно перекажіть за планом</vt:lpstr>
      <vt:lpstr>Варто замислитися!</vt:lpstr>
      <vt:lpstr>ДОМАШНЄ ЗАВДАННЯ</vt:lpstr>
      <vt:lpstr> Орієнтовний запис у зошиті</vt:lpstr>
      <vt:lpstr>Чи знаєш ти, що…</vt:lpstr>
      <vt:lpstr>ЦЕ ЦІКАВО!!!</vt:lpstr>
      <vt:lpstr>Презентація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ПОМІРКУЙ: як ти розумієш слова Василя Симоненка</dc:title>
  <dc:creator>User</dc:creator>
  <cp:lastModifiedBy>User</cp:lastModifiedBy>
  <cp:revision>15</cp:revision>
  <dcterms:created xsi:type="dcterms:W3CDTF">2022-11-20T14:19:34Z</dcterms:created>
  <dcterms:modified xsi:type="dcterms:W3CDTF">2022-12-08T16:17:26Z</dcterms:modified>
</cp:coreProperties>
</file>