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4"/>
  </p:notesMasterIdLst>
  <p:sldIdLst>
    <p:sldId id="256" r:id="rId2"/>
    <p:sldId id="260" r:id="rId3"/>
    <p:sldId id="261" r:id="rId4"/>
    <p:sldId id="262" r:id="rId5"/>
    <p:sldId id="263" r:id="rId6"/>
    <p:sldId id="264" r:id="rId7"/>
    <p:sldId id="268" r:id="rId8"/>
    <p:sldId id="265" r:id="rId9"/>
    <p:sldId id="267" r:id="rId10"/>
    <p:sldId id="269" r:id="rId11"/>
    <p:sldId id="270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86" y="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7F962F-3F89-43F2-AD46-51C2BB216653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B86866-F34F-41F6-968B-4F7299E83C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607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86866-F34F-41F6-968B-4F7299E83C1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15106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86866-F34F-41F6-968B-4F7299E83C12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6494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t>01.12.2022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pidruchnyk.com.ua/761-ukrmova-7-klas-glazova-2015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692697"/>
            <a:ext cx="7056783" cy="3960439"/>
          </a:xfrm>
        </p:spPr>
        <p:txBody>
          <a:bodyPr/>
          <a:lstStyle/>
          <a:p>
            <a:r>
              <a:rPr lang="uk-UA" sz="3200" b="1" dirty="0"/>
              <a:t>Правопис відмінкових закінчень дієприкметників. </a:t>
            </a:r>
            <a:endParaRPr lang="ru-RU" sz="3200" b="1" dirty="0"/>
          </a:p>
        </p:txBody>
      </p:sp>
      <p:pic>
        <p:nvPicPr>
          <p:cNvPr id="4" name="Рисунок 1" descr="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80528" y="872986"/>
            <a:ext cx="2411760" cy="25010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54103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548680"/>
            <a:ext cx="6781800" cy="1600200"/>
          </a:xfrm>
        </p:spPr>
        <p:txBody>
          <a:bodyPr/>
          <a:lstStyle/>
          <a:p>
            <a:pPr algn="ctr"/>
            <a:r>
              <a:rPr lang="uk-UA" dirty="0" smtClean="0"/>
              <a:t> </a:t>
            </a:r>
            <a:r>
              <a:rPr lang="uk-UA" sz="4400" b="1" dirty="0" smtClean="0">
                <a:latin typeface="Book Antiqua" panose="02040602050305030304" pitchFamily="18" charset="0"/>
              </a:rPr>
              <a:t>«Мікрофон»</a:t>
            </a:r>
            <a:endParaRPr lang="ru-RU" sz="4400" b="1" dirty="0">
              <a:latin typeface="Book Antiqua" panose="0204060205030503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807361"/>
            <a:ext cx="8496944" cy="4051437"/>
          </a:xfrm>
        </p:spPr>
        <p:txBody>
          <a:bodyPr>
            <a:normAutofit/>
          </a:bodyPr>
          <a:lstStyle/>
          <a:p>
            <a:pPr lvl="1"/>
            <a:r>
              <a:rPr lang="uk-UA" sz="2800" b="1" i="1" dirty="0" smtClean="0">
                <a:latin typeface="Book Antiqua" panose="02040602050305030304" pitchFamily="18" charset="0"/>
              </a:rPr>
              <a:t>Назвіть спільні та відмінні риси дієслова і дієприкметника.</a:t>
            </a:r>
            <a:endParaRPr lang="uk-UA" sz="2800" b="1" dirty="0" smtClean="0">
              <a:latin typeface="Book Antiqua" panose="02040602050305030304" pitchFamily="18" charset="0"/>
            </a:endParaRPr>
          </a:p>
          <a:p>
            <a:pPr lvl="1"/>
            <a:r>
              <a:rPr lang="uk-UA" sz="2800" b="1" i="1" dirty="0" smtClean="0">
                <a:latin typeface="Book Antiqua" panose="02040602050305030304" pitchFamily="18" charset="0"/>
              </a:rPr>
              <a:t>Чому дієприкметники поділяються на активні і пасивні?</a:t>
            </a:r>
            <a:endParaRPr lang="uk-UA" sz="2800" b="1" dirty="0" smtClean="0">
              <a:latin typeface="Book Antiqua" panose="02040602050305030304" pitchFamily="18" charset="0"/>
            </a:endParaRPr>
          </a:p>
          <a:p>
            <a:pPr lvl="1"/>
            <a:r>
              <a:rPr lang="uk-UA" sz="2800" b="1" i="1" dirty="0" smtClean="0">
                <a:latin typeface="Book Antiqua" panose="02040602050305030304" pitchFamily="18" charset="0"/>
              </a:rPr>
              <a:t>Як творяться активні дієприкметники?</a:t>
            </a:r>
            <a:endParaRPr lang="uk-UA" sz="2800" b="1" dirty="0" smtClean="0">
              <a:latin typeface="Book Antiqua" panose="02040602050305030304" pitchFamily="18" charset="0"/>
            </a:endParaRPr>
          </a:p>
          <a:p>
            <a:pPr lvl="1"/>
            <a:r>
              <a:rPr lang="uk-UA" sz="2800" b="1" i="1" dirty="0" smtClean="0">
                <a:latin typeface="Book Antiqua" panose="02040602050305030304" pitchFamily="18" charset="0"/>
              </a:rPr>
              <a:t>Як творяться пасивні дієприкметники?</a:t>
            </a:r>
            <a:endParaRPr lang="uk-UA" sz="2800" b="1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4585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504" y="3789040"/>
            <a:ext cx="8928992" cy="1368152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600" b="1" dirty="0" smtClean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На  </a:t>
            </a:r>
            <a:r>
              <a:rPr lang="uk-UA" sz="3600" b="1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керованому чи на керованім? </a:t>
            </a:r>
            <a:r>
              <a:rPr lang="uk-UA" sz="3600" dirty="0" smtClean="0">
                <a:latin typeface="+mn-lt"/>
              </a:rPr>
              <a:t/>
            </a:r>
            <a:br>
              <a:rPr lang="uk-UA" sz="3600" dirty="0" smtClean="0">
                <a:latin typeface="+mn-lt"/>
              </a:rPr>
            </a:br>
            <a:r>
              <a:rPr lang="uk-UA" sz="3600" b="1" dirty="0" smtClean="0">
                <a:solidFill>
                  <a:srgbClr val="FF0000"/>
                </a:solidFill>
                <a:latin typeface="+mn-lt"/>
              </a:rPr>
              <a:t>Винайшов </a:t>
            </a:r>
            <a:r>
              <a:rPr lang="uk-UA" sz="3600" b="1" dirty="0">
                <a:solidFill>
                  <a:srgbClr val="FF0000"/>
                </a:solidFill>
                <a:latin typeface="+mn-lt"/>
              </a:rPr>
              <a:t>вічний двигун чи вічного двигуна</a:t>
            </a:r>
            <a:r>
              <a:rPr lang="uk-UA" sz="3600" b="1" dirty="0" smtClean="0">
                <a:solidFill>
                  <a:srgbClr val="FF0000"/>
                </a:solidFill>
                <a:latin typeface="+mn-lt"/>
              </a:rPr>
              <a:t>?</a:t>
            </a:r>
            <a:r>
              <a:rPr lang="uk-UA" sz="28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uk-UA" sz="2800" b="1" dirty="0" smtClean="0">
                <a:solidFill>
                  <a:srgbClr val="FF0000"/>
                </a:solidFill>
                <a:latin typeface="+mn-lt"/>
              </a:rPr>
            </a:br>
            <a:r>
              <a:rPr lang="uk-UA" sz="2800" b="1" dirty="0">
                <a:solidFill>
                  <a:srgbClr val="002060"/>
                </a:solidFill>
                <a:latin typeface="+mn-lt"/>
              </a:rPr>
              <a:t/>
            </a:r>
            <a:br>
              <a:rPr lang="uk-UA" sz="2800" b="1" dirty="0">
                <a:solidFill>
                  <a:srgbClr val="002060"/>
                </a:solidFill>
                <a:latin typeface="+mn-lt"/>
              </a:rPr>
            </a:br>
            <a:r>
              <a:rPr lang="uk-UA" sz="2800" b="1" dirty="0">
                <a:solidFill>
                  <a:srgbClr val="002060"/>
                </a:solidFill>
                <a:latin typeface="+mn-lt"/>
              </a:rPr>
              <a:t/>
            </a:r>
            <a:br>
              <a:rPr lang="uk-UA" sz="2800" b="1" dirty="0">
                <a:solidFill>
                  <a:srgbClr val="002060"/>
                </a:solidFill>
                <a:latin typeface="+mn-lt"/>
              </a:rPr>
            </a:br>
            <a:r>
              <a:rPr lang="uk-UA" sz="2800" b="1" dirty="0" smtClean="0">
                <a:solidFill>
                  <a:srgbClr val="002060"/>
                </a:solidFill>
                <a:latin typeface="+mn-lt"/>
              </a:rPr>
              <a:t> </a:t>
            </a:r>
            <a:r>
              <a:rPr lang="uk-UA" sz="2800" dirty="0" smtClean="0">
                <a:solidFill>
                  <a:srgbClr val="002060"/>
                </a:solidFill>
              </a:rPr>
              <a:t/>
            </a:r>
            <a:br>
              <a:rPr lang="uk-UA" sz="2800" dirty="0" smtClean="0">
                <a:solidFill>
                  <a:srgbClr val="002060"/>
                </a:solidFill>
              </a:rPr>
            </a:br>
            <a:r>
              <a:rPr lang="uk-UA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Щоб </a:t>
            </a:r>
            <a:r>
              <a:rPr lang="uk-UA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сумніватися у правильності вибору, опрацюємо сьогодні відмінювання і вживання дієприкметників, поглибимо вивчене про них.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043608" y="548680"/>
            <a:ext cx="77048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Поміркуйте, як правильно:</a:t>
            </a:r>
          </a:p>
        </p:txBody>
      </p:sp>
    </p:spTree>
    <p:extLst>
      <p:ext uri="{BB962C8B-B14F-4D97-AF65-F5344CB8AC3E}">
        <p14:creationId xmlns:p14="http://schemas.microsoft.com/office/powerpoint/2010/main" val="2626197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408372"/>
            <a:ext cx="6851104" cy="1039427"/>
          </a:xfrm>
        </p:spPr>
        <p:txBody>
          <a:bodyPr>
            <a:normAutofit fontScale="90000"/>
          </a:bodyPr>
          <a:lstStyle/>
          <a:p>
            <a:r>
              <a:rPr lang="uk-UA" sz="2200" b="1" i="1" dirty="0" smtClean="0"/>
              <a:t> </a:t>
            </a:r>
            <a:r>
              <a:rPr lang="ru-RU" sz="2200" b="1" dirty="0" err="1">
                <a:latin typeface="+mn-lt"/>
              </a:rPr>
              <a:t>Дієприкметники</a:t>
            </a:r>
            <a:r>
              <a:rPr lang="ru-RU" sz="2200" dirty="0"/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відмінюються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 само, як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прикметники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твердої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за родами (в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однині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числами і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відмінками</a:t>
            </a:r>
            <a:r>
              <a:rPr lang="uk-UA" sz="2200" dirty="0"/>
              <a:t> </a:t>
            </a:r>
            <a:endParaRPr lang="ru-RU" sz="2200" dirty="0"/>
          </a:p>
        </p:txBody>
      </p:sp>
      <p:pic>
        <p:nvPicPr>
          <p:cNvPr id="4" name="Picture 2" descr="Картинки по запросу картинки школьного рюкзак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3435" y="27041"/>
            <a:ext cx="1571099" cy="1413827"/>
          </a:xfrm>
          <a:prstGeom prst="rect">
            <a:avLst/>
          </a:prstGeom>
          <a:noFill/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4326358"/>
              </p:ext>
            </p:extLst>
          </p:nvPr>
        </p:nvGraphicFramePr>
        <p:xfrm>
          <a:off x="107505" y="1544101"/>
          <a:ext cx="8784975" cy="4122281"/>
        </p:xfrm>
        <a:graphic>
          <a:graphicData uri="http://schemas.openxmlformats.org/drawingml/2006/table">
            <a:tbl>
              <a:tblPr/>
              <a:tblGrid>
                <a:gridCol w="447869"/>
                <a:gridCol w="2000402"/>
                <a:gridCol w="1872208"/>
                <a:gridCol w="1914664"/>
                <a:gridCol w="2549832"/>
              </a:tblGrid>
              <a:tr h="355431">
                <a:tc gridSpan="4">
                  <a:txBody>
                    <a:bodyPr/>
                    <a:lstStyle/>
                    <a:p>
                      <a:pPr algn="ctr"/>
                      <a:r>
                        <a:rPr lang="uk-UA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Однина</a:t>
                      </a:r>
                      <a:endParaRPr lang="uk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uk-UA" sz="1800" b="0" i="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uk-UA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Множина</a:t>
                      </a:r>
                      <a:endParaRPr lang="uk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431"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Чоловічий рід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Жіночий рід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Середній рід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uk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468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Н. 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Вічний керований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Вічна, керована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Вічне, кероване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Вічні,  керовані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468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Р.</a:t>
                      </a:r>
                    </a:p>
                  </a:txBody>
                  <a:tcPr marL="47625" marR="47625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Вічного,  керованого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Вічної, керованої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Вічного,  керованого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Вічних, керованих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029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Д.</a:t>
                      </a:r>
                    </a:p>
                  </a:txBody>
                  <a:tcPr marL="47625" marR="47625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Вічному керованому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Вічній, керованій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Вічному керованому</a:t>
                      </a:r>
                    </a:p>
                  </a:txBody>
                  <a:tcPr marL="47625" marR="47625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Вічним керованим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9141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</a:t>
                      </a: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47625" marR="47625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вічний</a:t>
                      </a:r>
                      <a:r>
                        <a:rPr lang="uk-UA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керований, вічного, керованого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Вічну, керовану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Вічне, кероване</a:t>
                      </a:r>
                      <a:endParaRPr lang="uk-UA" sz="14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Вічного,  керованого</a:t>
                      </a:r>
                    </a:p>
                  </a:txBody>
                  <a:tcPr marL="47625" marR="47625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Вічні (</a:t>
                      </a: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вічних)</a:t>
                      </a:r>
                    </a:p>
                    <a:p>
                      <a:r>
                        <a:rPr lang="uk-UA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Керовані (</a:t>
                      </a: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керованих)</a:t>
                      </a:r>
                    </a:p>
                  </a:txBody>
                  <a:tcPr marL="47625" marR="47625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0289"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lang="uk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Вічним, керованим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Вічною, керованою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Вічним, керованим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Вічними, керованими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8577"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М.</a:t>
                      </a:r>
                      <a:endParaRPr lang="uk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(на) вічнім, вічному</a:t>
                      </a:r>
                    </a:p>
                    <a:p>
                      <a:r>
                        <a:rPr lang="uk-UA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(на) керованім,</a:t>
                      </a:r>
                    </a:p>
                    <a:p>
                      <a:r>
                        <a:rPr lang="uk-UA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керованому</a:t>
                      </a:r>
                      <a:endParaRPr lang="uk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(на) вічній</a:t>
                      </a:r>
                    </a:p>
                    <a:p>
                      <a:r>
                        <a:rPr lang="uk-UA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(на) керованій</a:t>
                      </a:r>
                    </a:p>
                    <a:p>
                      <a:endParaRPr lang="uk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(на) вічнім, вічному</a:t>
                      </a:r>
                    </a:p>
                    <a:p>
                      <a:r>
                        <a:rPr lang="uk-UA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(на) керованім,</a:t>
                      </a:r>
                    </a:p>
                    <a:p>
                      <a:r>
                        <a:rPr lang="uk-UA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керованому</a:t>
                      </a:r>
                      <a:endParaRPr lang="uk-UA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(на</a:t>
                      </a:r>
                      <a:r>
                        <a:rPr lang="uk-UA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вічних, (</a:t>
                      </a: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</a:t>
                      </a:r>
                      <a:r>
                        <a:rPr lang="uk-UA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керованих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4945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44824"/>
            <a:ext cx="8579296" cy="4373563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Подвійні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знахідного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відмінка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зумовлені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= Р.)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неістоти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= Н.).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Вибір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відмінка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диктується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законами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милозвучності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слово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голосного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звука,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закінчення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приголосного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замерзлім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озері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на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розмоклому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Picture 26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7544" y="188640"/>
            <a:ext cx="2004635" cy="20046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759129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5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6632"/>
            <a:ext cx="2520280" cy="2214554"/>
          </a:xfrm>
          <a:prstGeom prst="rect">
            <a:avLst/>
          </a:prstGeom>
          <a:noFill/>
        </p:spPr>
      </p:pic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395536" y="2502055"/>
            <a:ext cx="8229600" cy="3735258"/>
          </a:xfrm>
        </p:spPr>
        <p:txBody>
          <a:bodyPr/>
          <a:lstStyle/>
          <a:p>
            <a:pPr marL="114300" indent="0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Активні дієприкметники доконаного виду (на </a:t>
            </a:r>
            <a:r>
              <a:rPr lang="uk-UA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лий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і пасивні (на </a:t>
            </a:r>
            <a:r>
              <a:rPr lang="uk-UA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ний</a:t>
            </a:r>
            <a:r>
              <a:rPr lang="uk-UA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-</a:t>
            </a:r>
            <a:r>
              <a:rPr lang="uk-UA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тий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вживаються без обмежень — нарівні з прикметниками: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uk-UA" b="1" i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uk-UA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одинадцяти стріляло п’ятеро, та й ті закривавл</a:t>
            </a:r>
            <a:r>
              <a:rPr lang="uk-UA" b="1" i="1" u="sng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</a:t>
            </a:r>
            <a:r>
              <a:rPr lang="uk-UA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від ран своїх і чужих, виснаж</a:t>
            </a:r>
            <a:r>
              <a:rPr lang="uk-UA" b="1" i="1" u="sng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</a:t>
            </a:r>
            <a:r>
              <a:rPr lang="uk-UA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й посліп</a:t>
            </a:r>
            <a:r>
              <a:rPr lang="uk-UA" b="1" i="1" u="sng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uk-UA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і, глухі від вибухів (Ю. Яновський). </a:t>
            </a:r>
            <a:endParaRPr lang="uk-UA" b="1" i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uk-UA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Вигляд </a:t>
            </a:r>
            <a:r>
              <a:rPr lang="uk-UA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 мав чудернацький, був якийсь наче підстрел</a:t>
            </a:r>
            <a:r>
              <a:rPr lang="uk-UA" b="1" i="1" u="sng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</a:t>
            </a:r>
            <a:r>
              <a:rPr lang="uk-UA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ий у своєму перетягнутому путом, поруді</a:t>
            </a:r>
            <a:r>
              <a:rPr lang="uk-UA" b="1" i="1" u="sng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uk-UA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ому від дощів сіряку (О. Гончар)</a:t>
            </a:r>
          </a:p>
        </p:txBody>
      </p:sp>
    </p:spTree>
    <p:extLst>
      <p:ext uri="{BB962C8B-B14F-4D97-AF65-F5344CB8AC3E}">
        <p14:creationId xmlns:p14="http://schemas.microsoft.com/office/powerpoint/2010/main" val="2839134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404664"/>
            <a:ext cx="8928992" cy="4752528"/>
          </a:xfrm>
        </p:spPr>
        <p:txBody>
          <a:bodyPr>
            <a:normAutofit fontScale="85000" lnSpcReduction="20000"/>
          </a:bodyPr>
          <a:lstStyle/>
          <a:p>
            <a:pPr marL="114300" indent="0">
              <a:buNone/>
            </a:pPr>
            <a:r>
              <a:rPr lang="uk-UA" sz="2800" dirty="0" smtClean="0">
                <a:latin typeface="+mj-lt"/>
              </a:rPr>
              <a:t>Активні дієприкметники недоконаного виду (на </a:t>
            </a:r>
          </a:p>
          <a:p>
            <a:pPr marL="114300" indent="0">
              <a:buNone/>
            </a:pPr>
            <a:r>
              <a:rPr lang="uk-UA" sz="2800" dirty="0" smtClean="0">
                <a:solidFill>
                  <a:srgbClr val="FF0000"/>
                </a:solidFill>
                <a:latin typeface="+mj-lt"/>
              </a:rPr>
              <a:t>-</a:t>
            </a:r>
            <a:r>
              <a:rPr lang="uk-UA" sz="2800" dirty="0" err="1" smtClean="0">
                <a:solidFill>
                  <a:srgbClr val="FF0000"/>
                </a:solidFill>
                <a:latin typeface="+mj-lt"/>
              </a:rPr>
              <a:t>учий</a:t>
            </a:r>
            <a:r>
              <a:rPr lang="uk-UA" sz="2800" dirty="0" smtClean="0">
                <a:solidFill>
                  <a:srgbClr val="FF0000"/>
                </a:solidFill>
                <a:latin typeface="+mj-lt"/>
              </a:rPr>
              <a:t>, -</a:t>
            </a:r>
            <a:r>
              <a:rPr lang="uk-UA" sz="2800" dirty="0" err="1" smtClean="0">
                <a:solidFill>
                  <a:srgbClr val="FF0000"/>
                </a:solidFill>
                <a:latin typeface="+mj-lt"/>
              </a:rPr>
              <a:t>ачий</a:t>
            </a:r>
            <a:r>
              <a:rPr lang="uk-UA" sz="2800" dirty="0" smtClean="0">
                <a:latin typeface="+mj-lt"/>
              </a:rPr>
              <a:t>) вживаються </a:t>
            </a:r>
            <a:r>
              <a:rPr lang="uk-UA" sz="2800" dirty="0" err="1" smtClean="0">
                <a:latin typeface="+mj-lt"/>
              </a:rPr>
              <a:t>рідко</a:t>
            </a:r>
            <a:r>
              <a:rPr lang="uk-UA" sz="2800" dirty="0" smtClean="0">
                <a:latin typeface="+mj-lt"/>
              </a:rPr>
              <a:t> і без залежних слів: </a:t>
            </a:r>
          </a:p>
          <a:p>
            <a:pPr marL="114300" indent="0">
              <a:buNone/>
            </a:pPr>
            <a:endParaRPr lang="uk-UA" sz="28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uk-UA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бійся гостя сид</a:t>
            </a:r>
            <a:r>
              <a:rPr lang="uk-UA" sz="28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яч</a:t>
            </a:r>
            <a:r>
              <a:rPr lang="uk-UA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ого, а бійся сто</a:t>
            </a:r>
            <a:r>
              <a:rPr lang="uk-UA" sz="28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яч</a:t>
            </a:r>
            <a:r>
              <a:rPr lang="uk-UA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ого (Нар. </a:t>
            </a:r>
            <a:r>
              <a:rPr lang="uk-UA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</a:t>
            </a:r>
            <a:r>
              <a:rPr lang="uk-UA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marL="114300" indent="0">
              <a:buNone/>
            </a:pPr>
            <a:endParaRPr lang="uk-UA" sz="28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uk-UA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Умира</a:t>
            </a:r>
            <a:r>
              <a:rPr lang="uk-UA" sz="28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юч</a:t>
            </a:r>
            <a:r>
              <a:rPr lang="uk-UA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ий промінь сонця падає </a:t>
            </a:r>
          </a:p>
          <a:p>
            <a:pPr marL="114300" indent="0">
              <a:buNone/>
            </a:pPr>
            <a:r>
              <a:rPr lang="uk-UA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березу, кривавить білу кору (А. Шиян). </a:t>
            </a:r>
          </a:p>
          <a:p>
            <a:pPr marL="114300" indent="0">
              <a:buNone/>
            </a:pPr>
            <a:endParaRPr lang="uk-UA" sz="28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uk-UA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Здалеку долітають завмира</a:t>
            </a:r>
            <a:r>
              <a:rPr lang="uk-UA" sz="28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юч</a:t>
            </a:r>
            <a:r>
              <a:rPr lang="uk-UA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 гуки </a:t>
            </a:r>
          </a:p>
          <a:p>
            <a:pPr marL="114300" indent="0">
              <a:buNone/>
            </a:pPr>
            <a:r>
              <a:rPr lang="uk-UA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музики (І. Нечуй-Левицький). </a:t>
            </a:r>
          </a:p>
          <a:p>
            <a:pPr marL="114300" indent="0">
              <a:buNone/>
            </a:pPr>
            <a:endParaRPr lang="uk-UA" sz="28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uk-UA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Нудьгу</a:t>
            </a:r>
            <a:r>
              <a:rPr lang="uk-UA" sz="28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юч</a:t>
            </a:r>
            <a:r>
              <a:rPr lang="uk-UA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ими очима дивився він на село (3. Тулуб).</a:t>
            </a:r>
            <a:endParaRPr lang="uk-UA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14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92280" y="4327502"/>
            <a:ext cx="1906146" cy="1584484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5038889"/>
            <a:ext cx="2520280" cy="1746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4623" y="2204864"/>
            <a:ext cx="2304256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78502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Картинки по запросу картинки школьного рюкзак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99784" y="-35258"/>
            <a:ext cx="1944216" cy="226774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06470" y="692696"/>
            <a:ext cx="8758018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 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неприродні, штучні сприймаються ті самі дієприкметники, 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коли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їх вжито із залежними словами: 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uk-UA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бійся гостя, </a:t>
            </a:r>
            <a:r>
              <a:rPr lang="uk-UA" sz="2000" b="1" i="1" u="wavy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сидячого за столом</a:t>
            </a:r>
            <a:r>
              <a:rPr lang="uk-UA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20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b="1" i="1" u="wavy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Вмираючий </a:t>
            </a:r>
            <a:r>
              <a:rPr lang="uk-UA" sz="2000" b="1" i="1" u="wavy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поволі </a:t>
            </a:r>
            <a:r>
              <a:rPr lang="uk-UA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промінь сонця кривавить білу кору берези. </a:t>
            </a:r>
            <a:endParaRPr lang="uk-UA" sz="20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Здалеку </a:t>
            </a:r>
            <a:r>
              <a:rPr lang="uk-UA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долітають </a:t>
            </a:r>
            <a:r>
              <a:rPr lang="uk-UA" sz="2000" b="1" i="1" u="wavy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завмираючі </a:t>
            </a:r>
            <a:r>
              <a:rPr lang="uk-UA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ранковій тиші </a:t>
            </a:r>
            <a:r>
              <a:rPr lang="uk-UA" sz="2000" b="1" i="1" u="wavy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гуки</a:t>
            </a:r>
            <a:r>
              <a:rPr lang="uk-UA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музики. </a:t>
            </a:r>
            <a:endParaRPr lang="uk-UA" sz="20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b="1" i="1" u="wavy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Нудьгуючими</a:t>
            </a:r>
            <a:r>
              <a:rPr lang="uk-UA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 пересичення </a:t>
            </a:r>
            <a:r>
              <a:rPr lang="uk-UA" sz="2000" b="1" i="1" u="wavy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очима</a:t>
            </a:r>
            <a:r>
              <a:rPr lang="uk-UA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дивився він на село.</a:t>
            </a:r>
          </a:p>
          <a:p>
            <a:endParaRPr lang="uk-UA" b="1" dirty="0"/>
          </a:p>
          <a:p>
            <a:pPr algn="ctr"/>
            <a:r>
              <a:rPr lang="uk-UA" sz="3200" b="1" dirty="0">
                <a:solidFill>
                  <a:srgbClr val="FF0000"/>
                </a:solidFill>
              </a:rPr>
              <a:t>У такому разі їх слід замінити:</a:t>
            </a:r>
          </a:p>
          <a:p>
            <a:r>
              <a:rPr lang="uk-UA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uk-UA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підрядним означальним реченням: </a:t>
            </a:r>
            <a:r>
              <a:rPr lang="uk-UA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бійся гостя, що сидить за столом;</a:t>
            </a:r>
          </a:p>
          <a:p>
            <a:r>
              <a:rPr lang="uk-UA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uk-UA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дієприслівником: </a:t>
            </a:r>
            <a:r>
              <a:rPr lang="uk-UA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Промінь сонця, поволі вмираючи, кривавить білу кору берези;</a:t>
            </a:r>
            <a:endParaRPr lang="uk-UA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uk-UA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способовою формою дієслова: </a:t>
            </a:r>
            <a:r>
              <a:rPr lang="uk-UA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Здалеку долітають гуки музики й завмирають у ранковій тиші;</a:t>
            </a:r>
          </a:p>
          <a:p>
            <a:r>
              <a:rPr lang="uk-UA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uk-UA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пасивним дієприкметником: </a:t>
            </a:r>
            <a:r>
              <a:rPr lang="uk-UA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Знудженими від пересичення очима дивився він на село.</a:t>
            </a:r>
          </a:p>
        </p:txBody>
      </p:sp>
    </p:spTree>
    <p:extLst>
      <p:ext uri="{BB962C8B-B14F-4D97-AF65-F5344CB8AC3E}">
        <p14:creationId xmlns:p14="http://schemas.microsoft.com/office/powerpoint/2010/main" val="26529099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128" y="408373"/>
            <a:ext cx="8260672" cy="2516572"/>
          </a:xfrm>
        </p:spPr>
        <p:txBody>
          <a:bodyPr>
            <a:noAutofit/>
          </a:bodyPr>
          <a:lstStyle/>
          <a:p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 поданих дієслів утворіть активні дієприкметники теперішнього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часу</a:t>
            </a:r>
            <a:b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Карати, існувати, ізолювати, кипіти, лежати, гнітити, сяяти, радіти, нудьгувати, читати</a:t>
            </a:r>
          </a:p>
        </p:txBody>
      </p:sp>
      <p:pic>
        <p:nvPicPr>
          <p:cNvPr id="4" name="Picture 2" descr="Результат пошуку зображень за запитом &quot;малюнки до тижня права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7452320" y="3140968"/>
            <a:ext cx="1691680" cy="1986889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51520" y="3370299"/>
            <a:ext cx="8046640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cap="all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Від поданих дієслів утворіть активні дієприкметники минулого часу</a:t>
            </a:r>
          </a:p>
          <a:p>
            <a:endParaRPr lang="uk-UA" dirty="0"/>
          </a:p>
          <a:p>
            <a:r>
              <a:rPr lang="uk-UA" sz="36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Почорніти, ліпити, позеленіти, зів’янути, розтанути, посвіжіти, спітніти, одерев’яніти, пошерхнути, тріснути</a:t>
            </a:r>
            <a:r>
              <a:rPr lang="uk-UA" sz="3600" dirty="0"/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059832" y="2370"/>
            <a:ext cx="23872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000" b="1" dirty="0" smtClean="0">
                <a:solidFill>
                  <a:schemeClr val="bg1"/>
                </a:solidFill>
              </a:rPr>
              <a:t>ТВОРЧА РОБОТА</a:t>
            </a:r>
            <a:endParaRPr lang="uk-UA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9117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751344"/>
            <a:ext cx="878497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Запишіть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словосполучення, ставлячи слова, що в дужках, у потрібній формі. Визначте рід, число й відмінок дієприкметників. Виділіть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закінчення</a:t>
            </a: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Збережений) хвилиною, на (зачинений) дверях, (зростаючий) свідомості, (почервонілий) листя, у (споруджений) оселі, на (заощаджений) кошти, (зростаючий) добробутом.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915816" y="225445"/>
            <a:ext cx="39766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>
                <a:ln w="1905"/>
                <a:solidFill>
                  <a:schemeClr val="accent4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Творче конструювання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33" y="4493131"/>
            <a:ext cx="3600400" cy="2343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739806"/>
            <a:ext cx="2705100" cy="168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4149" y="4788773"/>
            <a:ext cx="260985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782669"/>
            <a:ext cx="28575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26919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1626" y="5085184"/>
            <a:ext cx="90364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(намальований) полотні, на (відцвілий) кущі, (звільнений) праці, на (зігрітий) землі, над (синіючий) долом, у (виконуваний) завданні, під (розвантажений) машиною, (посаджений) дерево, до (скошений) луків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127" y="580439"/>
            <a:ext cx="2374776" cy="2307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2310" y="1064940"/>
            <a:ext cx="260985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580439"/>
            <a:ext cx="2105025" cy="217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137940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186" y="3140968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954114"/>
            <a:ext cx="2714625" cy="168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04611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294" y="1412776"/>
            <a:ext cx="6450128" cy="1039427"/>
          </a:xfrm>
        </p:spPr>
        <p:txBody>
          <a:bodyPr/>
          <a:lstStyle/>
          <a:p>
            <a:r>
              <a:rPr lang="uk-UA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Домашнє завдання</a:t>
            </a:r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3140968"/>
            <a:ext cx="8229600" cy="2180456"/>
          </a:xfrm>
        </p:spPr>
        <p:txBody>
          <a:bodyPr>
            <a:normAutofit fontScale="85000" lnSpcReduction="20000"/>
          </a:bodyPr>
          <a:lstStyle/>
          <a:p>
            <a:pPr marL="114300" indent="0">
              <a:lnSpc>
                <a:spcPct val="150000"/>
              </a:lnSpc>
              <a:buNone/>
            </a:pPr>
            <a:r>
              <a:rPr lang="uk-UA" sz="2800" dirty="0" smtClean="0">
                <a:cs typeface="Times New Roman" pitchFamily="18" charset="0"/>
              </a:rPr>
              <a:t>Опрацюйте </a:t>
            </a:r>
            <a:r>
              <a:rPr lang="uk-UA" sz="2800" b="1" dirty="0" smtClean="0">
                <a:cs typeface="Times New Roman" pitchFamily="18" charset="0"/>
              </a:rPr>
              <a:t> §20 підручника </a:t>
            </a:r>
            <a:r>
              <a:rPr lang="en-US" sz="2800" b="1" dirty="0">
                <a:cs typeface="Times New Roman" pitchFamily="18" charset="0"/>
                <a:hlinkClick r:id="rId2"/>
              </a:rPr>
              <a:t>https://</a:t>
            </a:r>
            <a:r>
              <a:rPr lang="en-US" sz="2800" b="1" dirty="0" smtClean="0">
                <a:cs typeface="Times New Roman" pitchFamily="18" charset="0"/>
                <a:hlinkClick r:id="rId2"/>
              </a:rPr>
              <a:t>pidruchnyk.com.ua/761-ukrmova-7-klas-glazova-2015.html</a:t>
            </a:r>
            <a:r>
              <a:rPr lang="uk-UA" sz="2800" b="1" dirty="0" smtClean="0">
                <a:cs typeface="Times New Roman" pitchFamily="18" charset="0"/>
              </a:rPr>
              <a:t>, </a:t>
            </a:r>
          </a:p>
          <a:p>
            <a:pPr marL="114300" indent="0">
              <a:lnSpc>
                <a:spcPct val="150000"/>
              </a:lnSpc>
              <a:buNone/>
            </a:pPr>
            <a:r>
              <a:rPr lang="uk-UA" sz="2800" dirty="0" smtClean="0">
                <a:cs typeface="Times New Roman" pitchFamily="18" charset="0"/>
              </a:rPr>
              <a:t>в</a:t>
            </a:r>
            <a:r>
              <a:rPr lang="uk-UA" sz="2800" dirty="0" smtClean="0"/>
              <a:t>иконайте письмово вправи 235, 236</a:t>
            </a:r>
          </a:p>
          <a:p>
            <a:pPr>
              <a:lnSpc>
                <a:spcPct val="150000"/>
              </a:lnSpc>
            </a:pPr>
            <a:endParaRPr lang="ru-RU" sz="2800" dirty="0">
              <a:latin typeface="+mj-lt"/>
            </a:endParaRPr>
          </a:p>
        </p:txBody>
      </p:sp>
      <p:pic>
        <p:nvPicPr>
          <p:cNvPr id="4" name="Picture 14" descr="Картинки по запросу картинки школьного рюкзак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32" y="116632"/>
            <a:ext cx="2571768" cy="31439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35083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111</TotalTime>
  <Words>690</Words>
  <Application>Microsoft Office PowerPoint</Application>
  <PresentationFormat>Экран (4:3)</PresentationFormat>
  <Paragraphs>96</Paragraphs>
  <Slides>12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NewsPrint</vt:lpstr>
      <vt:lpstr>Правопис відмінкових закінчень дієприкметників. </vt:lpstr>
      <vt:lpstr> «Мікрофон»</vt:lpstr>
      <vt:lpstr>На  керованому чи на керованім?  Винайшов вічний двигун чи вічного двигуна?     Щоб не сумніватися у правильності вибору, опрацюємо сьогодні відмінювання і вживання дієприкметників, поглибимо вивчене про них.</vt:lpstr>
      <vt:lpstr> Дієприкметники відмінюються так само, як прикметники твердої групи: за родами (в однині), числами і відмінками </vt:lpstr>
      <vt:lpstr>Презентация PowerPoint</vt:lpstr>
      <vt:lpstr>Презентация PowerPoint</vt:lpstr>
      <vt:lpstr>Презентация PowerPoint</vt:lpstr>
      <vt:lpstr>Презентация PowerPoint</vt:lpstr>
      <vt:lpstr>Від поданих дієслів утворіть активні дієприкметники теперішнього часу   Карати, існувати, ізолювати, кипіти, лежати, гнітити, сяяти, радіти, нудьгувати, читати</vt:lpstr>
      <vt:lpstr>Презентация PowerPoint</vt:lpstr>
      <vt:lpstr>Презентация PowerPoint</vt:lpstr>
      <vt:lpstr>Домашнє завдання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Поясни!</dc:title>
  <dc:creator>User</dc:creator>
  <cp:lastModifiedBy>Пользователь Windows</cp:lastModifiedBy>
  <cp:revision>15</cp:revision>
  <dcterms:created xsi:type="dcterms:W3CDTF">2018-11-29T18:19:44Z</dcterms:created>
  <dcterms:modified xsi:type="dcterms:W3CDTF">2022-12-01T18:41:22Z</dcterms:modified>
</cp:coreProperties>
</file>