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78" r:id="rId7"/>
    <p:sldId id="276" r:id="rId8"/>
    <p:sldId id="260" r:id="rId9"/>
    <p:sldId id="27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06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2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36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90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0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00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3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8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83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DFBC-DEFD-4E14-830C-6F3522109E15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51C22-6A2F-44AD-865B-B500E12AE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1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45904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uk-UA" sz="5400" b="1" dirty="0">
                <a:solidFill>
                  <a:srgbClr val="FF0000"/>
                </a:solidFill>
              </a:rPr>
              <a:t>Обмеженість уживання форм активних дієприкметників теперішнього часу в сучасній українській мові, способи їх </a:t>
            </a:r>
            <a:r>
              <a:rPr lang="uk-UA" sz="5400" b="1" dirty="0" smtClean="0">
                <a:solidFill>
                  <a:srgbClr val="FF0000"/>
                </a:solidFill>
              </a:rPr>
              <a:t>заміни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72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3184" y="365125"/>
            <a:ext cx="6982691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uk-UA" sz="4800" b="1" i="1" dirty="0">
                <a:solidFill>
                  <a:srgbClr val="FF0000"/>
                </a:solidFill>
              </a:rPr>
              <a:t>Вправа «Комплімент</a:t>
            </a:r>
            <a:r>
              <a:rPr lang="uk-UA" sz="4800" b="1" i="1" dirty="0" smtClean="0">
                <a:solidFill>
                  <a:srgbClr val="FF0000"/>
                </a:solidFill>
              </a:rPr>
              <a:t>»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5078" y="2514394"/>
            <a:ext cx="10515600" cy="27226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3200" dirty="0"/>
              <a:t>А розпочнемо наш урок із вправи «Комплімент</a:t>
            </a:r>
            <a:r>
              <a:rPr lang="uk-UA" sz="3200" i="1" dirty="0"/>
              <a:t>». (Вчитель підходить до першого учня і говорить йому комплімент. Учень повертається до сусіда і </a:t>
            </a:r>
            <a:r>
              <a:rPr lang="uk-UA" sz="3200" i="1" dirty="0" smtClean="0"/>
              <a:t>продовжує ланцюг компліментів ).</a:t>
            </a:r>
            <a:endParaRPr lang="ru-RU" sz="3200" dirty="0"/>
          </a:p>
          <a:p>
            <a:pPr marL="0" indent="0" algn="ctr">
              <a:buNone/>
            </a:pPr>
            <a:r>
              <a:rPr lang="uk-UA" sz="3200" dirty="0"/>
              <a:t>Сьогодні ми знову вирушимо в пізнавальну мандрівку у дивовижну країну </a:t>
            </a:r>
            <a:r>
              <a:rPr lang="uk-UA" sz="3200" dirty="0" err="1"/>
              <a:t>Дієприметниковію</a:t>
            </a:r>
            <a:r>
              <a:rPr lang="uk-UA" sz="3200" dirty="0"/>
              <a:t>.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2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0882" y="500062"/>
            <a:ext cx="8550235" cy="132556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</a:rPr>
              <a:t>Перевірка домашнього завдання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7-ukrayinska-mova-op-glazova-2015--morfologiya-orfografiya-samostijni-chastini-movi-265.jpg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2"/>
          <a:stretch/>
        </p:blipFill>
        <p:spPr bwMode="auto">
          <a:xfrm>
            <a:off x="890649" y="1825625"/>
            <a:ext cx="10533413" cy="45989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969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4446" y="400669"/>
            <a:ext cx="5879275" cy="10242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Практична </a:t>
            </a:r>
            <a:r>
              <a:rPr lang="ru-RU" b="1" i="1" dirty="0" smtClean="0">
                <a:solidFill>
                  <a:srgbClr val="FF0000"/>
                </a:solidFill>
              </a:rPr>
              <a:t>робота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4956"/>
            <a:ext cx="10515600" cy="5082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err="1">
                <a:solidFill>
                  <a:srgbClr val="002060"/>
                </a:solidFill>
              </a:rPr>
              <a:t>Списати</a:t>
            </a:r>
            <a:r>
              <a:rPr lang="ru-RU" i="1" dirty="0">
                <a:solidFill>
                  <a:srgbClr val="002060"/>
                </a:solidFill>
              </a:rPr>
              <a:t> </a:t>
            </a:r>
            <a:r>
              <a:rPr lang="ru-RU" i="1" dirty="0" err="1">
                <a:solidFill>
                  <a:srgbClr val="002060"/>
                </a:solidFill>
              </a:rPr>
              <a:t>речення</a:t>
            </a:r>
            <a:r>
              <a:rPr lang="ru-RU" i="1" dirty="0">
                <a:solidFill>
                  <a:srgbClr val="002060"/>
                </a:solidFill>
              </a:rPr>
              <a:t>,</a:t>
            </a:r>
            <a:r>
              <a:rPr lang="ru-RU" i="1" u="sng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узгоджуючи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дієприкметники</a:t>
            </a:r>
            <a:r>
              <a:rPr lang="ru-RU" i="1" dirty="0">
                <a:solidFill>
                  <a:srgbClr val="002060"/>
                </a:solidFill>
              </a:rPr>
              <a:t> з </a:t>
            </a:r>
            <a:r>
              <a:rPr lang="ru-RU" i="1" dirty="0" err="1">
                <a:solidFill>
                  <a:srgbClr val="002060"/>
                </a:solidFill>
              </a:rPr>
              <a:t>означуваними</a:t>
            </a:r>
            <a:r>
              <a:rPr lang="ru-RU" i="1" dirty="0">
                <a:solidFill>
                  <a:srgbClr val="002060"/>
                </a:solidFill>
              </a:rPr>
              <a:t> словами, </a:t>
            </a:r>
            <a:r>
              <a:rPr lang="ru-RU" i="1" dirty="0" err="1">
                <a:solidFill>
                  <a:srgbClr val="002060"/>
                </a:solidFill>
              </a:rPr>
              <a:t>виділити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закінчення</a:t>
            </a:r>
            <a:r>
              <a:rPr lang="ru-RU" i="1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/>
              <a:t>1) </a:t>
            </a:r>
            <a:r>
              <a:rPr lang="ru-RU" sz="3200" b="1" dirty="0" err="1"/>
              <a:t>Оповит</a:t>
            </a:r>
            <a:r>
              <a:rPr lang="ru-RU" sz="3200" b="1" dirty="0"/>
              <a:t>.. </a:t>
            </a:r>
            <a:r>
              <a:rPr lang="ru-RU" sz="3200" b="1" dirty="0" err="1"/>
              <a:t>розмаїто-жовтим</a:t>
            </a:r>
            <a:r>
              <a:rPr lang="ru-RU" sz="3200" b="1" dirty="0"/>
              <a:t> </a:t>
            </a:r>
            <a:r>
              <a:rPr lang="ru-RU" sz="3200" b="1" dirty="0" err="1"/>
              <a:t>серпанком</a:t>
            </a:r>
            <a:r>
              <a:rPr lang="ru-RU" sz="3200" b="1" dirty="0"/>
              <a:t> </a:t>
            </a:r>
            <a:r>
              <a:rPr lang="ru-RU" sz="3200" b="1" dirty="0" err="1"/>
              <a:t>осені</a:t>
            </a:r>
            <a:r>
              <a:rPr lang="ru-RU" sz="3200" b="1" dirty="0"/>
              <a:t>, садок </a:t>
            </a:r>
            <a:r>
              <a:rPr lang="ru-RU" sz="3200" b="1" dirty="0" err="1"/>
              <a:t>задумливо</a:t>
            </a:r>
            <a:r>
              <a:rPr lang="ru-RU" sz="3200" b="1" dirty="0"/>
              <a:t> </a:t>
            </a:r>
            <a:r>
              <a:rPr lang="ru-RU" sz="3200" b="1" dirty="0" err="1"/>
              <a:t>дрімав</a:t>
            </a:r>
            <a:r>
              <a:rPr lang="ru-RU" sz="3200" b="1" dirty="0"/>
              <a:t>. (Г. Михайличенко) 2) </a:t>
            </a:r>
            <a:r>
              <a:rPr lang="ru-RU" sz="3200" b="1" dirty="0" err="1"/>
              <a:t>Крізь</a:t>
            </a:r>
            <a:r>
              <a:rPr lang="ru-RU" sz="3200" b="1" dirty="0"/>
              <a:t> </a:t>
            </a:r>
            <a:r>
              <a:rPr lang="ru-RU" sz="3200" b="1" dirty="0" err="1"/>
              <a:t>заґратован</a:t>
            </a:r>
            <a:r>
              <a:rPr lang="ru-RU" sz="3200" b="1" dirty="0"/>
              <a:t>.. </a:t>
            </a:r>
            <a:r>
              <a:rPr lang="ru-RU" sz="3200" b="1" dirty="0" err="1"/>
              <a:t>маленькі</a:t>
            </a:r>
            <a:r>
              <a:rPr lang="ru-RU" sz="3200" b="1" dirty="0"/>
              <a:t> </a:t>
            </a:r>
            <a:r>
              <a:rPr lang="ru-RU" sz="3200" b="1" dirty="0" err="1"/>
              <a:t>віконечка</a:t>
            </a:r>
            <a:r>
              <a:rPr lang="ru-RU" sz="3200" b="1" dirty="0"/>
              <a:t> тихо </a:t>
            </a:r>
            <a:r>
              <a:rPr lang="ru-RU" sz="3200" b="1" dirty="0" err="1"/>
              <a:t>лився</a:t>
            </a:r>
            <a:r>
              <a:rPr lang="ru-RU" sz="3200" b="1" dirty="0"/>
              <a:t> </a:t>
            </a:r>
            <a:r>
              <a:rPr lang="ru-RU" sz="3200" b="1" dirty="0" err="1"/>
              <a:t>сірий</a:t>
            </a:r>
            <a:r>
              <a:rPr lang="ru-RU" sz="3200" b="1" dirty="0"/>
              <a:t> </a:t>
            </a:r>
            <a:r>
              <a:rPr lang="ru-RU" sz="3200" b="1" dirty="0" err="1"/>
              <a:t>світанок</a:t>
            </a:r>
            <a:r>
              <a:rPr lang="ru-RU" sz="3200" b="1" dirty="0"/>
              <a:t>. (А. Головко) 3) Коси </a:t>
            </a:r>
            <a:r>
              <a:rPr lang="ru-RU" sz="3200" b="1" dirty="0" err="1"/>
              <a:t>дівчат</a:t>
            </a:r>
            <a:r>
              <a:rPr lang="ru-RU" sz="3200" b="1" dirty="0"/>
              <a:t> заплетен.., </a:t>
            </a:r>
            <a:r>
              <a:rPr lang="ru-RU" sz="3200" b="1" dirty="0" err="1"/>
              <a:t>кожна</a:t>
            </a:r>
            <a:r>
              <a:rPr lang="ru-RU" sz="3200" b="1" dirty="0"/>
              <a:t> у </a:t>
            </a:r>
            <a:r>
              <a:rPr lang="ru-RU" sz="3200" b="1" dirty="0" err="1"/>
              <a:t>віночку</a:t>
            </a:r>
            <a:r>
              <a:rPr lang="ru-RU" sz="3200" b="1" dirty="0"/>
              <a:t>, а сорочки з тонкого полотна так уже </a:t>
            </a:r>
            <a:r>
              <a:rPr lang="ru-RU" sz="3200" b="1" dirty="0" err="1"/>
              <a:t>вибілен</a:t>
            </a:r>
            <a:r>
              <a:rPr lang="ru-RU" sz="3200" b="1" dirty="0"/>
              <a:t>.. та </a:t>
            </a:r>
            <a:r>
              <a:rPr lang="ru-RU" sz="3200" b="1" dirty="0" err="1"/>
              <a:t>вишит</a:t>
            </a:r>
            <a:r>
              <a:rPr lang="ru-RU" sz="3200" b="1" dirty="0"/>
              <a:t>.. </a:t>
            </a:r>
            <a:r>
              <a:rPr lang="ru-RU" sz="3200" b="1" dirty="0" err="1"/>
              <a:t>різними</a:t>
            </a:r>
            <a:r>
              <a:rPr lang="ru-RU" sz="3200" b="1" dirty="0"/>
              <a:t> узорами, </a:t>
            </a:r>
            <a:r>
              <a:rPr lang="ru-RU" sz="3200" b="1" dirty="0" err="1"/>
              <a:t>що</a:t>
            </a:r>
            <a:r>
              <a:rPr lang="ru-RU" sz="3200" b="1" dirty="0"/>
              <a:t> не </a:t>
            </a:r>
            <a:r>
              <a:rPr lang="ru-RU" sz="3200" b="1" dirty="0" err="1"/>
              <a:t>надивишся</a:t>
            </a:r>
            <a:r>
              <a:rPr lang="ru-RU" sz="3200" b="1" dirty="0"/>
              <a:t>. (М. </a:t>
            </a:r>
            <a:r>
              <a:rPr lang="ru-RU" sz="3200" b="1" dirty="0" err="1"/>
              <a:t>Олійник</a:t>
            </a:r>
            <a:r>
              <a:rPr lang="ru-RU" sz="3200" b="1" dirty="0"/>
              <a:t>) 4) </a:t>
            </a:r>
            <a:r>
              <a:rPr lang="ru-RU" sz="3200" b="1" dirty="0" err="1"/>
              <a:t>Сонце</a:t>
            </a:r>
            <a:r>
              <a:rPr lang="ru-RU" sz="3200" b="1" dirty="0"/>
              <a:t> зараз </a:t>
            </a:r>
            <a:r>
              <a:rPr lang="ru-RU" sz="3200" b="1" dirty="0" err="1"/>
              <a:t>було</a:t>
            </a:r>
            <a:r>
              <a:rPr lang="ru-RU" sz="3200" b="1" dirty="0"/>
              <a:t> схоже на </a:t>
            </a:r>
            <a:r>
              <a:rPr lang="ru-RU" sz="3200" b="1" dirty="0" err="1"/>
              <a:t>згасаюч</a:t>
            </a:r>
            <a:r>
              <a:rPr lang="ru-RU" sz="3200" b="1" dirty="0"/>
              <a:t>.. в </a:t>
            </a:r>
            <a:r>
              <a:rPr lang="ru-RU" sz="3200" b="1" dirty="0" err="1"/>
              <a:t>осиротілім</a:t>
            </a:r>
            <a:r>
              <a:rPr lang="ru-RU" sz="3200" b="1" dirty="0"/>
              <a:t> </a:t>
            </a:r>
            <a:r>
              <a:rPr lang="ru-RU" sz="3200" b="1" dirty="0" err="1"/>
              <a:t>полі</a:t>
            </a:r>
            <a:r>
              <a:rPr lang="ru-RU" sz="3200" b="1" dirty="0"/>
              <a:t> </a:t>
            </a:r>
            <a:r>
              <a:rPr lang="ru-RU" sz="3200" b="1" dirty="0" err="1"/>
              <a:t>осіннє</a:t>
            </a:r>
            <a:r>
              <a:rPr lang="ru-RU" sz="3200" b="1" dirty="0"/>
              <a:t> </a:t>
            </a:r>
            <a:r>
              <a:rPr lang="ru-RU" sz="3200" b="1" dirty="0" err="1"/>
              <a:t>багатство</a:t>
            </a:r>
            <a:r>
              <a:rPr lang="ru-RU" sz="3200" b="1" dirty="0"/>
              <a:t>. (М. Стельмах) 5) </a:t>
            </a:r>
            <a:r>
              <a:rPr lang="ru-RU" sz="3200" b="1" dirty="0" err="1"/>
              <a:t>Осяян</a:t>
            </a:r>
            <a:r>
              <a:rPr lang="ru-RU" sz="3200" b="1" dirty="0"/>
              <a:t>.. </a:t>
            </a:r>
            <a:r>
              <a:rPr lang="ru-RU" sz="3200" b="1" dirty="0" err="1"/>
              <a:t>сонцем</a:t>
            </a:r>
            <a:r>
              <a:rPr lang="ru-RU" sz="3200" b="1" dirty="0"/>
              <a:t>, перед нами </a:t>
            </a:r>
            <a:r>
              <a:rPr lang="ru-RU" sz="3200" b="1" dirty="0" err="1"/>
              <a:t>розкрився</a:t>
            </a:r>
            <a:r>
              <a:rPr lang="ru-RU" sz="3200" b="1" dirty="0"/>
              <a:t> </a:t>
            </a:r>
            <a:r>
              <a:rPr lang="ru-RU" sz="3200" b="1" dirty="0" err="1"/>
              <a:t>зовсім</a:t>
            </a:r>
            <a:r>
              <a:rPr lang="ru-RU" sz="3200" b="1" dirty="0"/>
              <a:t> </a:t>
            </a:r>
            <a:r>
              <a:rPr lang="ru-RU" sz="3200" b="1" dirty="0" err="1"/>
              <a:t>інший</a:t>
            </a:r>
            <a:r>
              <a:rPr lang="ru-RU" sz="3200" b="1" dirty="0"/>
              <a:t> </a:t>
            </a:r>
            <a:r>
              <a:rPr lang="ru-RU" sz="3200" b="1" dirty="0" err="1"/>
              <a:t>світ</a:t>
            </a:r>
            <a:r>
              <a:rPr lang="ru-RU" sz="3200" b="1" dirty="0"/>
              <a:t>. (О. Довженко)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7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8116" y="555131"/>
            <a:ext cx="4109852" cy="8936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b="1" dirty="0">
                <a:latin typeface="Book Antiqua" panose="02040602050305030304" pitchFamily="18" charset="0"/>
              </a:rPr>
              <a:t>«Мікрофон»</a:t>
            </a:r>
            <a:endParaRPr lang="ru-RU" b="1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405" y="1807362"/>
            <a:ext cx="10307782" cy="4051437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ru-RU" sz="3200" b="1" i="1" dirty="0" err="1">
                <a:latin typeface="Book Antiqua" panose="02040602050305030304" pitchFamily="18" charset="0"/>
              </a:rPr>
              <a:t>Назвіть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спільні</a:t>
            </a:r>
            <a:r>
              <a:rPr lang="ru-RU" sz="3200" b="1" i="1" dirty="0">
                <a:latin typeface="Book Antiqua" panose="02040602050305030304" pitchFamily="18" charset="0"/>
              </a:rPr>
              <a:t> та </a:t>
            </a:r>
            <a:r>
              <a:rPr lang="ru-RU" sz="3200" b="1" i="1" dirty="0" err="1">
                <a:latin typeface="Book Antiqua" panose="02040602050305030304" pitchFamily="18" charset="0"/>
              </a:rPr>
              <a:t>відмінні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риси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дієслова</a:t>
            </a:r>
            <a:r>
              <a:rPr lang="ru-RU" sz="3200" b="1" i="1" dirty="0">
                <a:latin typeface="Book Antiqua" panose="02040602050305030304" pitchFamily="18" charset="0"/>
              </a:rPr>
              <a:t> і </a:t>
            </a:r>
            <a:r>
              <a:rPr lang="ru-RU" sz="3200" b="1" i="1" dirty="0" err="1" smtClean="0">
                <a:latin typeface="Book Antiqua" panose="02040602050305030304" pitchFamily="18" charset="0"/>
              </a:rPr>
              <a:t>дієприкметника</a:t>
            </a:r>
            <a:r>
              <a:rPr lang="ru-RU" sz="3200" b="1" i="1" dirty="0" smtClean="0">
                <a:latin typeface="Book Antiqua" panose="02040602050305030304" pitchFamily="18" charset="0"/>
              </a:rPr>
              <a:t>.</a:t>
            </a:r>
            <a:endParaRPr lang="ru-RU" sz="3200" b="1" dirty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3200" b="1" i="1" dirty="0" err="1" smtClean="0">
                <a:latin typeface="Book Antiqua" panose="02040602050305030304" pitchFamily="18" charset="0"/>
              </a:rPr>
              <a:t>Чому</a:t>
            </a:r>
            <a:r>
              <a:rPr lang="ru-RU" sz="3200" b="1" i="1" dirty="0" smtClean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дієприкметники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поділяються</a:t>
            </a:r>
            <a:r>
              <a:rPr lang="ru-RU" sz="3200" b="1" i="1" dirty="0">
                <a:latin typeface="Book Antiqua" panose="02040602050305030304" pitchFamily="18" charset="0"/>
              </a:rPr>
              <a:t> на </a:t>
            </a:r>
            <a:r>
              <a:rPr lang="ru-RU" sz="3200" b="1" i="1" dirty="0" err="1">
                <a:latin typeface="Book Antiqua" panose="02040602050305030304" pitchFamily="18" charset="0"/>
              </a:rPr>
              <a:t>активні</a:t>
            </a:r>
            <a:r>
              <a:rPr lang="ru-RU" sz="3200" b="1" i="1" dirty="0">
                <a:latin typeface="Book Antiqua" panose="02040602050305030304" pitchFamily="18" charset="0"/>
              </a:rPr>
              <a:t> і </a:t>
            </a:r>
            <a:r>
              <a:rPr lang="ru-RU" sz="3200" b="1" i="1" dirty="0" err="1">
                <a:latin typeface="Book Antiqua" panose="02040602050305030304" pitchFamily="18" charset="0"/>
              </a:rPr>
              <a:t>пасивні</a:t>
            </a:r>
            <a:r>
              <a:rPr lang="ru-RU" sz="3200" b="1" i="1" dirty="0">
                <a:latin typeface="Book Antiqua" panose="02040602050305030304" pitchFamily="18" charset="0"/>
              </a:rPr>
              <a:t>?</a:t>
            </a:r>
            <a:endParaRPr lang="ru-RU" sz="3200" b="1" dirty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3200" b="1" i="1" dirty="0">
                <a:latin typeface="Book Antiqua" panose="02040602050305030304" pitchFamily="18" charset="0"/>
              </a:rPr>
              <a:t>Як </a:t>
            </a:r>
            <a:r>
              <a:rPr lang="ru-RU" sz="3200" b="1" i="1" dirty="0" err="1">
                <a:latin typeface="Book Antiqua" panose="02040602050305030304" pitchFamily="18" charset="0"/>
              </a:rPr>
              <a:t>творяться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активні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 smtClean="0">
                <a:latin typeface="Book Antiqua" panose="02040602050305030304" pitchFamily="18" charset="0"/>
              </a:rPr>
              <a:t>дієприкметники</a:t>
            </a:r>
            <a:r>
              <a:rPr lang="ru-RU" sz="3200" b="1" i="1" dirty="0" smtClean="0">
                <a:latin typeface="Book Antiqua" panose="02040602050305030304" pitchFamily="18" charset="0"/>
              </a:rPr>
              <a:t>?</a:t>
            </a:r>
            <a:endParaRPr lang="ru-RU" sz="3200" b="1" dirty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3200" b="1" i="1" dirty="0" smtClean="0">
                <a:latin typeface="Book Antiqua" panose="02040602050305030304" pitchFamily="18" charset="0"/>
              </a:rPr>
              <a:t>Як </a:t>
            </a:r>
            <a:r>
              <a:rPr lang="ru-RU" sz="3200" b="1" i="1" dirty="0" err="1">
                <a:latin typeface="Book Antiqua" panose="02040602050305030304" pitchFamily="18" charset="0"/>
              </a:rPr>
              <a:t>творяться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пасивні</a:t>
            </a:r>
            <a:r>
              <a:rPr lang="ru-RU" sz="3200" b="1" i="1" dirty="0">
                <a:latin typeface="Book Antiqua" panose="02040602050305030304" pitchFamily="18" charset="0"/>
              </a:rPr>
              <a:t> </a:t>
            </a:r>
            <a:r>
              <a:rPr lang="ru-RU" sz="3200" b="1" i="1" dirty="0" err="1">
                <a:latin typeface="Book Antiqua" panose="02040602050305030304" pitchFamily="18" charset="0"/>
              </a:rPr>
              <a:t>дієприкметники</a:t>
            </a:r>
            <a:r>
              <a:rPr lang="ru-RU" sz="3200" b="1" i="1" dirty="0" smtClean="0">
                <a:latin typeface="Book Antiqua" panose="02040602050305030304" pitchFamily="18" charset="0"/>
              </a:rPr>
              <a:t>?</a:t>
            </a:r>
            <a:r>
              <a:rPr lang="uk-UA" sz="3200" dirty="0"/>
              <a:t> </a:t>
            </a:r>
            <a:endParaRPr lang="uk-UA" sz="32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latin typeface="Book Antiqua" panose="02040602050305030304" pitchFamily="18" charset="0"/>
              </a:rPr>
              <a:t>Які дієприкметники та </a:t>
            </a:r>
            <a:r>
              <a:rPr lang="uk-UA" sz="3200" b="1" i="1" dirty="0">
                <a:latin typeface="Book Antiqua" panose="02040602050305030304" pitchFamily="18" charset="0"/>
              </a:rPr>
              <a:t>в якому часі вживаються дуже </a:t>
            </a:r>
            <a:r>
              <a:rPr lang="uk-UA" sz="3200" b="1" i="1" dirty="0" err="1">
                <a:latin typeface="Book Antiqua" panose="02040602050305030304" pitchFamily="18" charset="0"/>
              </a:rPr>
              <a:t>рідко</a:t>
            </a:r>
            <a:r>
              <a:rPr lang="uk-UA" sz="3200" b="1" i="1" dirty="0">
                <a:latin typeface="Book Antiqua" panose="02040602050305030304" pitchFamily="18" charset="0"/>
              </a:rPr>
              <a:t>? Навес­ти </a:t>
            </a:r>
            <a:r>
              <a:rPr lang="uk-UA" sz="3200" b="1" i="1" dirty="0" smtClean="0">
                <a:latin typeface="Book Antiqua" panose="02040602050305030304" pitchFamily="18" charset="0"/>
              </a:rPr>
              <a:t>приклади</a:t>
            </a:r>
            <a:r>
              <a:rPr lang="uk-UA" sz="3200" b="1" i="1" dirty="0">
                <a:latin typeface="Book Antiqua" panose="02040602050305030304" pitchFamily="18" charset="0"/>
              </a:rPr>
              <a:t>.</a:t>
            </a:r>
            <a:endParaRPr lang="ru-RU" sz="3200" b="1" i="1" dirty="0">
              <a:latin typeface="Book Antiqua" panose="02040602050305030304" pitchFamily="18" charset="0"/>
            </a:endParaRPr>
          </a:p>
          <a:p>
            <a:pPr lvl="1"/>
            <a:endParaRPr lang="ru-RU" sz="32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3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12491"/>
            <a:ext cx="12193057" cy="68829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1976" y="816388"/>
            <a:ext cx="2510642" cy="13255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ЕПІГРАФ: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0150" y="1825625"/>
            <a:ext cx="5843649" cy="204573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4400" b="1" dirty="0" smtClean="0">
                <a:solidFill>
                  <a:srgbClr val="00B0F0"/>
                </a:solidFill>
              </a:rPr>
              <a:t>«</a:t>
            </a:r>
            <a:r>
              <a:rPr lang="ru-RU" sz="4400" b="1" dirty="0" err="1" smtClean="0">
                <a:solidFill>
                  <a:srgbClr val="00B0F0"/>
                </a:solidFill>
              </a:rPr>
              <a:t>Мова</a:t>
            </a:r>
            <a:r>
              <a:rPr lang="ru-RU" sz="4400" b="1" dirty="0" smtClean="0">
                <a:solidFill>
                  <a:srgbClr val="00B0F0"/>
                </a:solidFill>
              </a:rPr>
              <a:t> – ДНК </a:t>
            </a:r>
            <a:r>
              <a:rPr lang="ru-RU" sz="4400" b="1" dirty="0" err="1" smtClean="0">
                <a:solidFill>
                  <a:srgbClr val="00B0F0"/>
                </a:solidFill>
              </a:rPr>
              <a:t>нації</a:t>
            </a:r>
            <a:r>
              <a:rPr lang="ru-RU" sz="4400" b="1" dirty="0" smtClean="0">
                <a:solidFill>
                  <a:srgbClr val="00B0F0"/>
                </a:solidFill>
              </a:rPr>
              <a:t>»</a:t>
            </a:r>
          </a:p>
          <a:p>
            <a:pPr marL="0" indent="0" algn="r">
              <a:buNone/>
            </a:pPr>
            <a:r>
              <a:rPr lang="uk-UA" sz="4400" b="1" dirty="0" smtClean="0">
                <a:solidFill>
                  <a:srgbClr val="00B0F0"/>
                </a:solidFill>
              </a:rPr>
              <a:t>Л. Костенко</a:t>
            </a:r>
            <a:endParaRPr lang="ru-RU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12491"/>
            <a:ext cx="12193057" cy="6882981"/>
          </a:xfrm>
          <a:prstGeom prst="rect">
            <a:avLst/>
          </a:prstGeom>
        </p:spPr>
      </p:pic>
      <p:pic>
        <p:nvPicPr>
          <p:cNvPr id="1030" name="Picture 6" descr="Пов’язане зображення">
            <a:extLst>
              <a:ext uri="{FF2B5EF4-FFF2-40B4-BE49-F238E27FC236}">
                <a16:creationId xmlns:a16="http://schemas.microsoft.com/office/drawing/2014/main" xmlns="" id="{00E8C49D-017B-447E-97B3-A88C4CC08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72" y="0"/>
            <a:ext cx="9134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Пов’язане зображення">
            <a:extLst>
              <a:ext uri="{FF2B5EF4-FFF2-40B4-BE49-F238E27FC236}">
                <a16:creationId xmlns:a16="http://schemas.microsoft.com/office/drawing/2014/main" xmlns="" id="{BCA8CE94-7C77-49D7-9975-746B38A0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73" b="96127" l="6061" r="96970">
                        <a14:foregroundMark x1="14174" y1="9820" x2="17791" y2="51867"/>
                        <a14:foregroundMark x1="17791" y1="51867" x2="10948" y2="79391"/>
                        <a14:foregroundMark x1="91593" y1="7884" x2="94988" y2="34232"/>
                        <a14:foregroundMark x1="95107" y1="72867" x2="91887" y2="78562"/>
                        <a14:foregroundMark x1="8993" y1="92116" x2="11241" y2="50069"/>
                        <a14:foregroundMark x1="11241" y1="50069" x2="8211" y2="39004"/>
                        <a14:foregroundMark x1="8211" y1="39004" x2="8211" y2="23651"/>
                        <a14:foregroundMark x1="8211" y1="23651" x2="11241" y2="8299"/>
                        <a14:foregroundMark x1="11241" y1="8299" x2="10948" y2="4149"/>
                        <a14:foregroundMark x1="41935" y1="87275" x2="47312" y2="86860"/>
                        <a14:foregroundMark x1="47312" y1="86860" x2="47703" y2="86860"/>
                        <a14:foregroundMark x1="87781" y1="95574" x2="90323" y2="94882"/>
                        <a14:foregroundMark x1="6549" y1="90041" x2="4985" y2="69986"/>
                        <a14:foregroundMark x1="4985" y1="69986" x2="7234" y2="62656"/>
                        <a14:foregroundMark x1="7234" y1="62656" x2="5865" y2="45090"/>
                        <a14:foregroundMark x1="5865" y1="45090" x2="7625" y2="37759"/>
                        <a14:foregroundMark x1="7625" y1="37759" x2="7918" y2="29737"/>
                        <a14:foregroundMark x1="7918" y1="29737" x2="6158" y2="12586"/>
                        <a14:foregroundMark x1="11144" y1="96127" x2="12708" y2="96127"/>
                        <a14:backgroundMark x1="96676" y1="46611" x2="97654" y2="69710"/>
                        <a14:backgroundMark x1="97654" y1="69710" x2="97849" y2="70539"/>
                        <a14:backgroundMark x1="95894" y1="41355" x2="95894" y2="39419"/>
                        <a14:backgroundMark x1="96676" y1="70539" x2="96676" y2="70539"/>
                        <a14:backgroundMark x1="97165" y1="68741" x2="96090" y2="70539"/>
                        <a14:backgroundMark x1="96383" y1="34440" x2="95797" y2="42324"/>
                        <a14:backgroundMark x1="95797" y1="42324" x2="95308" y2="34993"/>
                        <a14:backgroundMark x1="95308" y1="34993" x2="95894" y2="42462"/>
                        <a14:backgroundMark x1="95894" y1="42462" x2="97849" y2="47856"/>
                        <a14:backgroundMark x1="95894" y1="70678" x2="96676" y2="717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0" y="429557"/>
            <a:ext cx="9523828" cy="653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Пов’язане зображення">
            <a:extLst>
              <a:ext uri="{FF2B5EF4-FFF2-40B4-BE49-F238E27FC236}">
                <a16:creationId xmlns:a16="http://schemas.microsoft.com/office/drawing/2014/main" xmlns="" id="{7C972C57-91CE-4BFE-A725-1AD53255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728" y="169075"/>
            <a:ext cx="733256" cy="733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93A2AF3-A66D-4091-B7AA-5098CC44DCF2}"/>
              </a:ext>
            </a:extLst>
          </p:cNvPr>
          <p:cNvSpPr/>
          <p:nvPr/>
        </p:nvSpPr>
        <p:spPr>
          <a:xfrm>
            <a:off x="3899194" y="53147"/>
            <a:ext cx="3965573" cy="65864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uk-UA" sz="3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Вправа «Очікування»</a:t>
            </a:r>
            <a:endParaRPr lang="ru-RU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18737B9-A246-488D-8079-C08CE4B59849}"/>
              </a:ext>
            </a:extLst>
          </p:cNvPr>
          <p:cNvSpPr/>
          <p:nvPr/>
        </p:nvSpPr>
        <p:spPr>
          <a:xfrm>
            <a:off x="3903586" y="1861972"/>
            <a:ext cx="5851345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хочу д</a:t>
            </a:r>
            <a:r>
              <a:rPr lang="uk-UA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ізнатися</a:t>
            </a: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…</a:t>
            </a:r>
          </a:p>
          <a:p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хочу навчитися…</a:t>
            </a:r>
          </a:p>
          <a:p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бажаю, щоб…</a:t>
            </a:r>
          </a:p>
          <a:p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Мені буде цікаво…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</a:t>
            </a:r>
            <a:r>
              <a:rPr lang="ru-RU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спробую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…</a:t>
            </a:r>
            <a:endParaRPr lang="uk-UA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26" name="Picture 2" descr="Результат пошуку зображень за запитом &quot;подсолнух пнг&quot;">
            <a:extLst>
              <a:ext uri="{FF2B5EF4-FFF2-40B4-BE49-F238E27FC236}">
                <a16:creationId xmlns:a16="http://schemas.microsoft.com/office/drawing/2014/main" xmlns="" id="{786A4A1F-0F33-439B-810F-3165D38B2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63" y="1920285"/>
            <a:ext cx="845995" cy="8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Результат пошуку зображень за запитом &quot;подсолнух пнг&quot;">
            <a:extLst>
              <a:ext uri="{FF2B5EF4-FFF2-40B4-BE49-F238E27FC236}">
                <a16:creationId xmlns:a16="http://schemas.microsoft.com/office/drawing/2014/main" xmlns="" id="{33624E1C-448C-4359-AD2D-BF281A62C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63" y="2775992"/>
            <a:ext cx="845995" cy="8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Результат пошуку зображень за запитом &quot;подсолнух пнг&quot;">
            <a:extLst>
              <a:ext uri="{FF2B5EF4-FFF2-40B4-BE49-F238E27FC236}">
                <a16:creationId xmlns:a16="http://schemas.microsoft.com/office/drawing/2014/main" xmlns="" id="{284BA5FB-3691-4AAD-9AC4-B63B57E6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99" y="3668587"/>
            <a:ext cx="845995" cy="8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Результат пошуку зображень за запитом &quot;подсолнух пнг&quot;">
            <a:extLst>
              <a:ext uri="{FF2B5EF4-FFF2-40B4-BE49-F238E27FC236}">
                <a16:creationId xmlns:a16="http://schemas.microsoft.com/office/drawing/2014/main" xmlns="" id="{8D023990-A207-4E1F-95C7-7826258E4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847" y="5263294"/>
            <a:ext cx="845995" cy="8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Результат пошуку зображень за запитом &quot;подсолнух пнг&quot;">
            <a:extLst>
              <a:ext uri="{FF2B5EF4-FFF2-40B4-BE49-F238E27FC236}">
                <a16:creationId xmlns:a16="http://schemas.microsoft.com/office/drawing/2014/main" xmlns="" id="{8EEBF3F6-BC5E-4C27-AAE9-EAE5606E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602" y="4465941"/>
            <a:ext cx="845995" cy="8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4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86299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ЗАПАМ</a:t>
            </a:r>
            <a:r>
              <a:rPr lang="en-US" sz="4800" b="1" dirty="0" smtClean="0">
                <a:solidFill>
                  <a:srgbClr val="FF0000"/>
                </a:solidFill>
              </a:rPr>
              <a:t>’</a:t>
            </a:r>
            <a:r>
              <a:rPr lang="uk-UA" sz="4800" b="1" dirty="0" smtClean="0">
                <a:solidFill>
                  <a:srgbClr val="FF0000"/>
                </a:solidFill>
              </a:rPr>
              <a:t>ЯТАЙ!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err="1" smtClean="0"/>
              <a:t>Активні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дієприкметники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теперішнього</a:t>
            </a:r>
            <a:r>
              <a:rPr lang="ru-RU" sz="3600" b="1" dirty="0" smtClean="0"/>
              <a:t> часу в </a:t>
            </a:r>
            <a:r>
              <a:rPr lang="ru-RU" sz="3600" b="1" dirty="0" err="1" smtClean="0"/>
              <a:t>сучасній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українській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мові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маловживані</a:t>
            </a:r>
            <a:r>
              <a:rPr lang="ru-RU" sz="3600" b="1" dirty="0" smtClean="0"/>
              <a:t>. </a:t>
            </a:r>
            <a:r>
              <a:rPr lang="ru-RU" sz="3600" b="1" dirty="0" err="1" smtClean="0"/>
              <a:t>Йдеться</a:t>
            </a:r>
            <a:r>
              <a:rPr lang="ru-RU" sz="3600" b="1" dirty="0" smtClean="0"/>
              <a:t> про </a:t>
            </a:r>
            <a:r>
              <a:rPr lang="ru-RU" sz="3600" b="1" dirty="0" err="1" smtClean="0"/>
              <a:t>дієприкметники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що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закінчуються</a:t>
            </a:r>
            <a:r>
              <a:rPr lang="ru-RU" sz="3600" b="1" dirty="0" smtClean="0"/>
              <a:t> на </a:t>
            </a:r>
            <a:r>
              <a:rPr lang="ru-RU" sz="3600" b="1" dirty="0" smtClean="0">
                <a:solidFill>
                  <a:srgbClr val="C00000"/>
                </a:solidFill>
              </a:rPr>
              <a:t>-</a:t>
            </a:r>
            <a:r>
              <a:rPr lang="ru-RU" sz="3600" b="1" dirty="0" err="1" smtClean="0">
                <a:solidFill>
                  <a:srgbClr val="C00000"/>
                </a:solidFill>
              </a:rPr>
              <a:t>ачий</a:t>
            </a:r>
            <a:r>
              <a:rPr lang="ru-RU" sz="3600" b="1" dirty="0" smtClean="0">
                <a:solidFill>
                  <a:srgbClr val="C00000"/>
                </a:solidFill>
              </a:rPr>
              <a:t>, -ячий, -</a:t>
            </a:r>
            <a:r>
              <a:rPr lang="ru-RU" sz="3600" b="1" dirty="0" err="1" smtClean="0">
                <a:solidFill>
                  <a:srgbClr val="C00000"/>
                </a:solidFill>
              </a:rPr>
              <a:t>учий</a:t>
            </a:r>
            <a:r>
              <a:rPr lang="ru-RU" sz="3600" b="1" dirty="0" smtClean="0">
                <a:solidFill>
                  <a:srgbClr val="C00000"/>
                </a:solidFill>
              </a:rPr>
              <a:t>, -</a:t>
            </a:r>
            <a:r>
              <a:rPr lang="ru-RU" sz="3600" b="1" dirty="0" err="1" smtClean="0">
                <a:solidFill>
                  <a:srgbClr val="C00000"/>
                </a:solidFill>
              </a:rPr>
              <a:t>ючий</a:t>
            </a:r>
            <a:r>
              <a:rPr lang="ru-RU" sz="3600" b="1" dirty="0" smtClean="0"/>
              <a:t> (</a:t>
            </a:r>
            <a:r>
              <a:rPr lang="ru-RU" sz="3600" b="1" dirty="0" err="1" smtClean="0">
                <a:solidFill>
                  <a:srgbClr val="00B050"/>
                </a:solidFill>
              </a:rPr>
              <a:t>бажаючий</a:t>
            </a:r>
            <a:r>
              <a:rPr lang="ru-RU" sz="3600" b="1" dirty="0" smtClean="0">
                <a:solidFill>
                  <a:srgbClr val="00B050"/>
                </a:solidFill>
              </a:rPr>
              <a:t>, </a:t>
            </a:r>
            <a:r>
              <a:rPr lang="ru-RU" sz="3600" b="1" dirty="0" err="1" smtClean="0">
                <a:solidFill>
                  <a:srgbClr val="00B050"/>
                </a:solidFill>
              </a:rPr>
              <a:t>спляча</a:t>
            </a:r>
            <a:r>
              <a:rPr lang="ru-RU" sz="3600" b="1" dirty="0" smtClean="0">
                <a:solidFill>
                  <a:srgbClr val="00B050"/>
                </a:solidFill>
              </a:rPr>
              <a:t>, </a:t>
            </a:r>
            <a:r>
              <a:rPr lang="ru-RU" sz="3600" b="1" dirty="0" err="1" smtClean="0">
                <a:solidFill>
                  <a:srgbClr val="00B050"/>
                </a:solidFill>
              </a:rPr>
              <a:t>слабнучий</a:t>
            </a:r>
            <a:r>
              <a:rPr lang="ru-RU" sz="3600" b="1" dirty="0" smtClean="0">
                <a:solidFill>
                  <a:srgbClr val="00B050"/>
                </a:solidFill>
              </a:rPr>
              <a:t>, </a:t>
            </a:r>
            <a:r>
              <a:rPr lang="ru-RU" sz="3600" b="1" dirty="0" err="1" smtClean="0">
                <a:solidFill>
                  <a:srgbClr val="00B050"/>
                </a:solidFill>
              </a:rPr>
              <a:t>читаючий</a:t>
            </a:r>
            <a:r>
              <a:rPr lang="ru-RU" sz="3600" b="1" dirty="0" smtClean="0"/>
              <a:t>). </a:t>
            </a:r>
            <a:r>
              <a:rPr lang="ru-RU" sz="3600" b="1" dirty="0" err="1" smtClean="0"/>
              <a:t>Більшість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мовознавців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радять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уникати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їх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оскільки</a:t>
            </a:r>
            <a:r>
              <a:rPr lang="ru-RU" sz="3600" b="1" dirty="0" smtClean="0"/>
              <a:t> вони не є </a:t>
            </a:r>
            <a:r>
              <a:rPr lang="ru-RU" sz="3600" b="1" dirty="0" err="1" smtClean="0"/>
              <a:t>властивими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українській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мові</a:t>
            </a:r>
            <a:r>
              <a:rPr lang="ru-RU" sz="3600" b="1" dirty="0" smtClean="0"/>
              <a:t>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923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12491"/>
            <a:ext cx="12193057" cy="68829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5054" y="293873"/>
            <a:ext cx="5747658" cy="13255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Проблемне запитання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/>
              <a:t>Але як </a:t>
            </a:r>
            <a:r>
              <a:rPr lang="ru-RU" sz="3600" b="1" dirty="0" err="1" smtClean="0"/>
              <a:t>їх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замінити</a:t>
            </a:r>
            <a:r>
              <a:rPr lang="ru-RU" sz="3600" b="1" dirty="0" smtClean="0"/>
              <a:t>?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err="1" smtClean="0"/>
              <a:t>Чи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завжди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це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можливо</a:t>
            </a:r>
            <a:r>
              <a:rPr lang="ru-RU" sz="3600" b="1" dirty="0" smtClean="0"/>
              <a:t>? </a:t>
            </a:r>
          </a:p>
          <a:p>
            <a:pPr marL="0" indent="0">
              <a:buNone/>
            </a:pPr>
            <a:endParaRPr lang="ru-RU" sz="3600" b="1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b="1" i="1" dirty="0" err="1" smtClean="0">
                <a:solidFill>
                  <a:srgbClr val="7030A0"/>
                </a:solidFill>
              </a:rPr>
              <a:t>Досвідчені</a:t>
            </a:r>
            <a:r>
              <a:rPr lang="ru-RU" sz="3600" b="1" i="1" dirty="0" smtClean="0">
                <a:solidFill>
                  <a:srgbClr val="7030A0"/>
                </a:solidFill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мовознавці</a:t>
            </a:r>
            <a:r>
              <a:rPr lang="ru-RU" sz="3600" b="1" i="1" dirty="0" smtClean="0">
                <a:solidFill>
                  <a:srgbClr val="7030A0"/>
                </a:solidFill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переконують</a:t>
            </a:r>
            <a:r>
              <a:rPr lang="ru-RU" sz="3600" b="1" i="1" dirty="0" smtClean="0">
                <a:solidFill>
                  <a:srgbClr val="7030A0"/>
                </a:solidFill>
              </a:rPr>
              <a:t>,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що</a:t>
            </a:r>
            <a:r>
              <a:rPr lang="ru-RU" sz="3600" b="1" i="1" dirty="0" smtClean="0">
                <a:solidFill>
                  <a:srgbClr val="7030A0"/>
                </a:solidFill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це</a:t>
            </a:r>
            <a:r>
              <a:rPr lang="ru-RU" sz="3600" b="1" i="1" dirty="0" smtClean="0">
                <a:solidFill>
                  <a:srgbClr val="7030A0"/>
                </a:solidFill>
              </a:rPr>
              <a:t> не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тільки</a:t>
            </a:r>
            <a:r>
              <a:rPr lang="ru-RU" sz="3600" b="1" i="1" dirty="0" smtClean="0">
                <a:solidFill>
                  <a:srgbClr val="7030A0"/>
                </a:solidFill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можливо</a:t>
            </a:r>
            <a:r>
              <a:rPr lang="ru-RU" sz="3600" b="1" i="1" dirty="0" smtClean="0">
                <a:solidFill>
                  <a:srgbClr val="7030A0"/>
                </a:solidFill>
              </a:rPr>
              <a:t>, а й </a:t>
            </a:r>
            <a:r>
              <a:rPr lang="ru-RU" sz="3600" b="1" i="1" dirty="0" err="1" smtClean="0">
                <a:solidFill>
                  <a:srgbClr val="7030A0"/>
                </a:solidFill>
              </a:rPr>
              <a:t>досить</a:t>
            </a:r>
            <a:r>
              <a:rPr lang="ru-RU" sz="3600" b="1" i="1" dirty="0" smtClean="0">
                <a:solidFill>
                  <a:srgbClr val="7030A0"/>
                </a:solidFill>
              </a:rPr>
              <a:t> легко. 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9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err="1">
                <a:solidFill>
                  <a:srgbClr val="7030A0"/>
                </a:solidFill>
              </a:rPr>
              <a:t>С</a:t>
            </a:r>
            <a:r>
              <a:rPr lang="ru-RU" sz="6600" b="1" dirty="0" err="1" smtClean="0">
                <a:solidFill>
                  <a:srgbClr val="7030A0"/>
                </a:solidFill>
              </a:rPr>
              <a:t>пособи</a:t>
            </a:r>
            <a:r>
              <a:rPr lang="ru-RU" sz="6600" b="1" dirty="0" smtClean="0">
                <a:solidFill>
                  <a:srgbClr val="7030A0"/>
                </a:solidFill>
              </a:rPr>
              <a:t> </a:t>
            </a:r>
            <a:r>
              <a:rPr lang="ru-RU" sz="6600" b="1" dirty="0" err="1" smtClean="0">
                <a:solidFill>
                  <a:srgbClr val="7030A0"/>
                </a:solidFill>
              </a:rPr>
              <a:t>заміни</a:t>
            </a:r>
            <a:r>
              <a:rPr lang="ru-RU" sz="6600" b="1" dirty="0" smtClean="0">
                <a:solidFill>
                  <a:srgbClr val="7030A0"/>
                </a:solidFill>
              </a:rPr>
              <a:t> </a:t>
            </a:r>
            <a:r>
              <a:rPr lang="ru-RU" sz="6600" b="1" dirty="0" err="1" smtClean="0">
                <a:solidFill>
                  <a:srgbClr val="7030A0"/>
                </a:solidFill>
              </a:rPr>
              <a:t>невластивих</a:t>
            </a:r>
            <a:r>
              <a:rPr lang="ru-RU" sz="6600" b="1" dirty="0" smtClean="0">
                <a:solidFill>
                  <a:srgbClr val="7030A0"/>
                </a:solidFill>
              </a:rPr>
              <a:t> </a:t>
            </a:r>
            <a:r>
              <a:rPr lang="ru-RU" sz="6600" b="1" dirty="0" err="1" smtClean="0">
                <a:solidFill>
                  <a:srgbClr val="7030A0"/>
                </a:solidFill>
              </a:rPr>
              <a:t>українській</a:t>
            </a:r>
            <a:r>
              <a:rPr lang="ru-RU" sz="6600" b="1" dirty="0" smtClean="0">
                <a:solidFill>
                  <a:srgbClr val="7030A0"/>
                </a:solidFill>
              </a:rPr>
              <a:t> </a:t>
            </a:r>
            <a:r>
              <a:rPr lang="ru-RU" sz="6600" b="1" dirty="0" err="1" smtClean="0">
                <a:solidFill>
                  <a:srgbClr val="7030A0"/>
                </a:solidFill>
              </a:rPr>
              <a:t>мові</a:t>
            </a:r>
            <a:r>
              <a:rPr lang="ru-RU" sz="6600" b="1" dirty="0" smtClean="0">
                <a:solidFill>
                  <a:srgbClr val="7030A0"/>
                </a:solidFill>
              </a:rPr>
              <a:t> </a:t>
            </a:r>
            <a:r>
              <a:rPr lang="ru-RU" sz="6600" b="1" dirty="0" err="1" smtClean="0">
                <a:solidFill>
                  <a:srgbClr val="7030A0"/>
                </a:solidFill>
              </a:rPr>
              <a:t>дієприкметників</a:t>
            </a:r>
            <a:r>
              <a:rPr lang="ru-RU" sz="6600" b="1" dirty="0" smtClean="0">
                <a:solidFill>
                  <a:srgbClr val="7030A0"/>
                </a:solidFill>
              </a:rPr>
              <a:t>:</a:t>
            </a:r>
            <a:endParaRPr lang="ru-RU" sz="6600" b="1" dirty="0">
              <a:solidFill>
                <a:srgbClr val="7030A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8200" y="365125"/>
            <a:ext cx="3686299" cy="1325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800" b="1" dirty="0" smtClean="0">
                <a:solidFill>
                  <a:srgbClr val="FF0000"/>
                </a:solidFill>
              </a:rPr>
              <a:t>ЗАПАМ</a:t>
            </a:r>
            <a:r>
              <a:rPr lang="en-US" sz="4800" b="1" dirty="0" smtClean="0">
                <a:solidFill>
                  <a:srgbClr val="FF0000"/>
                </a:solidFill>
              </a:rPr>
              <a:t>’</a:t>
            </a:r>
            <a:r>
              <a:rPr lang="uk-UA" sz="4800" b="1" dirty="0" smtClean="0">
                <a:solidFill>
                  <a:srgbClr val="FF0000"/>
                </a:solidFill>
              </a:rPr>
              <a:t>ЯТАЙ!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388927" cy="132556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ru-RU" sz="4800" b="1" u="sng" dirty="0" smtClean="0">
                <a:solidFill>
                  <a:srgbClr val="C00000"/>
                </a:solidFill>
              </a:rPr>
              <a:t>1) За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допомогою</a:t>
            </a:r>
            <a:r>
              <a:rPr lang="ru-RU" sz="4800" b="1" u="sng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іменників</a:t>
            </a:r>
            <a:r>
              <a:rPr lang="ru-RU" sz="4800" b="1" u="sng" dirty="0" smtClean="0">
                <a:solidFill>
                  <a:srgbClr val="C00000"/>
                </a:solidFill>
              </a:rPr>
              <a:t>:</a:t>
            </a:r>
            <a:endParaRPr lang="ru-RU" sz="4800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405748" cy="56131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• </a:t>
            </a:r>
            <a:r>
              <a:rPr lang="ru-RU" b="1" dirty="0" err="1" smtClean="0">
                <a:solidFill>
                  <a:srgbClr val="0070C0"/>
                </a:solidFill>
              </a:rPr>
              <a:t>іменника</a:t>
            </a:r>
            <a:r>
              <a:rPr lang="ru-RU" b="1" dirty="0" smtClean="0">
                <a:solidFill>
                  <a:srgbClr val="0070C0"/>
                </a:solidFill>
              </a:rPr>
              <a:t> у </a:t>
            </a:r>
            <a:r>
              <a:rPr lang="ru-RU" b="1" dirty="0" err="1" smtClean="0">
                <a:solidFill>
                  <a:srgbClr val="0070C0"/>
                </a:solidFill>
              </a:rPr>
              <a:t>формі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називного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відмінка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4825" y="2604523"/>
            <a:ext cx="88035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відпочивальники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відпочиваючі</a:t>
            </a:r>
            <a:r>
              <a:rPr lang="ru-RU" sz="2800" b="1" dirty="0" smtClean="0"/>
              <a:t>»); </a:t>
            </a:r>
          </a:p>
          <a:p>
            <a:r>
              <a:rPr lang="ru-RU" sz="2800" b="1" dirty="0" err="1" smtClean="0"/>
              <a:t>доповідач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промовець</a:t>
            </a:r>
            <a:r>
              <a:rPr lang="ru-RU" sz="2800" b="1" dirty="0" smtClean="0"/>
              <a:t> 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виступаючий</a:t>
            </a:r>
            <a:r>
              <a:rPr lang="ru-RU" sz="2800" b="1" dirty="0" smtClean="0"/>
              <a:t>»); </a:t>
            </a:r>
          </a:p>
          <a:p>
            <a:r>
              <a:rPr lang="ru-RU" sz="2800" b="1" dirty="0" err="1" smtClean="0"/>
              <a:t>керівник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керуючий</a:t>
            </a:r>
            <a:r>
              <a:rPr lang="ru-RU" sz="2800" b="1" dirty="0" smtClean="0"/>
              <a:t>»);</a:t>
            </a:r>
          </a:p>
          <a:p>
            <a:r>
              <a:rPr lang="ru-RU" sz="2800" b="1" dirty="0" err="1" smtClean="0"/>
              <a:t>завідувач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кафедри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завідуючий</a:t>
            </a:r>
            <a:r>
              <a:rPr lang="ru-RU" sz="2800" b="1" dirty="0" smtClean="0"/>
              <a:t>»);  </a:t>
            </a:r>
          </a:p>
          <a:p>
            <a:r>
              <a:rPr lang="ru-RU" sz="2800" b="1" dirty="0" err="1" smtClean="0"/>
              <a:t>оточення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оточуючі</a:t>
            </a:r>
            <a:r>
              <a:rPr lang="ru-RU" sz="2800" b="1" dirty="0" smtClean="0">
                <a:solidFill>
                  <a:srgbClr val="00B050"/>
                </a:solidFill>
              </a:rPr>
              <a:t> люди</a:t>
            </a:r>
            <a:r>
              <a:rPr lang="ru-RU" sz="2800" b="1" dirty="0" smtClean="0"/>
              <a:t>»); </a:t>
            </a:r>
          </a:p>
          <a:p>
            <a:r>
              <a:rPr lang="ru-RU" sz="2800" b="1" dirty="0" err="1" smtClean="0"/>
              <a:t>довкілля</a:t>
            </a:r>
            <a:r>
              <a:rPr lang="ru-RU" sz="2800" b="1" dirty="0" smtClean="0"/>
              <a:t> 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оточуюче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</a:rPr>
              <a:t>середовище</a:t>
            </a:r>
            <a:r>
              <a:rPr lang="ru-RU" sz="2800" b="1" dirty="0" smtClean="0"/>
              <a:t>).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185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757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272647" cy="56115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rgbClr val="00B0F0"/>
                </a:solidFill>
                <a:latin typeface="+mn-lt"/>
              </a:rPr>
              <a:t>іменника</a:t>
            </a:r>
            <a:r>
              <a:rPr lang="ru-RU" sz="3100" b="1" dirty="0" smtClean="0">
                <a:solidFill>
                  <a:srgbClr val="00B0F0"/>
                </a:solidFill>
                <a:latin typeface="+mn-lt"/>
              </a:rPr>
              <a:t> у </a:t>
            </a:r>
            <a:r>
              <a:rPr lang="ru-RU" sz="3100" b="1" dirty="0" err="1" smtClean="0">
                <a:solidFill>
                  <a:srgbClr val="00B0F0"/>
                </a:solidFill>
                <a:latin typeface="+mn-lt"/>
              </a:rPr>
              <a:t>формі</a:t>
            </a:r>
            <a:r>
              <a:rPr lang="ru-RU" sz="3100" b="1" dirty="0" smtClean="0">
                <a:solidFill>
                  <a:srgbClr val="00B0F0"/>
                </a:solidFill>
                <a:latin typeface="+mn-lt"/>
              </a:rPr>
              <a:t> родового </a:t>
            </a:r>
            <a:r>
              <a:rPr lang="ru-RU" sz="3100" b="1" dirty="0" err="1" smtClean="0">
                <a:solidFill>
                  <a:srgbClr val="00B0F0"/>
                </a:solidFill>
                <a:latin typeface="+mn-lt"/>
              </a:rPr>
              <a:t>відмінка</a:t>
            </a:r>
            <a:r>
              <a:rPr lang="ru-RU" sz="3100" b="1" dirty="0" smtClean="0">
                <a:solidFill>
                  <a:srgbClr val="00B0F0"/>
                </a:solidFill>
                <a:latin typeface="+mn-lt"/>
              </a:rPr>
              <a:t>: </a:t>
            </a:r>
            <a:endParaRPr lang="ru-RU" sz="31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696" y="1291402"/>
            <a:ext cx="10515600" cy="596941"/>
          </a:xfrm>
        </p:spPr>
        <p:txBody>
          <a:bodyPr/>
          <a:lstStyle/>
          <a:p>
            <a:r>
              <a:rPr lang="ru-RU" b="1" dirty="0" err="1" smtClean="0"/>
              <a:t>лампи</a:t>
            </a:r>
            <a:r>
              <a:rPr lang="ru-RU" b="1" dirty="0" smtClean="0"/>
              <a:t> </a:t>
            </a:r>
            <a:r>
              <a:rPr lang="ru-RU" b="1" dirty="0" err="1" smtClean="0"/>
              <a:t>енергозбереження</a:t>
            </a:r>
            <a:r>
              <a:rPr lang="ru-RU" b="1" dirty="0" smtClean="0"/>
              <a:t> (а не «</a:t>
            </a:r>
            <a:r>
              <a:rPr lang="ru-RU" b="1" dirty="0" err="1" smtClean="0">
                <a:solidFill>
                  <a:srgbClr val="00B050"/>
                </a:solidFill>
              </a:rPr>
              <a:t>енергозберігаючі</a:t>
            </a:r>
            <a:r>
              <a:rPr lang="ru-RU" b="1" dirty="0" smtClean="0"/>
              <a:t>» </a:t>
            </a:r>
            <a:r>
              <a:rPr lang="ru-RU" b="1" dirty="0" err="1" smtClean="0"/>
              <a:t>лампи</a:t>
            </a:r>
            <a:r>
              <a:rPr lang="ru-RU" b="1" dirty="0" smtClean="0"/>
              <a:t>);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36730" y="1888343"/>
            <a:ext cx="484831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• </a:t>
            </a:r>
            <a:r>
              <a:rPr lang="ru-RU" sz="2800" b="1" dirty="0" err="1" smtClean="0">
                <a:solidFill>
                  <a:srgbClr val="00B0F0"/>
                </a:solidFill>
              </a:rPr>
              <a:t>іменника</a:t>
            </a:r>
            <a:r>
              <a:rPr lang="ru-RU" sz="2800" b="1" dirty="0" smtClean="0">
                <a:solidFill>
                  <a:srgbClr val="00B0F0"/>
                </a:solidFill>
              </a:rPr>
              <a:t> з </a:t>
            </a:r>
            <a:r>
              <a:rPr lang="ru-RU" sz="2800" b="1" dirty="0" err="1" smtClean="0">
                <a:solidFill>
                  <a:srgbClr val="00B0F0"/>
                </a:solidFill>
              </a:rPr>
              <a:t>прийменником</a:t>
            </a:r>
            <a:r>
              <a:rPr lang="ru-RU" sz="2800" b="1" dirty="0" smtClean="0">
                <a:solidFill>
                  <a:srgbClr val="00B0F0"/>
                </a:solidFill>
              </a:rPr>
              <a:t>: 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2718607"/>
            <a:ext cx="96035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/>
              <a:t>деталі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комплектування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комплектуючі</a:t>
            </a:r>
            <a:r>
              <a:rPr lang="ru-RU" sz="2800" b="1" dirty="0" smtClean="0"/>
              <a:t>» </a:t>
            </a:r>
            <a:r>
              <a:rPr lang="ru-RU" sz="2800" b="1" dirty="0" err="1" smtClean="0"/>
              <a:t>деталі</a:t>
            </a:r>
            <a:r>
              <a:rPr lang="ru-RU" sz="2800" b="1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/>
              <a:t>засоби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миття</a:t>
            </a:r>
            <a:r>
              <a:rPr lang="ru-RU" sz="2800" b="1" dirty="0" smtClean="0"/>
              <a:t> 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 </a:t>
            </a:r>
            <a:r>
              <a:rPr lang="ru-RU" sz="2800" b="1" dirty="0" err="1" smtClean="0"/>
              <a:t>мийні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миючі</a:t>
            </a:r>
            <a:r>
              <a:rPr lang="ru-RU" sz="28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/>
              <a:t>Місця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сидіння</a:t>
            </a:r>
            <a:r>
              <a:rPr lang="ru-RU" sz="2800" b="1" dirty="0" smtClean="0"/>
              <a:t> (а не «</a:t>
            </a:r>
            <a:r>
              <a:rPr lang="ru-RU" sz="2800" b="1" dirty="0" err="1" smtClean="0">
                <a:solidFill>
                  <a:srgbClr val="00B050"/>
                </a:solidFill>
              </a:rPr>
              <a:t>сидячі</a:t>
            </a:r>
            <a:r>
              <a:rPr lang="ru-RU" sz="2800" b="1" dirty="0" smtClean="0"/>
              <a:t>» </a:t>
            </a:r>
            <a:r>
              <a:rPr lang="ru-RU" sz="2800" b="1" dirty="0" err="1" smtClean="0"/>
              <a:t>місця</a:t>
            </a:r>
            <a:r>
              <a:rPr lang="ru-RU" sz="2800" b="1" dirty="0" smtClean="0"/>
              <a:t>);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36730" y="4349091"/>
            <a:ext cx="3855799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• </a:t>
            </a:r>
            <a:r>
              <a:rPr lang="ru-RU" sz="2800" b="1" dirty="0" err="1" smtClean="0">
                <a:solidFill>
                  <a:srgbClr val="00B0F0"/>
                </a:solidFill>
              </a:rPr>
              <a:t>іменника</a:t>
            </a:r>
            <a:r>
              <a:rPr lang="ru-RU" sz="2800" b="1" dirty="0" smtClean="0">
                <a:solidFill>
                  <a:srgbClr val="00B0F0"/>
                </a:solidFill>
              </a:rPr>
              <a:t>-прикладки</a:t>
            </a:r>
            <a:r>
              <a:rPr lang="ru-RU" sz="3200" b="1" dirty="0" smtClean="0">
                <a:solidFill>
                  <a:srgbClr val="00B0F0"/>
                </a:solidFill>
              </a:rPr>
              <a:t>: </a:t>
            </a:r>
            <a:endParaRPr lang="ru-RU" sz="3200" b="1" dirty="0">
              <a:solidFill>
                <a:srgbClr val="00B0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71698" y="5191585"/>
            <a:ext cx="8542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поет-</a:t>
            </a:r>
            <a:r>
              <a:rPr lang="ru-RU" sz="2400" b="1" dirty="0" err="1" smtClean="0"/>
              <a:t>початківець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початкуючий</a:t>
            </a:r>
            <a:r>
              <a:rPr lang="ru-RU" sz="2400" b="1" dirty="0" smtClean="0"/>
              <a:t>» поет);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команда-</a:t>
            </a:r>
            <a:r>
              <a:rPr lang="ru-RU" sz="2400" b="1" dirty="0" err="1" smtClean="0"/>
              <a:t>лідер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лідируюча</a:t>
            </a:r>
            <a:r>
              <a:rPr lang="ru-RU" sz="2400" b="1" dirty="0" smtClean="0"/>
              <a:t>» команда).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75871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507681" cy="905535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ru-RU" sz="4800" b="1" u="sng" dirty="0" smtClean="0">
                <a:solidFill>
                  <a:srgbClr val="C00000"/>
                </a:solidFill>
              </a:rPr>
              <a:t>2) За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допомогою</a:t>
            </a:r>
            <a:r>
              <a:rPr lang="ru-RU" sz="4800" b="1" u="sng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прикметників</a:t>
            </a:r>
            <a:r>
              <a:rPr lang="ru-RU" sz="4800" b="1" u="sng" dirty="0" smtClean="0">
                <a:solidFill>
                  <a:srgbClr val="C00000"/>
                </a:solidFill>
              </a:rPr>
              <a:t>:</a:t>
            </a:r>
            <a:endParaRPr lang="ru-RU" sz="4800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330"/>
            <a:ext cx="6061365" cy="51381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</a:rPr>
              <a:t>однокореневих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</a:rPr>
              <a:t>прикметників</a:t>
            </a:r>
            <a:r>
              <a:rPr lang="ru-RU" b="1" dirty="0" smtClean="0">
                <a:solidFill>
                  <a:srgbClr val="00B0F0"/>
                </a:solidFill>
              </a:rPr>
              <a:t>: 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1857814"/>
            <a:ext cx="78545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панівна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еліта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пануюча</a:t>
            </a:r>
            <a:r>
              <a:rPr lang="ru-RU" sz="24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приваблива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пропозиція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приваблююча</a:t>
            </a:r>
            <a:r>
              <a:rPr lang="ru-RU" sz="2400" b="1" dirty="0" smtClean="0"/>
              <a:t>»);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2725481"/>
            <a:ext cx="217239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• </a:t>
            </a:r>
            <a:r>
              <a:rPr lang="ru-RU" sz="2800" b="1" dirty="0" err="1" smtClean="0">
                <a:solidFill>
                  <a:srgbClr val="00B0F0"/>
                </a:solidFill>
              </a:rPr>
              <a:t>синонімів</a:t>
            </a:r>
            <a:r>
              <a:rPr lang="ru-RU" sz="2800" b="1" dirty="0" smtClean="0">
                <a:solidFill>
                  <a:srgbClr val="00B0F0"/>
                </a:solidFill>
              </a:rPr>
              <a:t>:</a:t>
            </a:r>
            <a:r>
              <a:rPr lang="ru-RU" sz="2800" dirty="0" smtClean="0"/>
              <a:t> 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3223484"/>
            <a:ext cx="97846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зворушлива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мить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хвилююча</a:t>
            </a:r>
            <a:r>
              <a:rPr lang="ru-RU" sz="2400" b="1" dirty="0" smtClean="0"/>
              <a:t>»);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прийдешнє</a:t>
            </a:r>
            <a:r>
              <a:rPr lang="ru-RU" sz="2400" b="1" dirty="0" smtClean="0"/>
              <a:t> свято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наступаюче</a:t>
            </a:r>
            <a:r>
              <a:rPr lang="ru-RU" sz="2400" b="1" dirty="0" smtClean="0"/>
              <a:t>»);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сучасні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кордони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існуючі</a:t>
            </a:r>
            <a:r>
              <a:rPr lang="ru-RU" sz="2400" b="1" dirty="0" smtClean="0"/>
              <a:t>»);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чинне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законодавство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діюче</a:t>
            </a:r>
            <a:r>
              <a:rPr lang="ru-RU" sz="24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молоде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покоління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підростаюче</a:t>
            </a:r>
            <a:r>
              <a:rPr lang="ru-RU" sz="24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наступна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зупинка</a:t>
            </a:r>
            <a:r>
              <a:rPr lang="ru-RU" sz="2400" b="1" dirty="0" smtClean="0"/>
              <a:t> 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слідуюча</a:t>
            </a:r>
            <a:r>
              <a:rPr lang="ru-RU" sz="24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змінний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графік</a:t>
            </a:r>
            <a:r>
              <a:rPr lang="ru-RU" sz="2400" b="1" dirty="0" smtClean="0"/>
              <a:t> 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плаваючий</a:t>
            </a:r>
            <a:r>
              <a:rPr lang="ru-RU" sz="2400" b="1" dirty="0" smtClean="0"/>
              <a:t>»);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охочий 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бажаючий</a:t>
            </a:r>
            <a:r>
              <a:rPr lang="ru-RU" sz="2400" b="1" dirty="0" smtClean="0"/>
              <a:t>»);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 </a:t>
            </a:r>
            <a:r>
              <a:rPr lang="ru-RU" sz="2400" b="1" dirty="0" err="1" smtClean="0"/>
              <a:t>колишні</a:t>
            </a:r>
            <a:r>
              <a:rPr lang="ru-RU" sz="2400" b="1" dirty="0" smtClean="0"/>
              <a:t> 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бувші</a:t>
            </a:r>
            <a:r>
              <a:rPr lang="ru-RU" sz="2400" b="1" dirty="0" smtClean="0"/>
              <a:t>»).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7802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408" y="570016"/>
            <a:ext cx="5277592" cy="68876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• </a:t>
            </a:r>
            <a:r>
              <a:rPr lang="ru-RU" sz="2800" b="1" dirty="0" err="1" smtClean="0">
                <a:solidFill>
                  <a:srgbClr val="00B0F0"/>
                </a:solidFill>
                <a:latin typeface="+mn-lt"/>
              </a:rPr>
              <a:t>прикметника</a:t>
            </a:r>
            <a:r>
              <a:rPr lang="ru-RU" sz="28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ru-RU" sz="2800" b="1" dirty="0" err="1" smtClean="0">
                <a:solidFill>
                  <a:srgbClr val="00B0F0"/>
                </a:solidFill>
                <a:latin typeface="+mn-lt"/>
              </a:rPr>
              <a:t>із</a:t>
            </a:r>
            <a:r>
              <a:rPr lang="ru-RU" sz="28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ru-RU" sz="2800" b="1" dirty="0" err="1" smtClean="0">
                <a:solidFill>
                  <a:srgbClr val="00B0F0"/>
                </a:solidFill>
                <a:latin typeface="+mn-lt"/>
              </a:rPr>
              <a:t>суфіксом</a:t>
            </a:r>
            <a:r>
              <a:rPr lang="ru-RU" sz="2800" b="1" dirty="0" smtClean="0">
                <a:solidFill>
                  <a:srgbClr val="00B0F0"/>
                </a:solidFill>
                <a:latin typeface="+mn-lt"/>
              </a:rPr>
              <a:t> -</a:t>
            </a:r>
            <a:r>
              <a:rPr lang="ru-RU" sz="2800" b="1" dirty="0" err="1" smtClean="0">
                <a:solidFill>
                  <a:srgbClr val="00B0F0"/>
                </a:solidFill>
                <a:latin typeface="+mn-lt"/>
              </a:rPr>
              <a:t>альн</a:t>
            </a:r>
            <a:r>
              <a:rPr lang="ru-RU" sz="2800" b="1" dirty="0" smtClean="0">
                <a:solidFill>
                  <a:srgbClr val="00B0F0"/>
                </a:solidFill>
                <a:latin typeface="+mn-lt"/>
              </a:rPr>
              <a:t>-: </a:t>
            </a:r>
            <a:endParaRPr lang="ru-RU" sz="28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453" y="1444478"/>
            <a:ext cx="10953997" cy="2030681"/>
          </a:xfrm>
        </p:spPr>
        <p:txBody>
          <a:bodyPr/>
          <a:lstStyle/>
          <a:p>
            <a:r>
              <a:rPr lang="ru-RU" b="1" dirty="0" err="1" smtClean="0"/>
              <a:t>зволожувальний</a:t>
            </a:r>
            <a:r>
              <a:rPr lang="ru-RU" b="1" dirty="0" smtClean="0"/>
              <a:t> крем (</a:t>
            </a:r>
            <a:r>
              <a:rPr lang="ru-RU" b="1" dirty="0" err="1" smtClean="0"/>
              <a:t>або</a:t>
            </a:r>
            <a:r>
              <a:rPr lang="ru-RU" b="1" dirty="0" smtClean="0"/>
              <a:t> крем для </a:t>
            </a:r>
            <a:r>
              <a:rPr lang="ru-RU" b="1" dirty="0" err="1" smtClean="0"/>
              <a:t>зволоження</a:t>
            </a:r>
            <a:r>
              <a:rPr lang="ru-RU" b="1" dirty="0" smtClean="0"/>
              <a:t>, а не «</a:t>
            </a:r>
            <a:r>
              <a:rPr lang="ru-RU" b="1" dirty="0" err="1" smtClean="0">
                <a:solidFill>
                  <a:srgbClr val="00B050"/>
                </a:solidFill>
              </a:rPr>
              <a:t>зволожуючий</a:t>
            </a:r>
            <a:r>
              <a:rPr lang="ru-RU" b="1" dirty="0" smtClean="0"/>
              <a:t>»); </a:t>
            </a:r>
          </a:p>
          <a:p>
            <a:r>
              <a:rPr lang="ru-RU" b="1" dirty="0" err="1" smtClean="0"/>
              <a:t>знеболювальний</a:t>
            </a:r>
            <a:r>
              <a:rPr lang="ru-RU" b="1" dirty="0" smtClean="0"/>
              <a:t> </a:t>
            </a:r>
            <a:r>
              <a:rPr lang="ru-RU" b="1" dirty="0" err="1" smtClean="0"/>
              <a:t>засіб</a:t>
            </a:r>
            <a:r>
              <a:rPr lang="ru-RU" b="1" dirty="0" smtClean="0"/>
              <a:t> (</a:t>
            </a:r>
            <a:r>
              <a:rPr lang="ru-RU" b="1" dirty="0" err="1" smtClean="0"/>
              <a:t>або</a:t>
            </a:r>
            <a:r>
              <a:rPr lang="ru-RU" b="1" dirty="0" smtClean="0"/>
              <a:t> </a:t>
            </a:r>
            <a:r>
              <a:rPr lang="ru-RU" b="1" dirty="0" err="1" smtClean="0"/>
              <a:t>засіб</a:t>
            </a:r>
            <a:r>
              <a:rPr lang="ru-RU" b="1" dirty="0" smtClean="0"/>
              <a:t> для </a:t>
            </a:r>
            <a:r>
              <a:rPr lang="ru-RU" b="1" dirty="0" err="1" smtClean="0"/>
              <a:t>знеболення</a:t>
            </a:r>
            <a:r>
              <a:rPr lang="ru-RU" b="1" dirty="0" smtClean="0"/>
              <a:t>, а не «</a:t>
            </a:r>
            <a:r>
              <a:rPr lang="ru-RU" b="1" dirty="0" err="1" smtClean="0">
                <a:solidFill>
                  <a:srgbClr val="00B050"/>
                </a:solidFill>
              </a:rPr>
              <a:t>знеболюючий</a:t>
            </a:r>
            <a:r>
              <a:rPr lang="ru-RU" b="1" dirty="0" smtClean="0"/>
              <a:t>»);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4453" y="3548551"/>
            <a:ext cx="4321439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• складного </a:t>
            </a:r>
            <a:r>
              <a:rPr lang="ru-RU" sz="2800" b="1" dirty="0" err="1" smtClean="0">
                <a:solidFill>
                  <a:srgbClr val="00B0F0"/>
                </a:solidFill>
              </a:rPr>
              <a:t>прикметника</a:t>
            </a:r>
            <a:r>
              <a:rPr lang="ru-RU" sz="2800" b="1" dirty="0" smtClean="0">
                <a:solidFill>
                  <a:srgbClr val="00B0F0"/>
                </a:solidFill>
              </a:rPr>
              <a:t>: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2633" y="4419986"/>
            <a:ext cx="10026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працелюбний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волелюбний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хлопець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люблячий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</a:rPr>
              <a:t>працю</a:t>
            </a:r>
            <a:r>
              <a:rPr lang="ru-RU" sz="2400" b="1" dirty="0" smtClean="0">
                <a:solidFill>
                  <a:srgbClr val="00B050"/>
                </a:solidFill>
              </a:rPr>
              <a:t>, волю</a:t>
            </a:r>
            <a:r>
              <a:rPr lang="ru-RU" sz="2400" b="1" dirty="0" smtClean="0"/>
              <a:t>»);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6863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84626" cy="1325563"/>
          </a:xfrm>
        </p:spPr>
        <p:txBody>
          <a:bodyPr>
            <a:noAutofit/>
          </a:bodyPr>
          <a:lstStyle/>
          <a:p>
            <a:r>
              <a:rPr lang="ru-RU" sz="4800" b="1" u="sng" dirty="0" smtClean="0">
                <a:solidFill>
                  <a:srgbClr val="C00000"/>
                </a:solidFill>
              </a:rPr>
              <a:t>3. За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допомогою</a:t>
            </a:r>
            <a:r>
              <a:rPr lang="ru-RU" sz="4800" b="1" u="sng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нормативних</a:t>
            </a:r>
            <a:r>
              <a:rPr lang="ru-RU" sz="4800" b="1" u="sng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err="1" smtClean="0">
                <a:solidFill>
                  <a:srgbClr val="C00000"/>
                </a:solidFill>
              </a:rPr>
              <a:t>дієприкметників</a:t>
            </a:r>
            <a:r>
              <a:rPr lang="ru-RU" sz="4800" b="1" u="sng" dirty="0" smtClean="0">
                <a:solidFill>
                  <a:srgbClr val="C00000"/>
                </a:solidFill>
              </a:rPr>
              <a:t>:</a:t>
            </a:r>
            <a:endParaRPr lang="ru-RU" sz="4800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225145" cy="62069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B0F0"/>
                </a:solidFill>
              </a:rPr>
              <a:t>• </a:t>
            </a:r>
            <a:r>
              <a:rPr lang="ru-RU" b="1" dirty="0" err="1" smtClean="0">
                <a:solidFill>
                  <a:srgbClr val="00B0F0"/>
                </a:solidFill>
              </a:rPr>
              <a:t>пасивного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</a:rPr>
              <a:t>дієприкметника</a:t>
            </a:r>
            <a:r>
              <a:rPr lang="ru-RU" b="1" dirty="0" smtClean="0">
                <a:solidFill>
                  <a:srgbClr val="00B0F0"/>
                </a:solidFill>
              </a:rPr>
              <a:t> на -н(</a:t>
            </a:r>
            <a:r>
              <a:rPr lang="ru-RU" b="1" dirty="0" err="1" smtClean="0">
                <a:solidFill>
                  <a:srgbClr val="00B0F0"/>
                </a:solidFill>
              </a:rPr>
              <a:t>ий</a:t>
            </a:r>
            <a:r>
              <a:rPr lang="ru-RU" b="1" dirty="0" smtClean="0">
                <a:solidFill>
                  <a:srgbClr val="00B0F0"/>
                </a:solidFill>
              </a:rPr>
              <a:t>), -т(</a:t>
            </a:r>
            <a:r>
              <a:rPr lang="ru-RU" b="1" dirty="0" err="1" smtClean="0">
                <a:solidFill>
                  <a:srgbClr val="00B0F0"/>
                </a:solidFill>
              </a:rPr>
              <a:t>ий</a:t>
            </a:r>
            <a:r>
              <a:rPr lang="ru-RU" b="1" dirty="0" smtClean="0">
                <a:solidFill>
                  <a:srgbClr val="00B0F0"/>
                </a:solidFill>
              </a:rPr>
              <a:t>):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6312" y="2581254"/>
            <a:ext cx="5274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 приспана </a:t>
            </a:r>
            <a:r>
              <a:rPr lang="ru-RU" sz="2400" b="1" dirty="0" err="1" smtClean="0"/>
              <a:t>красуня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спляча</a:t>
            </a:r>
            <a:r>
              <a:rPr lang="ru-RU" sz="2400" b="1" dirty="0" smtClean="0"/>
              <a:t>»); 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7559" y="3177856"/>
            <a:ext cx="717023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• активного </a:t>
            </a:r>
            <a:r>
              <a:rPr lang="ru-RU" sz="2800" b="1" dirty="0" err="1" smtClean="0">
                <a:solidFill>
                  <a:srgbClr val="00B0F0"/>
                </a:solidFill>
              </a:rPr>
              <a:t>дієприкметника</a:t>
            </a:r>
            <a:r>
              <a:rPr lang="ru-RU" sz="2800" b="1" dirty="0" smtClean="0">
                <a:solidFill>
                  <a:srgbClr val="00B0F0"/>
                </a:solidFill>
              </a:rPr>
              <a:t> </a:t>
            </a:r>
            <a:r>
              <a:rPr lang="ru-RU" sz="2800" b="1" dirty="0" err="1" smtClean="0">
                <a:solidFill>
                  <a:srgbClr val="00B0F0"/>
                </a:solidFill>
              </a:rPr>
              <a:t>минулого</a:t>
            </a:r>
            <a:r>
              <a:rPr lang="ru-RU" sz="2800" b="1" dirty="0" smtClean="0">
                <a:solidFill>
                  <a:srgbClr val="00B0F0"/>
                </a:solidFill>
              </a:rPr>
              <a:t> часу: 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08706" y="4056890"/>
            <a:ext cx="5343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зраділий</a:t>
            </a:r>
            <a:r>
              <a:rPr lang="ru-RU" sz="2400" b="1" dirty="0" smtClean="0"/>
              <a:t> студент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радіючий</a:t>
            </a:r>
            <a:r>
              <a:rPr lang="ru-RU" sz="2400" b="1" dirty="0" smtClean="0"/>
              <a:t>»);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87559" y="4623528"/>
            <a:ext cx="72552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• </a:t>
            </a:r>
            <a:r>
              <a:rPr lang="ru-RU" sz="2400" b="1" dirty="0" err="1" smtClean="0">
                <a:solidFill>
                  <a:srgbClr val="00B0F0"/>
                </a:solidFill>
              </a:rPr>
              <a:t>дієприкметника</a:t>
            </a:r>
            <a:r>
              <a:rPr lang="ru-RU" sz="2400" b="1" dirty="0" smtClean="0">
                <a:solidFill>
                  <a:srgbClr val="00B0F0"/>
                </a:solidFill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</a:rPr>
              <a:t>минулого</a:t>
            </a:r>
            <a:r>
              <a:rPr lang="ru-RU" sz="2400" b="1" dirty="0" smtClean="0">
                <a:solidFill>
                  <a:srgbClr val="00B0F0"/>
                </a:solidFill>
              </a:rPr>
              <a:t> часу з </a:t>
            </a:r>
            <a:r>
              <a:rPr lang="ru-RU" sz="2400" b="1" dirty="0" err="1" smtClean="0">
                <a:solidFill>
                  <a:srgbClr val="00B0F0"/>
                </a:solidFill>
              </a:rPr>
              <a:t>префіксом</a:t>
            </a:r>
            <a:r>
              <a:rPr lang="ru-RU" sz="2400" b="1" dirty="0" smtClean="0">
                <a:solidFill>
                  <a:srgbClr val="00B0F0"/>
                </a:solidFill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</a:rPr>
              <a:t>напів</a:t>
            </a:r>
            <a:r>
              <a:rPr lang="ru-RU" sz="2400" b="1" dirty="0" smtClean="0">
                <a:solidFill>
                  <a:srgbClr val="00B0F0"/>
                </a:solidFill>
              </a:rPr>
              <a:t>-: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8706" y="5296638"/>
            <a:ext cx="9443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напіввимерлі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види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тварин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вимираючі</a:t>
            </a:r>
            <a:r>
              <a:rPr lang="ru-RU" sz="2400" b="1" dirty="0" smtClean="0"/>
              <a:t>»),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напівзниклі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рептилії</a:t>
            </a:r>
            <a:r>
              <a:rPr lang="ru-RU" sz="2400" b="1" dirty="0" smtClean="0"/>
              <a:t> (а не «</a:t>
            </a:r>
            <a:r>
              <a:rPr lang="ru-RU" sz="2400" b="1" dirty="0" err="1" smtClean="0">
                <a:solidFill>
                  <a:srgbClr val="00B050"/>
                </a:solidFill>
              </a:rPr>
              <a:t>зникаючі</a:t>
            </a:r>
            <a:r>
              <a:rPr lang="ru-RU" sz="2400" b="1" dirty="0" smtClean="0"/>
              <a:t>»).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9034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r>
              <a:rPr lang="ru-RU" sz="5300" b="1" u="sng" dirty="0" smtClean="0">
                <a:solidFill>
                  <a:srgbClr val="C00000"/>
                </a:solidFill>
              </a:rPr>
              <a:t>4. За </a:t>
            </a:r>
            <a:r>
              <a:rPr lang="ru-RU" sz="5300" b="1" u="sng" dirty="0" err="1" smtClean="0">
                <a:solidFill>
                  <a:srgbClr val="C00000"/>
                </a:solidFill>
              </a:rPr>
              <a:t>допомогою</a:t>
            </a:r>
            <a:r>
              <a:rPr lang="ru-RU" sz="5300" b="1" u="sng" dirty="0" smtClean="0">
                <a:solidFill>
                  <a:srgbClr val="C00000"/>
                </a:solidFill>
              </a:rPr>
              <a:t> </a:t>
            </a:r>
            <a:r>
              <a:rPr lang="ru-RU" sz="5300" b="1" u="sng" dirty="0" err="1" smtClean="0">
                <a:solidFill>
                  <a:srgbClr val="C00000"/>
                </a:solidFill>
              </a:rPr>
              <a:t>підрядного</a:t>
            </a:r>
            <a:r>
              <a:rPr lang="ru-RU" sz="5300" b="1" u="sng" dirty="0" smtClean="0">
                <a:solidFill>
                  <a:srgbClr val="C00000"/>
                </a:solidFill>
              </a:rPr>
              <a:t> </a:t>
            </a:r>
            <a:r>
              <a:rPr lang="ru-RU" sz="5300" b="1" u="sng" dirty="0" err="1" smtClean="0">
                <a:solidFill>
                  <a:srgbClr val="C00000"/>
                </a:solidFill>
              </a:rPr>
              <a:t>речення</a:t>
            </a:r>
            <a:r>
              <a:rPr lang="ru-RU" sz="5300" b="1" u="sng" dirty="0" smtClean="0">
                <a:solidFill>
                  <a:srgbClr val="C00000"/>
                </a:solidFill>
              </a:rPr>
              <a:t> (</a:t>
            </a:r>
            <a:r>
              <a:rPr lang="ru-RU" sz="5300" b="1" u="sng" dirty="0" err="1" smtClean="0">
                <a:solidFill>
                  <a:srgbClr val="C00000"/>
                </a:solidFill>
              </a:rPr>
              <a:t>описових</a:t>
            </a:r>
            <a:r>
              <a:rPr lang="ru-RU" sz="5300" b="1" u="sng" dirty="0" smtClean="0">
                <a:solidFill>
                  <a:srgbClr val="C00000"/>
                </a:solidFill>
              </a:rPr>
              <a:t> форм):</a:t>
            </a:r>
            <a:r>
              <a:rPr lang="ru-RU" sz="5300" b="1" dirty="0" smtClean="0"/>
              <a:t> </a:t>
            </a:r>
            <a:endParaRPr lang="ru-RU" sz="53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3191"/>
          </a:xfrm>
        </p:spPr>
        <p:txBody>
          <a:bodyPr/>
          <a:lstStyle/>
          <a:p>
            <a:r>
              <a:rPr lang="ru-RU" b="1" dirty="0" err="1" smtClean="0"/>
              <a:t>який</a:t>
            </a:r>
            <a:r>
              <a:rPr lang="ru-RU" b="1" dirty="0" smtClean="0"/>
              <a:t> </a:t>
            </a:r>
            <a:r>
              <a:rPr lang="ru-RU" b="1" dirty="0" err="1" smtClean="0"/>
              <a:t>скаче</a:t>
            </a:r>
            <a:r>
              <a:rPr lang="ru-RU" b="1" dirty="0" smtClean="0"/>
              <a:t>/плаче (а не «</a:t>
            </a:r>
            <a:r>
              <a:rPr lang="ru-RU" b="1" dirty="0" err="1" smtClean="0">
                <a:solidFill>
                  <a:srgbClr val="00B050"/>
                </a:solidFill>
              </a:rPr>
              <a:t>скачучий</a:t>
            </a:r>
            <a:r>
              <a:rPr lang="ru-RU" b="1" dirty="0" smtClean="0"/>
              <a:t>», «</a:t>
            </a:r>
            <a:r>
              <a:rPr lang="ru-RU" b="1" dirty="0" err="1" smtClean="0">
                <a:solidFill>
                  <a:srgbClr val="00B050"/>
                </a:solidFill>
              </a:rPr>
              <a:t>плачучий</a:t>
            </a:r>
            <a:r>
              <a:rPr lang="ru-RU" b="1" dirty="0" smtClean="0"/>
              <a:t>»);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2618946"/>
            <a:ext cx="10775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400" b="1" dirty="0" err="1" smtClean="0">
                <a:solidFill>
                  <a:srgbClr val="C00000"/>
                </a:solidFill>
              </a:rPr>
              <a:t>Активних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дієприкметників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минулого</a:t>
            </a:r>
            <a:r>
              <a:rPr lang="ru-RU" sz="4400" b="1" dirty="0" smtClean="0">
                <a:solidFill>
                  <a:srgbClr val="C00000"/>
                </a:solidFill>
              </a:rPr>
              <a:t> часу </a:t>
            </a:r>
            <a:r>
              <a:rPr lang="ru-RU" sz="4400" b="1" dirty="0" err="1" smtClean="0">
                <a:solidFill>
                  <a:srgbClr val="C00000"/>
                </a:solidFill>
              </a:rPr>
              <a:t>із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суфіксами</a:t>
            </a:r>
            <a:r>
              <a:rPr lang="ru-RU" sz="4400" b="1" dirty="0" smtClean="0">
                <a:solidFill>
                  <a:srgbClr val="C00000"/>
                </a:solidFill>
              </a:rPr>
              <a:t> -ш(</a:t>
            </a:r>
            <a:r>
              <a:rPr lang="ru-RU" sz="4400" b="1" dirty="0" err="1" smtClean="0">
                <a:solidFill>
                  <a:srgbClr val="C00000"/>
                </a:solidFill>
              </a:rPr>
              <a:t>ий</a:t>
            </a:r>
            <a:r>
              <a:rPr lang="ru-RU" sz="4400" b="1" dirty="0" smtClean="0">
                <a:solidFill>
                  <a:srgbClr val="C00000"/>
                </a:solidFill>
              </a:rPr>
              <a:t>), -</a:t>
            </a:r>
            <a:r>
              <a:rPr lang="ru-RU" sz="4400" b="1" dirty="0" err="1" smtClean="0">
                <a:solidFill>
                  <a:srgbClr val="C00000"/>
                </a:solidFill>
              </a:rPr>
              <a:t>вш</a:t>
            </a:r>
            <a:r>
              <a:rPr lang="ru-RU" sz="4400" b="1" dirty="0" smtClean="0">
                <a:solidFill>
                  <a:srgbClr val="C00000"/>
                </a:solidFill>
              </a:rPr>
              <a:t>(</a:t>
            </a:r>
            <a:r>
              <a:rPr lang="ru-RU" sz="4400" b="1" dirty="0" err="1" smtClean="0">
                <a:solidFill>
                  <a:srgbClr val="C00000"/>
                </a:solidFill>
              </a:rPr>
              <a:t>ий</a:t>
            </a:r>
            <a:r>
              <a:rPr lang="ru-RU" sz="4400" b="1" dirty="0" smtClean="0">
                <a:solidFill>
                  <a:srgbClr val="C00000"/>
                </a:solidFill>
              </a:rPr>
              <a:t>) в </a:t>
            </a:r>
            <a:r>
              <a:rPr lang="ru-RU" sz="4400" b="1" dirty="0" err="1" smtClean="0">
                <a:solidFill>
                  <a:srgbClr val="C00000"/>
                </a:solidFill>
              </a:rPr>
              <a:t>українській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мові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немає</a:t>
            </a:r>
            <a:r>
              <a:rPr lang="ru-RU" sz="4400" b="1" dirty="0" smtClean="0">
                <a:solidFill>
                  <a:srgbClr val="C00000"/>
                </a:solidFill>
              </a:rPr>
              <a:t>!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9012" y="4742604"/>
            <a:ext cx="104542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Форм </a:t>
            </a:r>
            <a:r>
              <a:rPr lang="ru-RU" sz="2400" b="1" dirty="0" err="1" smtClean="0"/>
              <a:t>активних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дієприкметників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суфіксами</a:t>
            </a:r>
            <a:r>
              <a:rPr lang="ru-RU" sz="2400" b="1" dirty="0" smtClean="0"/>
              <a:t> </a:t>
            </a:r>
            <a:r>
              <a:rPr lang="ru-RU" sz="2400" b="1" dirty="0" err="1" smtClean="0">
                <a:solidFill>
                  <a:srgbClr val="00B050"/>
                </a:solidFill>
              </a:rPr>
              <a:t>ущ</a:t>
            </a:r>
            <a:r>
              <a:rPr lang="ru-RU" sz="2400" b="1" dirty="0" smtClean="0">
                <a:solidFill>
                  <a:srgbClr val="00B050"/>
                </a:solidFill>
              </a:rPr>
              <a:t>, </a:t>
            </a:r>
            <a:r>
              <a:rPr lang="ru-RU" sz="2400" b="1" dirty="0" err="1" smtClean="0">
                <a:solidFill>
                  <a:srgbClr val="00B050"/>
                </a:solidFill>
              </a:rPr>
              <a:t>ющ</a:t>
            </a:r>
            <a:r>
              <a:rPr lang="ru-RU" sz="2400" b="1" dirty="0" smtClean="0">
                <a:solidFill>
                  <a:srgbClr val="00B050"/>
                </a:solidFill>
              </a:rPr>
              <a:t>, </a:t>
            </a:r>
            <a:r>
              <a:rPr lang="ru-RU" sz="2400" b="1" dirty="0" err="1" smtClean="0">
                <a:solidFill>
                  <a:srgbClr val="00B050"/>
                </a:solidFill>
              </a:rPr>
              <a:t>ящ</a:t>
            </a:r>
            <a:r>
              <a:rPr lang="ru-RU" sz="2400" b="1" dirty="0" smtClean="0"/>
              <a:t> – </a:t>
            </a:r>
            <a:r>
              <a:rPr lang="ru-RU" sz="3200" b="1" dirty="0" err="1" smtClean="0">
                <a:solidFill>
                  <a:srgbClr val="FF0000"/>
                </a:solidFill>
              </a:rPr>
              <a:t>немає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українській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мові</a:t>
            </a:r>
            <a:r>
              <a:rPr lang="ru-RU" sz="2400" b="1" dirty="0" smtClean="0"/>
              <a:t>... Але ми </a:t>
            </a:r>
            <a:r>
              <a:rPr lang="ru-RU" sz="2400" b="1" dirty="0" err="1" smtClean="0"/>
              <a:t>знаємо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багато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слів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суфіксами</a:t>
            </a:r>
            <a:r>
              <a:rPr lang="ru-RU" sz="2400" b="1" dirty="0" smtClean="0"/>
              <a:t> </a:t>
            </a:r>
            <a:r>
              <a:rPr lang="ru-RU" sz="2400" b="1" dirty="0" err="1" smtClean="0">
                <a:solidFill>
                  <a:srgbClr val="00B050"/>
                </a:solidFill>
              </a:rPr>
              <a:t>ущ</a:t>
            </a:r>
            <a:r>
              <a:rPr lang="ru-RU" sz="2400" b="1" dirty="0" smtClean="0">
                <a:solidFill>
                  <a:srgbClr val="00B050"/>
                </a:solidFill>
              </a:rPr>
              <a:t>, </a:t>
            </a:r>
            <a:r>
              <a:rPr lang="ru-RU" sz="2400" b="1" dirty="0" err="1" smtClean="0">
                <a:solidFill>
                  <a:srgbClr val="00B050"/>
                </a:solidFill>
              </a:rPr>
              <a:t>ющ</a:t>
            </a:r>
            <a:r>
              <a:rPr lang="ru-RU" sz="2400" b="1" dirty="0" smtClean="0">
                <a:solidFill>
                  <a:srgbClr val="00B050"/>
                </a:solidFill>
              </a:rPr>
              <a:t>, </a:t>
            </a:r>
            <a:r>
              <a:rPr lang="ru-RU" sz="2400" b="1" dirty="0" err="1" smtClean="0">
                <a:solidFill>
                  <a:srgbClr val="00B050"/>
                </a:solidFill>
              </a:rPr>
              <a:t>ач</a:t>
            </a:r>
            <a:r>
              <a:rPr lang="ru-RU" sz="2400" b="1" dirty="0" smtClean="0">
                <a:solidFill>
                  <a:srgbClr val="00B050"/>
                </a:solidFill>
              </a:rPr>
              <a:t>, </a:t>
            </a:r>
            <a:r>
              <a:rPr lang="ru-RU" sz="2400" b="1" dirty="0" err="1" smtClean="0">
                <a:solidFill>
                  <a:srgbClr val="00B050"/>
                </a:solidFill>
              </a:rPr>
              <a:t>яч</a:t>
            </a:r>
            <a:r>
              <a:rPr lang="ru-RU" sz="2400" b="1" dirty="0" smtClean="0">
                <a:solidFill>
                  <a:srgbClr val="00B050"/>
                </a:solidFill>
              </a:rPr>
              <a:t>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походять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дієслів</a:t>
            </a:r>
            <a:r>
              <a:rPr lang="ru-RU" sz="2400" b="1" dirty="0" smtClean="0"/>
              <a:t>: </a:t>
            </a:r>
            <a:r>
              <a:rPr lang="ru-RU" sz="2400" b="1" dirty="0" smtClean="0">
                <a:solidFill>
                  <a:srgbClr val="00B050"/>
                </a:solidFill>
              </a:rPr>
              <a:t>лежачий</a:t>
            </a:r>
            <a:r>
              <a:rPr lang="ru-RU" sz="2400" b="1" dirty="0" smtClean="0"/>
              <a:t> («</a:t>
            </a:r>
            <a:r>
              <a:rPr lang="ru-RU" sz="2400" b="1" dirty="0" err="1" smtClean="0">
                <a:solidFill>
                  <a:srgbClr val="00B050"/>
                </a:solidFill>
              </a:rPr>
              <a:t>Лежачого</a:t>
            </a:r>
            <a:r>
              <a:rPr lang="ru-RU" sz="2400" b="1" dirty="0" smtClean="0">
                <a:solidFill>
                  <a:srgbClr val="00B050"/>
                </a:solidFill>
              </a:rPr>
              <a:t> не </a:t>
            </a:r>
            <a:r>
              <a:rPr lang="ru-RU" sz="2400" b="1" dirty="0" err="1" smtClean="0">
                <a:solidFill>
                  <a:srgbClr val="00B050"/>
                </a:solidFill>
              </a:rPr>
              <a:t>б`ють</a:t>
            </a:r>
            <a:r>
              <a:rPr lang="ru-RU" sz="2400" b="1" dirty="0" smtClean="0"/>
              <a:t>». - М. </a:t>
            </a:r>
            <a:r>
              <a:rPr lang="ru-RU" sz="2400" b="1" dirty="0" err="1" smtClean="0"/>
              <a:t>Номис</a:t>
            </a:r>
            <a:r>
              <a:rPr lang="ru-RU" sz="2400" b="1" dirty="0" smtClean="0"/>
              <a:t>), трудящий, </a:t>
            </a:r>
            <a:r>
              <a:rPr lang="ru-RU" sz="2400" b="1" dirty="0" err="1" smtClean="0"/>
              <a:t>роботящий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90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699" y="500062"/>
            <a:ext cx="5985163" cy="132556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C00000"/>
                </a:solidFill>
              </a:rPr>
              <a:t>Самостійна</a:t>
            </a:r>
            <a:r>
              <a:rPr lang="ru-RU" sz="5400" b="1" dirty="0" smtClean="0">
                <a:solidFill>
                  <a:srgbClr val="C00000"/>
                </a:solidFill>
              </a:rPr>
              <a:t> робота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97511"/>
            <a:ext cx="10515600" cy="3175777"/>
          </a:xfrm>
        </p:spPr>
        <p:txBody>
          <a:bodyPr>
            <a:noAutofit/>
          </a:bodyPr>
          <a:lstStyle/>
          <a:p>
            <a:r>
              <a:rPr lang="ru-RU" sz="3600" b="1" dirty="0" err="1" smtClean="0"/>
              <a:t>Підійшовший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чоловік</a:t>
            </a:r>
            <a:r>
              <a:rPr lang="ru-RU" sz="3600" b="1" dirty="0" smtClean="0"/>
              <a:t>, на </a:t>
            </a:r>
            <a:r>
              <a:rPr lang="ru-RU" sz="3600" b="1" dirty="0" err="1" smtClean="0"/>
              <a:t>слідуючій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зупинці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побілівший</a:t>
            </a:r>
            <a:r>
              <a:rPr lang="ru-RU" sz="3600" b="1" dirty="0" smtClean="0"/>
              <a:t> листок, </a:t>
            </a:r>
            <a:r>
              <a:rPr lang="ru-RU" sz="3600" b="1" dirty="0" err="1" smtClean="0"/>
              <a:t>посивівша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жінка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чекаючі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пасажири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завідуючий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садочка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зволожуючий</a:t>
            </a:r>
            <a:r>
              <a:rPr lang="ru-RU" sz="3600" b="1" dirty="0" smtClean="0"/>
              <a:t> крем, з </a:t>
            </a:r>
            <a:r>
              <a:rPr lang="ru-RU" sz="3600" b="1" dirty="0" err="1" smtClean="0"/>
              <a:t>наступаючим</a:t>
            </a:r>
            <a:r>
              <a:rPr lang="ru-RU" sz="3600" b="1" dirty="0" smtClean="0"/>
              <a:t> святом, </a:t>
            </a:r>
            <a:r>
              <a:rPr lang="ru-RU" sz="3600" b="1" dirty="0" err="1" smtClean="0"/>
              <a:t>бувші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учні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миючі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засоби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оточуюче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середовище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3427" y="1988402"/>
            <a:ext cx="2994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rgbClr val="FF0000"/>
                </a:solidFill>
              </a:rPr>
              <a:t>Відредагуйте</a:t>
            </a:r>
            <a:r>
              <a:rPr lang="ru-RU" sz="3600" b="1" dirty="0" smtClean="0">
                <a:solidFill>
                  <a:srgbClr val="FF0000"/>
                </a:solidFill>
              </a:rPr>
              <a:t>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3824" y="484610"/>
            <a:ext cx="6211784" cy="60865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Творчо- пошукова робота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1977" y="1538951"/>
            <a:ext cx="2878776" cy="4900117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Адресуючий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indent="0" fontAlgn="base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сторожуючий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інакодумаючий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симпатизуючий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пишучий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колекціонуючий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відпочиваючий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головуючий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персонал) –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оточуюче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</a:p>
          <a:p>
            <a:pPr marL="0" indent="0" fontAlgn="base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відбілюючий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652654" y="1577872"/>
            <a:ext cx="2909455" cy="505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адресант;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управитель;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сторож;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інакодумець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інодумець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симпатик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писець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колекціонер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відпочивальник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жилець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мешканець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зборів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обслуга;</a:t>
            </a:r>
          </a:p>
          <a:p>
            <a:pPr marL="0" indent="0" fontAlgn="base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відбілювач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38951" y="1393206"/>
            <a:ext cx="4405745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Знайди заміну ненормативній формі активного дієприкметника відповідним іменником.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9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363192" cy="4351338"/>
          </a:xfrm>
        </p:spPr>
        <p:txBody>
          <a:bodyPr>
            <a:normAutofit/>
          </a:bodyPr>
          <a:lstStyle/>
          <a:p>
            <a:pPr fontAlgn="base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Процвітаючий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обіцяючий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fontAlgn="base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захоплюючий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занепокоюючий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життєстверджуючий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всеперемагаючий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виснажуючий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857008" y="1825625"/>
            <a:ext cx="70064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надій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захопливий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тривожний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докучливий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життєствердний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оптимістичний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всепереможний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звитяжний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виснажливий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144486" y="365125"/>
            <a:ext cx="6429499" cy="752706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Робота в парах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38951" y="1393206"/>
            <a:ext cx="4405745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Знайди заміну ненормативній формі активного дієприкметника відповідним прикметником.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8217" y="365125"/>
            <a:ext cx="5036127" cy="94116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+mn-lt"/>
              </a:rPr>
              <a:t>Дубль- диктант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0813" y="2535781"/>
            <a:ext cx="3995056" cy="331875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Діюча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– </a:t>
            </a:r>
          </a:p>
          <a:p>
            <a:pPr marL="0" indent="0" fontAlgn="base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 fontAlgn="base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вулкан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 – </a:t>
            </a:r>
          </a:p>
          <a:p>
            <a:pPr marL="0" indent="0" fontAlgn="base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лад – </a:t>
            </a:r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0" y="2535781"/>
            <a:ext cx="3365171" cy="3290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модель;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вулкан;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закон;</a:t>
            </a:r>
          </a:p>
          <a:p>
            <a:pPr marL="0" indent="0" fontAlgn="base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лад.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0292" y="1419937"/>
            <a:ext cx="11038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Добери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заміну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24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ієприкметнику</a:t>
            </a:r>
            <a:r>
              <a:rPr lang="ru-RU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ru-RU" sz="24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діючий</a:t>
            </a:r>
            <a:r>
              <a:rPr lang="ru-RU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 </a:t>
            </a:r>
            <a:r>
              <a:rPr lang="ru-RU" sz="24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правильними</a:t>
            </a:r>
            <a:r>
              <a:rPr lang="ru-RU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відповідників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опираючись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семантичне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0094" y="365125"/>
            <a:ext cx="5391397" cy="8699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  <a:latin typeface="+mn-lt"/>
              </a:rPr>
              <a:t>Робота в парах</a:t>
            </a:r>
            <a:endParaRPr lang="ru-RU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2580" y="1421863"/>
            <a:ext cx="10515600" cy="5311445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uk-UA" b="1" i="1" dirty="0">
                <a:solidFill>
                  <a:srgbClr val="00B0F0"/>
                </a:solidFill>
              </a:rPr>
              <a:t>Замініть подані дієприкметники з –вший  у словосполученнях вірними відповідниками</a:t>
            </a:r>
            <a:endParaRPr lang="ru-RU" b="1" dirty="0">
              <a:solidFill>
                <a:srgbClr val="00B0F0"/>
              </a:solidFill>
            </a:endParaRPr>
          </a:p>
          <a:p>
            <a:pPr marL="0" indent="0" fontAlgn="base">
              <a:buNone/>
            </a:pPr>
            <a:r>
              <a:rPr lang="uk-UA" sz="3300" b="1" dirty="0"/>
              <a:t>Б</a:t>
            </a:r>
            <a:r>
              <a:rPr lang="ru-RU" sz="3300" b="1" dirty="0" err="1"/>
              <a:t>увший</a:t>
            </a:r>
            <a:r>
              <a:rPr lang="ru-RU" sz="3300" b="1" dirty="0"/>
              <a:t> уряд; </a:t>
            </a:r>
            <a:r>
              <a:rPr lang="ru-RU" sz="3300" b="1" dirty="0" err="1"/>
              <a:t>випавший</a:t>
            </a:r>
            <a:r>
              <a:rPr lang="ru-RU" sz="3300" b="1" dirty="0"/>
              <a:t> град; </a:t>
            </a:r>
            <a:r>
              <a:rPr lang="ru-RU" sz="3300" b="1" dirty="0" err="1"/>
              <a:t>закоченівші</a:t>
            </a:r>
            <a:r>
              <a:rPr lang="ru-RU" sz="3300" b="1" dirty="0"/>
              <a:t> ноги; заросший гай; </a:t>
            </a:r>
            <a:r>
              <a:rPr lang="ru-RU" sz="3300" b="1" dirty="0" err="1"/>
              <a:t>застарівша</a:t>
            </a:r>
            <a:r>
              <a:rPr lang="ru-RU" sz="3300" b="1" dirty="0"/>
              <a:t> </a:t>
            </a:r>
            <a:r>
              <a:rPr lang="ru-RU" sz="3300" b="1" dirty="0" err="1"/>
              <a:t>інформація</a:t>
            </a:r>
            <a:r>
              <a:rPr lang="ru-RU" sz="3300" b="1" dirty="0"/>
              <a:t>;</a:t>
            </a:r>
          </a:p>
          <a:p>
            <a:pPr marL="0" indent="0" fontAlgn="base">
              <a:buNone/>
            </a:pPr>
            <a:r>
              <a:rPr lang="ru-RU" sz="3300" b="1" dirty="0" err="1"/>
              <a:t>наболівше</a:t>
            </a:r>
            <a:r>
              <a:rPr lang="ru-RU" sz="3300" b="1" dirty="0"/>
              <a:t> </a:t>
            </a:r>
            <a:r>
              <a:rPr lang="ru-RU" sz="3300" b="1" dirty="0" err="1"/>
              <a:t>питання</a:t>
            </a:r>
            <a:r>
              <a:rPr lang="ru-RU" sz="3300" b="1" dirty="0"/>
              <a:t> ; </a:t>
            </a:r>
            <a:r>
              <a:rPr lang="ru-RU" sz="3300" b="1" dirty="0" err="1"/>
              <a:t>побілівший</a:t>
            </a:r>
            <a:r>
              <a:rPr lang="ru-RU" sz="3300" b="1" dirty="0"/>
              <a:t> ; промокший до нитки.</a:t>
            </a:r>
          </a:p>
          <a:p>
            <a:pPr marL="0" indent="0" fontAlgn="base">
              <a:buNone/>
            </a:pPr>
            <a:r>
              <a:rPr lang="uk-UA" i="1" dirty="0"/>
              <a:t>Ключ: </a:t>
            </a:r>
            <a:r>
              <a:rPr lang="ru-RU" i="1" dirty="0" err="1"/>
              <a:t>бувший</a:t>
            </a:r>
            <a:r>
              <a:rPr lang="ru-RU" i="1" dirty="0"/>
              <a:t> уряд – </a:t>
            </a:r>
            <a:r>
              <a:rPr lang="ru-RU" i="1" dirty="0" err="1"/>
              <a:t>попередній</a:t>
            </a:r>
            <a:r>
              <a:rPr lang="ru-RU" i="1" dirty="0"/>
              <a:t> уряд, (</a:t>
            </a:r>
            <a:r>
              <a:rPr lang="ru-RU" i="1" dirty="0" err="1"/>
              <a:t>колишній</a:t>
            </a:r>
            <a:r>
              <a:rPr lang="ru-RU" i="1" dirty="0"/>
              <a:t>);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 err="1"/>
              <a:t>випавший</a:t>
            </a:r>
            <a:r>
              <a:rPr lang="ru-RU" i="1" dirty="0"/>
              <a:t> град – град,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випав</a:t>
            </a:r>
            <a:r>
              <a:rPr lang="ru-RU" i="1" dirty="0"/>
              <a:t>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 err="1"/>
              <a:t>закоченівші</a:t>
            </a:r>
            <a:r>
              <a:rPr lang="ru-RU" i="1" dirty="0"/>
              <a:t> ноги – </a:t>
            </a:r>
            <a:r>
              <a:rPr lang="ru-RU" i="1" dirty="0" err="1"/>
              <a:t>задубілі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закляклі</a:t>
            </a:r>
            <a:r>
              <a:rPr lang="ru-RU" i="1" dirty="0"/>
              <a:t> ноги;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/>
              <a:t>заросший гай – </a:t>
            </a:r>
            <a:r>
              <a:rPr lang="ru-RU" i="1" dirty="0" err="1"/>
              <a:t>порослий</a:t>
            </a:r>
            <a:r>
              <a:rPr lang="ru-RU" i="1" dirty="0"/>
              <a:t> гай;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 err="1"/>
              <a:t>застарівша</a:t>
            </a:r>
            <a:r>
              <a:rPr lang="ru-RU" i="1" dirty="0"/>
              <a:t> </a:t>
            </a:r>
            <a:r>
              <a:rPr lang="ru-RU" i="1" dirty="0" err="1"/>
              <a:t>інформація</a:t>
            </a:r>
            <a:r>
              <a:rPr lang="ru-RU" i="1" dirty="0"/>
              <a:t> – </a:t>
            </a:r>
            <a:r>
              <a:rPr lang="ru-RU" i="1" dirty="0" err="1"/>
              <a:t>застаріла</a:t>
            </a:r>
            <a:r>
              <a:rPr lang="ru-RU" i="1" dirty="0"/>
              <a:t> </a:t>
            </a:r>
            <a:r>
              <a:rPr lang="ru-RU" i="1" dirty="0" err="1"/>
              <a:t>інформація</a:t>
            </a:r>
            <a:r>
              <a:rPr lang="ru-RU" i="1" dirty="0"/>
              <a:t>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 err="1"/>
              <a:t>наболівше</a:t>
            </a:r>
            <a:r>
              <a:rPr lang="ru-RU" i="1" dirty="0"/>
              <a:t> </a:t>
            </a:r>
            <a:r>
              <a:rPr lang="ru-RU" i="1" dirty="0" err="1"/>
              <a:t>питання</a:t>
            </a:r>
            <a:r>
              <a:rPr lang="ru-RU" i="1" dirty="0"/>
              <a:t> – </a:t>
            </a:r>
            <a:r>
              <a:rPr lang="ru-RU" i="1" dirty="0" err="1"/>
              <a:t>наболіле</a:t>
            </a:r>
            <a:r>
              <a:rPr lang="ru-RU" i="1" dirty="0"/>
              <a:t> </a:t>
            </a:r>
            <a:r>
              <a:rPr lang="ru-RU" i="1" dirty="0" err="1"/>
              <a:t>питання</a:t>
            </a:r>
            <a:r>
              <a:rPr lang="ru-RU" i="1" dirty="0"/>
              <a:t>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 err="1"/>
              <a:t>побілівший</a:t>
            </a:r>
            <a:r>
              <a:rPr lang="ru-RU" i="1" dirty="0"/>
              <a:t> – </a:t>
            </a:r>
            <a:r>
              <a:rPr lang="ru-RU" i="1" dirty="0" err="1"/>
              <a:t>зблідлий</a:t>
            </a:r>
            <a:r>
              <a:rPr lang="ru-RU" i="1" dirty="0"/>
              <a:t>;</a:t>
            </a:r>
            <a:endParaRPr lang="ru-RU" dirty="0"/>
          </a:p>
          <a:p>
            <a:pPr marL="0" indent="0" fontAlgn="base">
              <a:buNone/>
            </a:pPr>
            <a:r>
              <a:rPr lang="ru-RU" i="1" dirty="0"/>
              <a:t>промокший до нитки – </a:t>
            </a:r>
            <a:r>
              <a:rPr lang="ru-RU" i="1" dirty="0" err="1"/>
              <a:t>промоклий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змок</a:t>
            </a:r>
            <a:r>
              <a:rPr lang="ru-RU" i="1" dirty="0"/>
              <a:t> до нитки.</a:t>
            </a: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528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amp;quot;фон презентації в українському стилі&amp;quot;  | Solid color backgrounds, Paint colors, Upholstery fab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5135" y="424503"/>
            <a:ext cx="5479473" cy="7527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uk-UA" b="1" i="1" dirty="0" smtClean="0">
                <a:solidFill>
                  <a:srgbClr val="FF0000"/>
                </a:solidFill>
                <a:latin typeface="+mn-lt"/>
              </a:rPr>
              <a:t>Рефлексія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5663" y="1840676"/>
            <a:ext cx="10711542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 враження від уроку?</a:t>
            </a:r>
            <a:endParaRPr lang="ru-RU" sz="3200" b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Завдяки чому вдалося виконати всі завдання?</a:t>
            </a:r>
            <a:endParaRPr lang="ru-RU" sz="3200" b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Що, на вашу думку, вдалося виконати найкраще?</a:t>
            </a:r>
            <a:endParaRPr lang="ru-RU" sz="3200" b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потрібні вам знання, які ви сьогодні одержали на </a:t>
            </a:r>
            <a:r>
              <a:rPr lang="uk-UA" sz="32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b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uk-UA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виправдались ваші очікування?</a:t>
            </a:r>
            <a:endParaRPr lang="ru-RU" sz="32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84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Домашнє завдання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/>
              <a:t>Опрацювати правила ( у конспекті).</a:t>
            </a:r>
          </a:p>
          <a:p>
            <a:pPr marL="514350" indent="-514350">
              <a:buAutoNum type="arabicPeriod"/>
            </a:pPr>
            <a:r>
              <a:rPr lang="uk-UA" dirty="0" smtClean="0"/>
              <a:t>Відредагувати речення, виправивши помилки ( </a:t>
            </a:r>
            <a:r>
              <a:rPr lang="uk-UA" smtClean="0"/>
              <a:t>індивідуальне завдання на картках).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0585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729</Words>
  <Application>Microsoft Office PowerPoint</Application>
  <PresentationFormat>Широкоэкранный</PresentationFormat>
  <Paragraphs>165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Book Antiqua</vt:lpstr>
      <vt:lpstr>Calibri</vt:lpstr>
      <vt:lpstr>Calibri Light</vt:lpstr>
      <vt:lpstr>Times New Roman</vt:lpstr>
      <vt:lpstr>Wingdings</vt:lpstr>
      <vt:lpstr>Тема Office</vt:lpstr>
      <vt:lpstr>Обмеженість уживання форм активних дієприкметників теперішнього часу в сучасній українській мові, способи їх заміни</vt:lpstr>
      <vt:lpstr>Вправа «Комплімент»</vt:lpstr>
      <vt:lpstr>Перевірка домашнього завдання</vt:lpstr>
      <vt:lpstr>Практична робота</vt:lpstr>
      <vt:lpstr> «Мікрофон»</vt:lpstr>
      <vt:lpstr>ЕПІГРАФ:</vt:lpstr>
      <vt:lpstr>Презентация PowerPoint</vt:lpstr>
      <vt:lpstr>ЗАПАМ’ЯТАЙ!</vt:lpstr>
      <vt:lpstr>Проблемне запитання</vt:lpstr>
      <vt:lpstr>Презентация PowerPoint</vt:lpstr>
      <vt:lpstr>1) За допомогою іменників:</vt:lpstr>
      <vt:lpstr>іменника у формі родового відмінка: </vt:lpstr>
      <vt:lpstr>2) За допомогою прикметників:</vt:lpstr>
      <vt:lpstr>• прикметника із суфіксом -альн-: </vt:lpstr>
      <vt:lpstr>3. За допомогою нормативних дієприкметників:</vt:lpstr>
      <vt:lpstr> 4. За допомогою підрядного речення (описових форм): </vt:lpstr>
      <vt:lpstr>Самостійна робота</vt:lpstr>
      <vt:lpstr>Творчо- пошукова робота</vt:lpstr>
      <vt:lpstr>Робота в парах</vt:lpstr>
      <vt:lpstr>Дубль- диктант</vt:lpstr>
      <vt:lpstr>Робота в парах</vt:lpstr>
      <vt:lpstr>Рефлексія</vt:lpstr>
      <vt:lpstr>Домашнє завдання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Обмеженість уживання форм активних дієприкметників теперішнього часу в сучасній українській мові, способи їх заміни</dc:title>
  <dc:creator>Пользователь</dc:creator>
  <cp:lastModifiedBy>111</cp:lastModifiedBy>
  <cp:revision>19</cp:revision>
  <dcterms:created xsi:type="dcterms:W3CDTF">2021-12-09T17:40:59Z</dcterms:created>
  <dcterms:modified xsi:type="dcterms:W3CDTF">2022-02-21T20:24:23Z</dcterms:modified>
</cp:coreProperties>
</file>