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7" r:id="rId2"/>
    <p:sldId id="258" r:id="rId3"/>
    <p:sldId id="259" r:id="rId4"/>
    <p:sldId id="256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60" y="116632"/>
            <a:ext cx="53442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Прокинувся, примружився, сів, посміхнувся.</a:t>
            </a:r>
          </a:p>
          <a:p>
            <a:r>
              <a:rPr lang="uk-UA" dirty="0"/>
              <a:t>Відсмикнув, встав, потягнувся.</a:t>
            </a:r>
          </a:p>
          <a:p>
            <a:r>
              <a:rPr lang="uk-UA" dirty="0"/>
              <a:t>Глянув, почухався, </a:t>
            </a:r>
            <a:r>
              <a:rPr lang="uk-UA" dirty="0" smtClean="0"/>
              <a:t>намилився, умився</a:t>
            </a:r>
            <a:r>
              <a:rPr lang="uk-UA" dirty="0"/>
              <a:t>,</a:t>
            </a:r>
          </a:p>
          <a:p>
            <a:r>
              <a:rPr lang="uk-UA" dirty="0"/>
              <a:t>Позіхнув, причесався, почистив, придивився.</a:t>
            </a:r>
          </a:p>
          <a:p>
            <a:r>
              <a:rPr lang="uk-UA" dirty="0"/>
              <a:t>Погладив, одягнув, зав'язав, застібнувся,</a:t>
            </a:r>
          </a:p>
          <a:p>
            <a:r>
              <a:rPr lang="uk-UA" dirty="0"/>
              <a:t>Зібрався, спітнів, віддихався, взувся.</a:t>
            </a:r>
          </a:p>
          <a:p>
            <a:r>
              <a:rPr lang="uk-UA" dirty="0"/>
              <a:t>Схопив, побіг, повернув, підсковзнувся,</a:t>
            </a:r>
          </a:p>
          <a:p>
            <a:r>
              <a:rPr lang="uk-UA" dirty="0"/>
              <a:t>Чіплявся, кричав, полетів, навернувся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349"/>
            <a:ext cx="20383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60848"/>
            <a:ext cx="2978549" cy="2978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2456501"/>
            <a:ext cx="3397920" cy="226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096" y="2587424"/>
            <a:ext cx="2917080" cy="218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4869160"/>
            <a:ext cx="286702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888" y="5014439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54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284984"/>
            <a:ext cx="856895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- Що </a:t>
            </a:r>
            <a:r>
              <a:rPr lang="uk-UA" dirty="0"/>
              <a:t>незвичного ви в ньому помітили? Що привернуло вашу увагу?</a:t>
            </a:r>
          </a:p>
          <a:p>
            <a:r>
              <a:rPr lang="uk-UA" dirty="0" smtClean="0"/>
              <a:t>- Цей </a:t>
            </a:r>
            <a:r>
              <a:rPr lang="uk-UA" dirty="0"/>
              <a:t>текст дає нам змогу пересвідчитися, що можна скласти текст лише з дієслів.</a:t>
            </a:r>
          </a:p>
          <a:p>
            <a:r>
              <a:rPr lang="uk-UA" dirty="0" smtClean="0"/>
              <a:t>- Отже</a:t>
            </a:r>
            <a:r>
              <a:rPr lang="uk-UA" dirty="0"/>
              <a:t>, давайте пригадаємо відомості про дієслово, які нам сьогодні знадобляться:</a:t>
            </a:r>
          </a:p>
          <a:p>
            <a:r>
              <a:rPr lang="uk-UA" dirty="0" smtClean="0"/>
              <a:t> 	</a:t>
            </a:r>
            <a:r>
              <a:rPr lang="uk-UA" sz="2800" dirty="0" smtClean="0"/>
              <a:t>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 мови називається дієсловом?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 smtClean="0"/>
              <a:t>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Які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 дієслова ви знаєте? 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 smtClean="0"/>
              <a:t>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можуть змінюватися дієслова?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04664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04764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466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80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90364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/>
              <a:t>Запишіть речення, підкресліть граматичну основу в кожному з них</a:t>
            </a:r>
            <a:r>
              <a:rPr lang="uk-UA" sz="2400" dirty="0"/>
              <a:t>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вмило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своє ще заспане від  снігу обличчя й </a:t>
            </a:r>
            <a:r>
              <a:rPr lang="uk-UA" sz="3600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розпустило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промені.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Усе навколо </a:t>
            </a:r>
            <a:r>
              <a:rPr lang="uk-UA" sz="3600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вкрилося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пухнастим снігом.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Надворі </a:t>
            </a:r>
            <a:r>
              <a:rPr lang="uk-UA" sz="3600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морозило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832" y="4954742"/>
            <a:ext cx="8820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- Порівняйте </a:t>
            </a:r>
            <a:r>
              <a:rPr lang="uk-UA" dirty="0"/>
              <a:t>ці речення. Що ви помітили?</a:t>
            </a:r>
          </a:p>
          <a:p>
            <a:r>
              <a:rPr lang="uk-UA" dirty="0" smtClean="0"/>
              <a:t>- Яке </a:t>
            </a:r>
            <a:r>
              <a:rPr lang="uk-UA" dirty="0"/>
              <a:t>з речень відрізняється від інших наявністю головних членів? </a:t>
            </a:r>
            <a:endParaRPr lang="uk-UA" dirty="0" smtClean="0"/>
          </a:p>
          <a:p>
            <a:r>
              <a:rPr lang="uk-UA" dirty="0" smtClean="0"/>
              <a:t>- У </a:t>
            </a:r>
            <a:r>
              <a:rPr lang="uk-UA" dirty="0"/>
              <a:t>це речення можна ввести підмет? </a:t>
            </a:r>
            <a:endParaRPr lang="uk-UA" dirty="0" smtClean="0"/>
          </a:p>
          <a:p>
            <a:r>
              <a:rPr lang="uk-UA" dirty="0" smtClean="0"/>
              <a:t>- Зверніть </a:t>
            </a:r>
            <a:r>
              <a:rPr lang="uk-UA" dirty="0"/>
              <a:t>увагу, присудок  означає дію, яка виконується сама по собі, без особи.</a:t>
            </a:r>
          </a:p>
          <a:p>
            <a:r>
              <a:rPr lang="uk-UA" dirty="0" smtClean="0"/>
              <a:t>- Як </a:t>
            </a:r>
            <a:r>
              <a:rPr lang="uk-UA" dirty="0"/>
              <a:t>же називаються дієслова, в яких немає особи?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219" y="2504937"/>
            <a:ext cx="389551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9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60" y="692696"/>
            <a:ext cx="88306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Безособові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дієслівні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-но, -то</a:t>
            </a:r>
            <a:endParaRPr lang="uk-UA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47022"/>
            <a:ext cx="6120680" cy="441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5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83529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Безособові </a:t>
            </a:r>
            <a:r>
              <a:rPr lang="uk-UA" dirty="0" smtClean="0"/>
              <a:t> - це  </a:t>
            </a:r>
            <a:r>
              <a:rPr lang="uk-UA" dirty="0"/>
              <a:t>дієслова, які називають дію або стан поза відношенням до суб'єкта дії, що представляє дію як відбувається само собою, незалежно від діяча, тобто без дійової особи або предмета.</a:t>
            </a:r>
          </a:p>
        </p:txBody>
      </p:sp>
    </p:spTree>
    <p:extLst>
      <p:ext uri="{BB962C8B-B14F-4D97-AF65-F5344CB8AC3E}">
        <p14:creationId xmlns:p14="http://schemas.microsoft.com/office/powerpoint/2010/main" val="42480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467" y="159380"/>
            <a:ext cx="899273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безособових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 </a:t>
            </a:r>
          </a:p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 групи дієслів: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  <a:p>
            <a:r>
              <a:rPr lang="uk-UA" dirty="0"/>
              <a:t>1. Дієслова </a:t>
            </a:r>
            <a:r>
              <a:rPr lang="uk-UA" sz="3200" dirty="0"/>
              <a:t>без </a:t>
            </a:r>
            <a:r>
              <a:rPr lang="uk-UA" dirty="0"/>
              <a:t>постфікса </a:t>
            </a:r>
            <a:r>
              <a:rPr lang="uk-UA" sz="3600" dirty="0"/>
              <a:t>-ся</a:t>
            </a:r>
            <a:r>
              <a:rPr lang="uk-UA" dirty="0"/>
              <a:t>, які називають:</a:t>
            </a:r>
          </a:p>
          <a:p>
            <a:r>
              <a:rPr lang="uk-UA" dirty="0" smtClean="0"/>
              <a:t>а)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 природи </a:t>
            </a:r>
            <a:r>
              <a:rPr lang="uk-UA" dirty="0"/>
              <a:t>(вечоріє, морозить, світає, холоднішає);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		       б</a:t>
            </a:r>
            <a:r>
              <a:rPr lang="uk-UA" dirty="0"/>
              <a:t>)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 або психічний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живої </a:t>
            </a: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істоти </a:t>
            </a:r>
            <a:r>
              <a:rPr lang="uk-UA" dirty="0"/>
              <a:t>(морозить, дере, везе);</a:t>
            </a:r>
          </a:p>
          <a:p>
            <a:endParaRPr lang="uk-UA" dirty="0" smtClean="0"/>
          </a:p>
          <a:p>
            <a:r>
              <a:rPr lang="uk-UA" dirty="0" smtClean="0"/>
              <a:t>в</a:t>
            </a:r>
            <a:r>
              <a:rPr lang="uk-UA" dirty="0"/>
              <a:t>)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або відсутність, </a:t>
            </a: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нестача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чого-небудь </a:t>
            </a:r>
            <a:r>
              <a:rPr lang="uk-UA" dirty="0"/>
              <a:t>(вистачає, дістане, бракує);</a:t>
            </a:r>
          </a:p>
          <a:p>
            <a:r>
              <a:rPr lang="uk-UA" dirty="0" smtClean="0"/>
              <a:t>			</a:t>
            </a:r>
          </a:p>
          <a:p>
            <a:r>
              <a:rPr lang="uk-UA" dirty="0" smtClean="0"/>
              <a:t>г)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повинність </a:t>
            </a:r>
            <a:r>
              <a:rPr lang="uk-UA" dirty="0"/>
              <a:t>(слід, </a:t>
            </a:r>
            <a:r>
              <a:rPr lang="uk-UA" dirty="0" smtClean="0"/>
              <a:t>личить</a:t>
            </a:r>
            <a:r>
              <a:rPr lang="uk-UA" dirty="0"/>
              <a:t>).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115" y="1412776"/>
            <a:ext cx="181508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67" y="2525420"/>
            <a:ext cx="2139085" cy="1316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717032"/>
            <a:ext cx="2029019" cy="151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079" y="5284938"/>
            <a:ext cx="2080416" cy="1384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25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8924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2. Дієслова з постфіксом -ся, які називають: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бажання, можливість дії 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(заманеться, хочеться);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б) стан суб'єкта (віриться, дрімається, 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думається, дихається, живеться, 				нездужається);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3979143" cy="2980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7" y="2428289"/>
            <a:ext cx="2338389" cy="375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937" y="4509120"/>
            <a:ext cx="1541726" cy="231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2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695" y="116632"/>
            <a:ext cx="882047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морфологічних особливостей безособових дієслів відносяться відсутність:</a:t>
            </a:r>
          </a:p>
          <a:p>
            <a:pPr marL="457200" indent="-45720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і 2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особи; </a:t>
            </a:r>
          </a:p>
          <a:p>
            <a:pPr marL="457200" indent="-45720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дії;</a:t>
            </a:r>
          </a:p>
          <a:p>
            <a:pPr marL="457200" indent="-45720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наказового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способу;</a:t>
            </a:r>
          </a:p>
          <a:p>
            <a:pPr marL="457200" indent="-45720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Пасивних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дієприкметників 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дієприслівників</a:t>
            </a:r>
          </a:p>
          <a:p>
            <a:pPr marL="457200" indent="-457200">
              <a:buFontTx/>
              <a:buChar char="-"/>
            </a:pPr>
            <a:r>
              <a:rPr lang="uk-UA" sz="2400" dirty="0"/>
              <a:t>завжди виконують роль головного члена в односкладних безособових речень.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548" y="3501008"/>
            <a:ext cx="878497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безособовому вживанні можуть виступати особові дієслова:</a:t>
            </a:r>
          </a:p>
          <a:p>
            <a:r>
              <a:rPr lang="uk-UA" dirty="0" smtClean="0"/>
              <a:t> </a:t>
            </a:r>
          </a:p>
          <a:p>
            <a:r>
              <a:rPr lang="uk-UA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смачно </a:t>
            </a:r>
            <a:r>
              <a:rPr lang="uk-UA" sz="3600" i="1" u="db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пахне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смачно </a:t>
            </a:r>
            <a:r>
              <a:rPr lang="uk-UA" sz="3600" i="1" u="db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пахне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3600" i="1" u="dashLo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хлібом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uk-UA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Вітер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3600" i="1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жене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листя - вітром </a:t>
            </a:r>
            <a:r>
              <a:rPr lang="uk-UA" sz="3600" i="1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жене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i="1" u="dashLo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8530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речення, визначте в кожному граматичну основу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Розтлумачте лексичне значення кожного з безособових дієслів.</a:t>
            </a:r>
            <a:b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одного чи двох головних членів речення складаються граматичні основи наведених речень? Чому?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Сутеніло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помалу (Є. Плужник).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Смеркає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селі, у полі і в душі моїй (Є. Гуцало).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Стежку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поле листям замело (Ю. </a:t>
            </a:r>
            <a:r>
              <a:rPr lang="uk-UA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Бартош-Кум'ятиський</a:t>
            </a: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лісу повіяло прохолодою (М. Стельмах).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Запаморочливо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пахло в'янучим листям, хмелем і калиною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Загребельний).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 мене понесло сюди? (С. Васильченко).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жаху похолонуло в душі (Б. Олійник).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сльозами застилало очі! (М. Луків).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осінь повертає (Д. Луценко). </a:t>
            </a:r>
            <a:endParaRPr lang="uk-UA" sz="24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Уночі </a:t>
            </a: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ллється, а вдень плющить (Народна творчість).</a:t>
            </a:r>
          </a:p>
        </p:txBody>
      </p:sp>
    </p:spTree>
    <p:extLst>
      <p:ext uri="{BB962C8B-B14F-4D97-AF65-F5344CB8AC3E}">
        <p14:creationId xmlns:p14="http://schemas.microsoft.com/office/powerpoint/2010/main" val="377197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5"/>
            <a:ext cx="80648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 рисочок запишіть букви так, щоб утворилися безособові дієслова. З двома словами письмово складіть речення.</a:t>
            </a:r>
          </a:p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Н – м –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– но               </a:t>
            </a:r>
          </a:p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	С – т – н – є  </a:t>
            </a:r>
          </a:p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ж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4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 –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4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Х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–р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 – л –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3123431" cy="207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19"/>
            <a:ext cx="3024336" cy="226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224" y="4509120"/>
            <a:ext cx="3541935" cy="199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Творча робота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запишіть по два речення з кожним дієсловом так, щоб в одному випадку воно було безособовим, а в іншому – особовим.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граматичні основи.</a:t>
            </a:r>
          </a:p>
          <a:p>
            <a:endParaRPr lang="uk-UA" dirty="0" smtClean="0"/>
          </a:p>
          <a:p>
            <a:r>
              <a:rPr lang="uk-UA" sz="44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Пече</a:t>
            </a:r>
            <a:r>
              <a:rPr lang="uk-UA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тьмяніє, мрячить.</a:t>
            </a:r>
          </a:p>
          <a:p>
            <a:endParaRPr lang="uk-UA" dirty="0" smtClean="0"/>
          </a:p>
          <a:p>
            <a:r>
              <a:rPr lang="uk-UA" dirty="0" smtClean="0"/>
              <a:t>Наприклад</a:t>
            </a:r>
            <a:r>
              <a:rPr lang="uk-UA" dirty="0"/>
              <a:t>. </a:t>
            </a:r>
            <a:endParaRPr lang="uk-UA" dirty="0" smtClean="0"/>
          </a:p>
          <a:p>
            <a:r>
              <a:rPr lang="uk-UA" sz="28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Маленьке телятко пахло молоком і свіжим сіном. </a:t>
            </a:r>
          </a:p>
          <a:p>
            <a:r>
              <a:rPr lang="uk-UA" sz="28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Зранку вже пахло морозцем.</a:t>
            </a:r>
          </a:p>
          <a:p>
            <a:r>
              <a:rPr lang="uk-UA" dirty="0" smtClean="0"/>
              <a:t>•	</a:t>
            </a:r>
          </a:p>
        </p:txBody>
      </p:sp>
    </p:spTree>
    <p:extLst>
      <p:ext uri="{BB962C8B-B14F-4D97-AF65-F5344CB8AC3E}">
        <p14:creationId xmlns:p14="http://schemas.microsoft.com/office/powerpoint/2010/main" val="294433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10142"/>
            <a:ext cx="4221296" cy="461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5" y="4505381"/>
            <a:ext cx="2324163" cy="224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143" y="4223207"/>
            <a:ext cx="211490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741" y="2266940"/>
            <a:ext cx="2295525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10" y="2329749"/>
            <a:ext cx="227647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27678"/>
            <a:ext cx="195262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738031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  вам записати свої враження від уроку</a:t>
            </a:r>
          </a:p>
          <a:p>
            <a:r>
              <a:rPr lang="uk-UA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ЗЕЛЕНИЙ листочок – все зрозуміло, було цікаво</a:t>
            </a:r>
          </a:p>
          <a:p>
            <a:r>
              <a:rPr lang="uk-UA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ЖОВТИЙ – не все зрозуміло або не завжди цікаво</a:t>
            </a:r>
          </a:p>
          <a:p>
            <a:r>
              <a:rPr lang="uk-UA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– нічого не зрозуміло або зовсім не цікаво </a:t>
            </a:r>
          </a:p>
          <a:p>
            <a:endParaRPr lang="uk-UA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1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268760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Опрацюйте  параграф №  21 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  https://pidruchnyk.com.ua/761-ukrmova-7-klas-glazova-2015.html,  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виконайте письмово вправи  247, 250.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 завдання: скласти твір-мініатюру «Перший місяць зими», використовуючи безособові дієслова.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1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95</TotalTime>
  <Words>506</Words>
  <Application>Microsoft Office PowerPoint</Application>
  <PresentationFormat>Экран (4:3)</PresentationFormat>
  <Paragraphs>101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Пользователь Windows</cp:lastModifiedBy>
  <cp:revision>10</cp:revision>
  <dcterms:created xsi:type="dcterms:W3CDTF">2022-12-04T12:45:12Z</dcterms:created>
  <dcterms:modified xsi:type="dcterms:W3CDTF">2022-12-04T14:31:29Z</dcterms:modified>
</cp:coreProperties>
</file>