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71" r:id="rId3"/>
    <p:sldId id="257" r:id="rId4"/>
    <p:sldId id="258" r:id="rId5"/>
    <p:sldId id="261" r:id="rId6"/>
    <p:sldId id="259" r:id="rId7"/>
    <p:sldId id="262" r:id="rId8"/>
    <p:sldId id="260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75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F7ABB98-BB6C-4B61-ADE2-D04396E74181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BBE0891-FB42-4BF5-A67D-38FEB40E1B2F}">
      <dgm:prSet phldrT="[Текст]" custT="1"/>
      <dgm:spPr/>
      <dgm:t>
        <a:bodyPr/>
        <a:lstStyle/>
        <a:p>
          <a:r>
            <a:rPr lang="ru-RU" sz="4400" dirty="0" err="1" smtClean="0"/>
            <a:t>кинутий</a:t>
          </a:r>
          <a:endParaRPr lang="ru-RU" sz="4400" dirty="0" smtClean="0"/>
        </a:p>
        <a:p>
          <a:r>
            <a:rPr lang="ru-RU" sz="4400" dirty="0" err="1" smtClean="0"/>
            <a:t>кинений</a:t>
          </a:r>
          <a:endParaRPr lang="ru-RU" sz="4400" dirty="0"/>
        </a:p>
      </dgm:t>
    </dgm:pt>
    <dgm:pt modelId="{9E2964B8-52BE-4CF1-9293-6E1EBB04AE4F}" type="parTrans" cxnId="{69FF95CE-0AD5-43F2-A634-19EC4E3AF6D6}">
      <dgm:prSet/>
      <dgm:spPr/>
      <dgm:t>
        <a:bodyPr/>
        <a:lstStyle/>
        <a:p>
          <a:endParaRPr lang="ru-RU"/>
        </a:p>
      </dgm:t>
    </dgm:pt>
    <dgm:pt modelId="{9B52FF7E-1C1E-4BEB-904E-8DE7DD5848E6}" type="sibTrans" cxnId="{69FF95CE-0AD5-43F2-A634-19EC4E3AF6D6}">
      <dgm:prSet/>
      <dgm:spPr/>
      <dgm:t>
        <a:bodyPr/>
        <a:lstStyle/>
        <a:p>
          <a:endParaRPr lang="ru-RU"/>
        </a:p>
      </dgm:t>
    </dgm:pt>
    <dgm:pt modelId="{91861F2F-8BCA-4E12-9458-0B86A8C5EA86}">
      <dgm:prSet phldrT="[Текст]" custT="1"/>
      <dgm:spPr/>
      <dgm:t>
        <a:bodyPr/>
        <a:lstStyle/>
        <a:p>
          <a:r>
            <a:rPr lang="ru-RU" sz="4000" dirty="0" err="1" smtClean="0"/>
            <a:t>розвинутий</a:t>
          </a:r>
          <a:endParaRPr lang="ru-RU" sz="4000" dirty="0" smtClean="0"/>
        </a:p>
        <a:p>
          <a:r>
            <a:rPr lang="ru-RU" sz="4000" dirty="0" err="1" smtClean="0"/>
            <a:t>розвинений</a:t>
          </a:r>
          <a:endParaRPr lang="ru-RU" sz="4000" dirty="0" smtClean="0"/>
        </a:p>
        <a:p>
          <a:endParaRPr lang="ru-RU" sz="4000" dirty="0"/>
        </a:p>
      </dgm:t>
    </dgm:pt>
    <dgm:pt modelId="{00269DBA-1F6E-4B23-9590-B1246D28C054}" type="parTrans" cxnId="{94EE9EC2-4F25-41E9-B45D-EA1B22FA2F4B}">
      <dgm:prSet/>
      <dgm:spPr/>
      <dgm:t>
        <a:bodyPr/>
        <a:lstStyle/>
        <a:p>
          <a:endParaRPr lang="ru-RU"/>
        </a:p>
      </dgm:t>
    </dgm:pt>
    <dgm:pt modelId="{AFEF0469-8450-463D-9FA5-73400508826E}" type="sibTrans" cxnId="{94EE9EC2-4F25-41E9-B45D-EA1B22FA2F4B}">
      <dgm:prSet/>
      <dgm:spPr/>
      <dgm:t>
        <a:bodyPr/>
        <a:lstStyle/>
        <a:p>
          <a:endParaRPr lang="ru-RU"/>
        </a:p>
      </dgm:t>
    </dgm:pt>
    <dgm:pt modelId="{09B4D788-2F82-428C-AE1D-C6C276464EB5}">
      <dgm:prSet phldrT="[Текст]"/>
      <dgm:spPr/>
      <dgm:t>
        <a:bodyPr/>
        <a:lstStyle/>
        <a:p>
          <a:r>
            <a:rPr lang="ru-RU" dirty="0" err="1" smtClean="0"/>
            <a:t>замкнутий</a:t>
          </a:r>
          <a:endParaRPr lang="ru-RU" dirty="0" smtClean="0"/>
        </a:p>
        <a:p>
          <a:r>
            <a:rPr lang="ru-RU" dirty="0" err="1" smtClean="0"/>
            <a:t>замкнений</a:t>
          </a:r>
          <a:endParaRPr lang="ru-RU" dirty="0"/>
        </a:p>
      </dgm:t>
    </dgm:pt>
    <dgm:pt modelId="{CA56997D-2BBD-464C-926F-38989C4DD170}" type="parTrans" cxnId="{0D80AF5B-291A-4751-8C68-639956C0BD75}">
      <dgm:prSet/>
      <dgm:spPr/>
      <dgm:t>
        <a:bodyPr/>
        <a:lstStyle/>
        <a:p>
          <a:endParaRPr lang="ru-RU"/>
        </a:p>
      </dgm:t>
    </dgm:pt>
    <dgm:pt modelId="{21CFDC06-A337-4194-9241-3D6CD632AE9D}" type="sibTrans" cxnId="{0D80AF5B-291A-4751-8C68-639956C0BD75}">
      <dgm:prSet/>
      <dgm:spPr/>
      <dgm:t>
        <a:bodyPr/>
        <a:lstStyle/>
        <a:p>
          <a:endParaRPr lang="ru-RU"/>
        </a:p>
      </dgm:t>
    </dgm:pt>
    <dgm:pt modelId="{1C71522D-37D6-4413-8A19-BB3870C8CEB6}">
      <dgm:prSet phldrT="[Текст]"/>
      <dgm:spPr/>
      <dgm:t>
        <a:bodyPr/>
        <a:lstStyle/>
        <a:p>
          <a:r>
            <a:rPr lang="ru-RU" dirty="0" err="1" smtClean="0"/>
            <a:t>молотий</a:t>
          </a:r>
          <a:endParaRPr lang="ru-RU" dirty="0" smtClean="0"/>
        </a:p>
        <a:p>
          <a:r>
            <a:rPr lang="ru-RU" dirty="0" err="1" smtClean="0"/>
            <a:t>мелений</a:t>
          </a:r>
          <a:endParaRPr lang="ru-RU" dirty="0"/>
        </a:p>
      </dgm:t>
    </dgm:pt>
    <dgm:pt modelId="{C575DA7F-C34F-42B0-8207-529F709D9F17}" type="parTrans" cxnId="{3BDE6241-C8C4-4EBE-BF6E-580843460939}">
      <dgm:prSet/>
      <dgm:spPr/>
      <dgm:t>
        <a:bodyPr/>
        <a:lstStyle/>
        <a:p>
          <a:endParaRPr lang="ru-RU"/>
        </a:p>
      </dgm:t>
    </dgm:pt>
    <dgm:pt modelId="{A93B2A66-E526-4B36-911C-7AC83140AA4A}" type="sibTrans" cxnId="{3BDE6241-C8C4-4EBE-BF6E-580843460939}">
      <dgm:prSet/>
      <dgm:spPr/>
      <dgm:t>
        <a:bodyPr/>
        <a:lstStyle/>
        <a:p>
          <a:endParaRPr lang="ru-RU"/>
        </a:p>
      </dgm:t>
    </dgm:pt>
    <dgm:pt modelId="{264F87A6-54A5-470C-9ECD-6B8FB75A6090}">
      <dgm:prSet phldrT="[Текст]"/>
      <dgm:spPr/>
      <dgm:t>
        <a:bodyPr/>
        <a:lstStyle/>
        <a:p>
          <a:r>
            <a:rPr lang="ru-RU" dirty="0" err="1" smtClean="0"/>
            <a:t>колотий</a:t>
          </a:r>
          <a:endParaRPr lang="ru-RU" dirty="0" smtClean="0"/>
        </a:p>
        <a:p>
          <a:r>
            <a:rPr lang="ru-RU" dirty="0" err="1" smtClean="0"/>
            <a:t>колений</a:t>
          </a:r>
          <a:endParaRPr lang="ru-RU" dirty="0"/>
        </a:p>
      </dgm:t>
    </dgm:pt>
    <dgm:pt modelId="{8A812967-4340-4883-87C1-1FB402AB03C8}" type="parTrans" cxnId="{B662D4A5-49E2-4E46-B2D0-4E20F408D67B}">
      <dgm:prSet/>
      <dgm:spPr/>
      <dgm:t>
        <a:bodyPr/>
        <a:lstStyle/>
        <a:p>
          <a:endParaRPr lang="ru-RU"/>
        </a:p>
      </dgm:t>
    </dgm:pt>
    <dgm:pt modelId="{34CBCF66-7048-4B81-8117-5A3C458A11C5}" type="sibTrans" cxnId="{B662D4A5-49E2-4E46-B2D0-4E20F408D67B}">
      <dgm:prSet/>
      <dgm:spPr/>
      <dgm:t>
        <a:bodyPr/>
        <a:lstStyle/>
        <a:p>
          <a:endParaRPr lang="ru-RU"/>
        </a:p>
      </dgm:t>
    </dgm:pt>
    <dgm:pt modelId="{ADE005A6-9FF1-4E6A-A574-F1775AE9093B}" type="pres">
      <dgm:prSet presAssocID="{5F7ABB98-BB6C-4B61-ADE2-D04396E74181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6FF8E55-7160-4449-A7D2-4207F3B8AC4C}" type="pres">
      <dgm:prSet presAssocID="{BBBE0891-FB42-4BF5-A67D-38FEB40E1B2F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C929380-D401-4560-BA1C-E03367020B70}" type="pres">
      <dgm:prSet presAssocID="{9B52FF7E-1C1E-4BEB-904E-8DE7DD5848E6}" presName="sibTrans" presStyleCnt="0"/>
      <dgm:spPr/>
    </dgm:pt>
    <dgm:pt modelId="{6DBC49AF-591F-4F58-9E2F-0589BB4BC8D8}" type="pres">
      <dgm:prSet presAssocID="{91861F2F-8BCA-4E12-9458-0B86A8C5EA86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5FDF67C-86CC-4B70-BF75-A16862B0D9C3}" type="pres">
      <dgm:prSet presAssocID="{AFEF0469-8450-463D-9FA5-73400508826E}" presName="sibTrans" presStyleCnt="0"/>
      <dgm:spPr/>
    </dgm:pt>
    <dgm:pt modelId="{D931D8BE-F582-4D71-8B01-053154A2B41B}" type="pres">
      <dgm:prSet presAssocID="{09B4D788-2F82-428C-AE1D-C6C276464EB5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C3CEE7C-E0A2-47BB-B1DC-2939E3267E8A}" type="pres">
      <dgm:prSet presAssocID="{21CFDC06-A337-4194-9241-3D6CD632AE9D}" presName="sibTrans" presStyleCnt="0"/>
      <dgm:spPr/>
    </dgm:pt>
    <dgm:pt modelId="{E43B3346-BB78-4C45-8366-2F5B93F0E930}" type="pres">
      <dgm:prSet presAssocID="{1C71522D-37D6-4413-8A19-BB3870C8CEB6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FB62D94-399B-46D2-849C-D2341B7F4268}" type="pres">
      <dgm:prSet presAssocID="{A93B2A66-E526-4B36-911C-7AC83140AA4A}" presName="sibTrans" presStyleCnt="0"/>
      <dgm:spPr/>
    </dgm:pt>
    <dgm:pt modelId="{2C8174FB-7A14-4468-AA41-3D82B0E3CF52}" type="pres">
      <dgm:prSet presAssocID="{264F87A6-54A5-470C-9ECD-6B8FB75A6090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9FF95CE-0AD5-43F2-A634-19EC4E3AF6D6}" srcId="{5F7ABB98-BB6C-4B61-ADE2-D04396E74181}" destId="{BBBE0891-FB42-4BF5-A67D-38FEB40E1B2F}" srcOrd="0" destOrd="0" parTransId="{9E2964B8-52BE-4CF1-9293-6E1EBB04AE4F}" sibTransId="{9B52FF7E-1C1E-4BEB-904E-8DE7DD5848E6}"/>
    <dgm:cxn modelId="{B662D4A5-49E2-4E46-B2D0-4E20F408D67B}" srcId="{5F7ABB98-BB6C-4B61-ADE2-D04396E74181}" destId="{264F87A6-54A5-470C-9ECD-6B8FB75A6090}" srcOrd="4" destOrd="0" parTransId="{8A812967-4340-4883-87C1-1FB402AB03C8}" sibTransId="{34CBCF66-7048-4B81-8117-5A3C458A11C5}"/>
    <dgm:cxn modelId="{E5A1DB85-566B-4E52-B564-120805678983}" type="presOf" srcId="{264F87A6-54A5-470C-9ECD-6B8FB75A6090}" destId="{2C8174FB-7A14-4468-AA41-3D82B0E3CF52}" srcOrd="0" destOrd="0" presId="urn:microsoft.com/office/officeart/2005/8/layout/default"/>
    <dgm:cxn modelId="{0D80AF5B-291A-4751-8C68-639956C0BD75}" srcId="{5F7ABB98-BB6C-4B61-ADE2-D04396E74181}" destId="{09B4D788-2F82-428C-AE1D-C6C276464EB5}" srcOrd="2" destOrd="0" parTransId="{CA56997D-2BBD-464C-926F-38989C4DD170}" sibTransId="{21CFDC06-A337-4194-9241-3D6CD632AE9D}"/>
    <dgm:cxn modelId="{3BDE6241-C8C4-4EBE-BF6E-580843460939}" srcId="{5F7ABB98-BB6C-4B61-ADE2-D04396E74181}" destId="{1C71522D-37D6-4413-8A19-BB3870C8CEB6}" srcOrd="3" destOrd="0" parTransId="{C575DA7F-C34F-42B0-8207-529F709D9F17}" sibTransId="{A93B2A66-E526-4B36-911C-7AC83140AA4A}"/>
    <dgm:cxn modelId="{2853BB5B-8BA8-4B97-9DED-3488EE6CF7DF}" type="presOf" srcId="{BBBE0891-FB42-4BF5-A67D-38FEB40E1B2F}" destId="{56FF8E55-7160-4449-A7D2-4207F3B8AC4C}" srcOrd="0" destOrd="0" presId="urn:microsoft.com/office/officeart/2005/8/layout/default"/>
    <dgm:cxn modelId="{94EE9EC2-4F25-41E9-B45D-EA1B22FA2F4B}" srcId="{5F7ABB98-BB6C-4B61-ADE2-D04396E74181}" destId="{91861F2F-8BCA-4E12-9458-0B86A8C5EA86}" srcOrd="1" destOrd="0" parTransId="{00269DBA-1F6E-4B23-9590-B1246D28C054}" sibTransId="{AFEF0469-8450-463D-9FA5-73400508826E}"/>
    <dgm:cxn modelId="{5AF58B34-DFCC-4E92-878F-EF19F150F1E1}" type="presOf" srcId="{91861F2F-8BCA-4E12-9458-0B86A8C5EA86}" destId="{6DBC49AF-591F-4F58-9E2F-0589BB4BC8D8}" srcOrd="0" destOrd="0" presId="urn:microsoft.com/office/officeart/2005/8/layout/default"/>
    <dgm:cxn modelId="{1E27679A-2368-445A-B346-397D2CF2B880}" type="presOf" srcId="{09B4D788-2F82-428C-AE1D-C6C276464EB5}" destId="{D931D8BE-F582-4D71-8B01-053154A2B41B}" srcOrd="0" destOrd="0" presId="urn:microsoft.com/office/officeart/2005/8/layout/default"/>
    <dgm:cxn modelId="{70EA7592-10C7-469C-8BD0-C82D8DCC2548}" type="presOf" srcId="{5F7ABB98-BB6C-4B61-ADE2-D04396E74181}" destId="{ADE005A6-9FF1-4E6A-A574-F1775AE9093B}" srcOrd="0" destOrd="0" presId="urn:microsoft.com/office/officeart/2005/8/layout/default"/>
    <dgm:cxn modelId="{1D1A94A2-3983-4369-824E-82FE15E88D2C}" type="presOf" srcId="{1C71522D-37D6-4413-8A19-BB3870C8CEB6}" destId="{E43B3346-BB78-4C45-8366-2F5B93F0E930}" srcOrd="0" destOrd="0" presId="urn:microsoft.com/office/officeart/2005/8/layout/default"/>
    <dgm:cxn modelId="{05830F7A-F826-41D3-92A6-F3AFDD8A7D45}" type="presParOf" srcId="{ADE005A6-9FF1-4E6A-A574-F1775AE9093B}" destId="{56FF8E55-7160-4449-A7D2-4207F3B8AC4C}" srcOrd="0" destOrd="0" presId="urn:microsoft.com/office/officeart/2005/8/layout/default"/>
    <dgm:cxn modelId="{CE83518F-B461-453B-BC76-A1BA07A14E96}" type="presParOf" srcId="{ADE005A6-9FF1-4E6A-A574-F1775AE9093B}" destId="{5C929380-D401-4560-BA1C-E03367020B70}" srcOrd="1" destOrd="0" presId="urn:microsoft.com/office/officeart/2005/8/layout/default"/>
    <dgm:cxn modelId="{21156D79-F9C5-4386-B954-23002A048B4E}" type="presParOf" srcId="{ADE005A6-9FF1-4E6A-A574-F1775AE9093B}" destId="{6DBC49AF-591F-4F58-9E2F-0589BB4BC8D8}" srcOrd="2" destOrd="0" presId="urn:microsoft.com/office/officeart/2005/8/layout/default"/>
    <dgm:cxn modelId="{433CA849-4537-4ABE-AF92-F1EE16E6B449}" type="presParOf" srcId="{ADE005A6-9FF1-4E6A-A574-F1775AE9093B}" destId="{05FDF67C-86CC-4B70-BF75-A16862B0D9C3}" srcOrd="3" destOrd="0" presId="urn:microsoft.com/office/officeart/2005/8/layout/default"/>
    <dgm:cxn modelId="{A3670CDD-E733-4581-A744-8CFFA43FD624}" type="presParOf" srcId="{ADE005A6-9FF1-4E6A-A574-F1775AE9093B}" destId="{D931D8BE-F582-4D71-8B01-053154A2B41B}" srcOrd="4" destOrd="0" presId="urn:microsoft.com/office/officeart/2005/8/layout/default"/>
    <dgm:cxn modelId="{C812DA00-6D3C-4B97-A3E8-3D627B2DCC31}" type="presParOf" srcId="{ADE005A6-9FF1-4E6A-A574-F1775AE9093B}" destId="{AC3CEE7C-E0A2-47BB-B1DC-2939E3267E8A}" srcOrd="5" destOrd="0" presId="urn:microsoft.com/office/officeart/2005/8/layout/default"/>
    <dgm:cxn modelId="{2666F604-56CF-41FC-ADCB-D673683CF0B7}" type="presParOf" srcId="{ADE005A6-9FF1-4E6A-A574-F1775AE9093B}" destId="{E43B3346-BB78-4C45-8366-2F5B93F0E930}" srcOrd="6" destOrd="0" presId="urn:microsoft.com/office/officeart/2005/8/layout/default"/>
    <dgm:cxn modelId="{5525DDDC-0FF5-4A2E-80E6-82C313DD6CBE}" type="presParOf" srcId="{ADE005A6-9FF1-4E6A-A574-F1775AE9093B}" destId="{1FB62D94-399B-46D2-849C-D2341B7F4268}" srcOrd="7" destOrd="0" presId="urn:microsoft.com/office/officeart/2005/8/layout/default"/>
    <dgm:cxn modelId="{9FCA54E3-19B9-49AF-A1F3-B5D4F25393CC}" type="presParOf" srcId="{ADE005A6-9FF1-4E6A-A574-F1775AE9093B}" destId="{2C8174FB-7A14-4468-AA41-3D82B0E3CF52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6FF8E55-7160-4449-A7D2-4207F3B8AC4C}">
      <dsp:nvSpPr>
        <dsp:cNvPr id="0" name=""/>
        <dsp:cNvSpPr/>
      </dsp:nvSpPr>
      <dsp:spPr>
        <a:xfrm>
          <a:off x="0" y="39687"/>
          <a:ext cx="3286125" cy="19716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400" kern="1200" dirty="0" err="1" smtClean="0"/>
            <a:t>кинутий</a:t>
          </a:r>
          <a:endParaRPr lang="ru-RU" sz="4400" kern="1200" dirty="0" smtClean="0"/>
        </a:p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400" kern="1200" dirty="0" err="1" smtClean="0"/>
            <a:t>кинений</a:t>
          </a:r>
          <a:endParaRPr lang="ru-RU" sz="4400" kern="1200" dirty="0"/>
        </a:p>
      </dsp:txBody>
      <dsp:txXfrm>
        <a:off x="0" y="39687"/>
        <a:ext cx="3286125" cy="1971675"/>
      </dsp:txXfrm>
    </dsp:sp>
    <dsp:sp modelId="{6DBC49AF-591F-4F58-9E2F-0589BB4BC8D8}">
      <dsp:nvSpPr>
        <dsp:cNvPr id="0" name=""/>
        <dsp:cNvSpPr/>
      </dsp:nvSpPr>
      <dsp:spPr>
        <a:xfrm>
          <a:off x="3614737" y="39687"/>
          <a:ext cx="3286125" cy="19716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000" kern="1200" dirty="0" err="1" smtClean="0"/>
            <a:t>розвинутий</a:t>
          </a:r>
          <a:endParaRPr lang="ru-RU" sz="4000" kern="1200" dirty="0" smtClean="0"/>
        </a:p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000" kern="1200" dirty="0" err="1" smtClean="0"/>
            <a:t>розвинений</a:t>
          </a:r>
          <a:endParaRPr lang="ru-RU" sz="4000" kern="1200" dirty="0" smtClean="0"/>
        </a:p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4000" kern="1200" dirty="0"/>
        </a:p>
      </dsp:txBody>
      <dsp:txXfrm>
        <a:off x="3614737" y="39687"/>
        <a:ext cx="3286125" cy="1971675"/>
      </dsp:txXfrm>
    </dsp:sp>
    <dsp:sp modelId="{D931D8BE-F582-4D71-8B01-053154A2B41B}">
      <dsp:nvSpPr>
        <dsp:cNvPr id="0" name=""/>
        <dsp:cNvSpPr/>
      </dsp:nvSpPr>
      <dsp:spPr>
        <a:xfrm>
          <a:off x="7229475" y="39687"/>
          <a:ext cx="3286125" cy="19716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2880" tIns="182880" rIns="182880" bIns="182880" numCol="1" spcCol="1270" anchor="ctr" anchorCtr="0">
          <a:noAutofit/>
        </a:bodyPr>
        <a:lstStyle/>
        <a:p>
          <a:pPr lvl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800" kern="1200" dirty="0" err="1" smtClean="0"/>
            <a:t>замкнутий</a:t>
          </a:r>
          <a:endParaRPr lang="ru-RU" sz="4800" kern="1200" dirty="0" smtClean="0"/>
        </a:p>
        <a:p>
          <a:pPr lvl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800" kern="1200" dirty="0" err="1" smtClean="0"/>
            <a:t>замкнений</a:t>
          </a:r>
          <a:endParaRPr lang="ru-RU" sz="4800" kern="1200" dirty="0"/>
        </a:p>
      </dsp:txBody>
      <dsp:txXfrm>
        <a:off x="7229475" y="39687"/>
        <a:ext cx="3286125" cy="1971675"/>
      </dsp:txXfrm>
    </dsp:sp>
    <dsp:sp modelId="{E43B3346-BB78-4C45-8366-2F5B93F0E930}">
      <dsp:nvSpPr>
        <dsp:cNvPr id="0" name=""/>
        <dsp:cNvSpPr/>
      </dsp:nvSpPr>
      <dsp:spPr>
        <a:xfrm>
          <a:off x="1807368" y="2339975"/>
          <a:ext cx="3286125" cy="19716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2880" tIns="182880" rIns="182880" bIns="182880" numCol="1" spcCol="1270" anchor="ctr" anchorCtr="0">
          <a:noAutofit/>
        </a:bodyPr>
        <a:lstStyle/>
        <a:p>
          <a:pPr lvl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800" kern="1200" dirty="0" err="1" smtClean="0"/>
            <a:t>молотий</a:t>
          </a:r>
          <a:endParaRPr lang="ru-RU" sz="4800" kern="1200" dirty="0" smtClean="0"/>
        </a:p>
        <a:p>
          <a:pPr lvl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800" kern="1200" dirty="0" err="1" smtClean="0"/>
            <a:t>мелений</a:t>
          </a:r>
          <a:endParaRPr lang="ru-RU" sz="4800" kern="1200" dirty="0"/>
        </a:p>
      </dsp:txBody>
      <dsp:txXfrm>
        <a:off x="1807368" y="2339975"/>
        <a:ext cx="3286125" cy="1971675"/>
      </dsp:txXfrm>
    </dsp:sp>
    <dsp:sp modelId="{2C8174FB-7A14-4468-AA41-3D82B0E3CF52}">
      <dsp:nvSpPr>
        <dsp:cNvPr id="0" name=""/>
        <dsp:cNvSpPr/>
      </dsp:nvSpPr>
      <dsp:spPr>
        <a:xfrm>
          <a:off x="5422106" y="2339975"/>
          <a:ext cx="3286125" cy="19716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2880" tIns="182880" rIns="182880" bIns="182880" numCol="1" spcCol="1270" anchor="ctr" anchorCtr="0">
          <a:noAutofit/>
        </a:bodyPr>
        <a:lstStyle/>
        <a:p>
          <a:pPr lvl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800" kern="1200" dirty="0" err="1" smtClean="0"/>
            <a:t>колотий</a:t>
          </a:r>
          <a:endParaRPr lang="ru-RU" sz="4800" kern="1200" dirty="0" smtClean="0"/>
        </a:p>
        <a:p>
          <a:pPr lvl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800" kern="1200" dirty="0" err="1" smtClean="0"/>
            <a:t>колений</a:t>
          </a:r>
          <a:endParaRPr lang="ru-RU" sz="4800" kern="1200" dirty="0"/>
        </a:p>
      </dsp:txBody>
      <dsp:txXfrm>
        <a:off x="5422106" y="2339975"/>
        <a:ext cx="3286125" cy="197167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A19EEA-30CD-42B7-AAA4-83AFBE41F718}" type="datetimeFigureOut">
              <a:rPr lang="uk-UA" smtClean="0"/>
              <a:t>27.07.2022</a:t>
            </a:fld>
            <a:endParaRPr lang="uk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73632C-4811-43AF-B52D-5524F17CC81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916885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73632C-4811-43AF-B52D-5524F17CC81B}" type="slidenum">
              <a:rPr lang="uk-UA" smtClean="0"/>
              <a:t>16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553020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4FED02-04F6-4CF1-A344-8C40AB503DA8}" type="datetimeFigureOut">
              <a:rPr lang="uk-UA" smtClean="0"/>
              <a:t>27.07.2022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C98C58-F398-456C-A487-17F99B979B3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825771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4FED02-04F6-4CF1-A344-8C40AB503DA8}" type="datetimeFigureOut">
              <a:rPr lang="uk-UA" smtClean="0"/>
              <a:t>27.07.2022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C98C58-F398-456C-A487-17F99B979B3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23747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4FED02-04F6-4CF1-A344-8C40AB503DA8}" type="datetimeFigureOut">
              <a:rPr lang="uk-UA" smtClean="0"/>
              <a:t>27.07.2022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C98C58-F398-456C-A487-17F99B979B3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960281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4FED02-04F6-4CF1-A344-8C40AB503DA8}" type="datetimeFigureOut">
              <a:rPr lang="uk-UA" smtClean="0"/>
              <a:t>27.07.2022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C98C58-F398-456C-A487-17F99B979B3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135291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4FED02-04F6-4CF1-A344-8C40AB503DA8}" type="datetimeFigureOut">
              <a:rPr lang="uk-UA" smtClean="0"/>
              <a:t>27.07.2022</a:t>
            </a:fld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C98C58-F398-456C-A487-17F99B979B3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254770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4FED02-04F6-4CF1-A344-8C40AB503DA8}" type="datetimeFigureOut">
              <a:rPr lang="uk-UA" smtClean="0"/>
              <a:t>27.07.2022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C98C58-F398-456C-A487-17F99B979B3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673469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4FED02-04F6-4CF1-A344-8C40AB503DA8}" type="datetimeFigureOut">
              <a:rPr lang="uk-UA" smtClean="0"/>
              <a:t>27.07.2022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C98C58-F398-456C-A487-17F99B979B3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593572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4FED02-04F6-4CF1-A344-8C40AB503DA8}" type="datetimeFigureOut">
              <a:rPr lang="uk-UA" smtClean="0"/>
              <a:t>27.07.2022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C98C58-F398-456C-A487-17F99B979B3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100992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4FED02-04F6-4CF1-A344-8C40AB503DA8}" type="datetimeFigureOut">
              <a:rPr lang="uk-UA" smtClean="0"/>
              <a:t>27.07.2022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C98C58-F398-456C-A487-17F99B979B3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648414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4FED02-04F6-4CF1-A344-8C40AB503DA8}" type="datetimeFigureOut">
              <a:rPr lang="uk-UA" smtClean="0"/>
              <a:t>27.07.2022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C98C58-F398-456C-A487-17F99B979B3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91998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4FED02-04F6-4CF1-A344-8C40AB503DA8}" type="datetimeFigureOut">
              <a:rPr lang="uk-UA" smtClean="0"/>
              <a:t>27.07.2022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C98C58-F398-456C-A487-17F99B979B3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005409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4FED02-04F6-4CF1-A344-8C40AB503DA8}" type="datetimeFigureOut">
              <a:rPr lang="uk-UA" smtClean="0"/>
              <a:t>27.07.2022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C98C58-F398-456C-A487-17F99B979B3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532819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39981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92498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728402"/>
          </a:xfrm>
        </p:spPr>
        <p:txBody>
          <a:bodyPr>
            <a:normAutofit fontScale="90000"/>
          </a:bodyPr>
          <a:lstStyle/>
          <a:p>
            <a:r>
              <a:rPr lang="uk-UA" dirty="0" smtClean="0">
                <a:solidFill>
                  <a:srgbClr val="7030A0"/>
                </a:solidFill>
              </a:rPr>
              <a:t>КОНСПЕКТ УРОКУ </a:t>
            </a:r>
            <a:br>
              <a:rPr lang="uk-UA" dirty="0" smtClean="0">
                <a:solidFill>
                  <a:srgbClr val="7030A0"/>
                </a:solidFill>
              </a:rPr>
            </a:br>
            <a:r>
              <a:rPr lang="uk-UA" dirty="0" smtClean="0">
                <a:solidFill>
                  <a:srgbClr val="7030A0"/>
                </a:solidFill>
              </a:rPr>
              <a:t>З УКРАЇНСЬКОЇ МОВИ В  7 КЛАСІ</a:t>
            </a:r>
            <a:br>
              <a:rPr lang="uk-UA" dirty="0" smtClean="0">
                <a:solidFill>
                  <a:srgbClr val="7030A0"/>
                </a:solidFill>
              </a:rPr>
            </a:br>
            <a:r>
              <a:rPr lang="uk-UA" dirty="0" smtClean="0">
                <a:solidFill>
                  <a:srgbClr val="7030A0"/>
                </a:solidFill>
              </a:rPr>
              <a:t>ВЧИТЕЛЯ УКРАЇНСЬКОЇ МОВИ ТА ЛІТЕРАТУРИ</a:t>
            </a:r>
            <a:br>
              <a:rPr lang="uk-UA" dirty="0" smtClean="0">
                <a:solidFill>
                  <a:srgbClr val="7030A0"/>
                </a:solidFill>
              </a:rPr>
            </a:br>
            <a:r>
              <a:rPr lang="uk-UA" dirty="0" smtClean="0">
                <a:solidFill>
                  <a:srgbClr val="7030A0"/>
                </a:solidFill>
              </a:rPr>
              <a:t>ВУЗЛІВСЬКОГО ОНВК «ЗОШ І-ІІІ ст.-ліцей»</a:t>
            </a:r>
            <a:br>
              <a:rPr lang="uk-UA" dirty="0" smtClean="0">
                <a:solidFill>
                  <a:srgbClr val="7030A0"/>
                </a:solidFill>
              </a:rPr>
            </a:br>
            <a:r>
              <a:rPr lang="uk-UA" dirty="0" err="1" smtClean="0">
                <a:solidFill>
                  <a:srgbClr val="7030A0"/>
                </a:solidFill>
              </a:rPr>
              <a:t>Офіцинської</a:t>
            </a:r>
            <a:r>
              <a:rPr lang="uk-UA" dirty="0" smtClean="0">
                <a:solidFill>
                  <a:srgbClr val="7030A0"/>
                </a:solidFill>
              </a:rPr>
              <a:t> І.П.</a:t>
            </a:r>
            <a:br>
              <a:rPr lang="uk-UA" dirty="0" smtClean="0">
                <a:solidFill>
                  <a:srgbClr val="7030A0"/>
                </a:solidFill>
              </a:rPr>
            </a:br>
            <a:r>
              <a:rPr lang="uk-UA" dirty="0"/>
              <a:t> </a:t>
            </a:r>
            <a:r>
              <a:rPr lang="uk-UA" dirty="0" smtClean="0"/>
              <a:t>У презентації використано матеріал</a:t>
            </a:r>
            <a:br>
              <a:rPr lang="uk-UA" dirty="0" smtClean="0"/>
            </a:br>
            <a:r>
              <a:rPr lang="uk-UA" dirty="0" smtClean="0"/>
              <a:t>посібника Українська орфографія: правила, вправи, тести: новий правопис </a:t>
            </a:r>
            <a:r>
              <a:rPr lang="en-US" dirty="0" smtClean="0"/>
              <a:t>/</a:t>
            </a:r>
            <a:r>
              <a:rPr lang="uk-UA" dirty="0" smtClean="0"/>
              <a:t> О.Б. Дрозд. –</a:t>
            </a:r>
            <a:br>
              <a:rPr lang="uk-UA" dirty="0" smtClean="0"/>
            </a:br>
            <a:r>
              <a:rPr lang="uk-UA" dirty="0" smtClean="0"/>
              <a:t>Тернопіль: Навчальна книга – Богдан,2020.</a:t>
            </a:r>
            <a:br>
              <a:rPr lang="uk-UA" dirty="0" smtClean="0"/>
            </a:br>
            <a:r>
              <a:rPr lang="uk-UA" dirty="0" smtClean="0"/>
              <a:t/>
            </a:r>
            <a:br>
              <a:rPr lang="uk-UA" dirty="0" smtClean="0"/>
            </a:b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530786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dirty="0" smtClean="0"/>
              <a:t>Написання -н- у дієприкметниках</a:t>
            </a:r>
            <a:br>
              <a:rPr lang="uk-UA" dirty="0" smtClean="0"/>
            </a:br>
            <a:r>
              <a:rPr lang="uk-UA" dirty="0" smtClean="0"/>
              <a:t> та -</a:t>
            </a:r>
            <a:r>
              <a:rPr lang="uk-UA" dirty="0" err="1" smtClean="0"/>
              <a:t>нн</a:t>
            </a:r>
            <a:r>
              <a:rPr lang="uk-UA" dirty="0" smtClean="0"/>
              <a:t>- у прикметниках дієприкметникового походження</a:t>
            </a:r>
            <a:endParaRPr lang="uk-UA" dirty="0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uk-UA" dirty="0"/>
              <a:t> </a:t>
            </a:r>
            <a:r>
              <a:rPr lang="uk-UA" dirty="0" smtClean="0"/>
              <a:t>                                                                                                Щира душа насититься,</a:t>
            </a:r>
          </a:p>
          <a:p>
            <a:r>
              <a:rPr lang="uk-UA" dirty="0"/>
              <a:t> </a:t>
            </a:r>
            <a:r>
              <a:rPr lang="uk-UA" dirty="0" smtClean="0"/>
              <a:t>                                                                                                і той, хто напоює, </a:t>
            </a:r>
          </a:p>
          <a:p>
            <a:r>
              <a:rPr lang="uk-UA" dirty="0"/>
              <a:t> </a:t>
            </a:r>
            <a:r>
              <a:rPr lang="uk-UA" dirty="0" smtClean="0"/>
              <a:t>                                                                                                буде напоєний.</a:t>
            </a:r>
          </a:p>
          <a:p>
            <a:r>
              <a:rPr lang="uk-UA" dirty="0"/>
              <a:t> </a:t>
            </a:r>
            <a:r>
              <a:rPr lang="uk-UA" dirty="0" smtClean="0"/>
              <a:t>                                                                                                                              Біблія</a:t>
            </a:r>
            <a:endParaRPr lang="uk-UA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2700" y="4589463"/>
            <a:ext cx="4889501" cy="2268537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23019" y="1"/>
            <a:ext cx="4668982" cy="2164484"/>
          </a:xfrm>
          <a:prstGeom prst="rect">
            <a:avLst/>
          </a:prstGeom>
        </p:spPr>
      </p:pic>
      <p:cxnSp>
        <p:nvCxnSpPr>
          <p:cNvPr id="3" name="Прямая соединительная линия 2"/>
          <p:cNvCxnSpPr/>
          <p:nvPr/>
        </p:nvCxnSpPr>
        <p:spPr>
          <a:xfrm>
            <a:off x="1066800" y="3048000"/>
            <a:ext cx="400396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58019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/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1967345"/>
          </a:xfrm>
        </p:spPr>
        <p:txBody>
          <a:bodyPr>
            <a:normAutofit/>
          </a:bodyPr>
          <a:lstStyle/>
          <a:p>
            <a:r>
              <a:rPr lang="uk-UA" sz="8800" dirty="0" smtClean="0">
                <a:solidFill>
                  <a:srgbClr val="7030A0"/>
                </a:solidFill>
              </a:rPr>
              <a:t>МЕТА УРОКУ:</a:t>
            </a:r>
            <a:endParaRPr lang="uk-UA" sz="8800" dirty="0">
              <a:solidFill>
                <a:srgbClr val="7030A0"/>
              </a:solidFill>
            </a:endParaRPr>
          </a:p>
        </p:txBody>
      </p:sp>
      <p:sp>
        <p:nvSpPr>
          <p:cNvPr id="11" name="Подзаголовок 10"/>
          <p:cNvSpPr>
            <a:spLocks noGrp="1"/>
          </p:cNvSpPr>
          <p:nvPr>
            <p:ph type="subTitle" idx="1"/>
          </p:nvPr>
        </p:nvSpPr>
        <p:spPr>
          <a:xfrm>
            <a:off x="1524000" y="1967345"/>
            <a:ext cx="9144000" cy="4682837"/>
          </a:xfrm>
        </p:spPr>
        <p:txBody>
          <a:bodyPr>
            <a:normAutofit/>
          </a:bodyPr>
          <a:lstStyle/>
          <a:p>
            <a:r>
              <a:rPr lang="uk-UA" sz="3200" dirty="0" smtClean="0">
                <a:solidFill>
                  <a:srgbClr val="002060"/>
                </a:solidFill>
              </a:rPr>
              <a:t>- </a:t>
            </a:r>
            <a:r>
              <a:rPr lang="uk-UA" sz="3200" dirty="0" smtClean="0">
                <a:solidFill>
                  <a:srgbClr val="002060"/>
                </a:solidFill>
              </a:rPr>
              <a:t>  ПОВТОРИТИ </a:t>
            </a:r>
            <a:r>
              <a:rPr lang="uk-UA" sz="3200" dirty="0" smtClean="0">
                <a:solidFill>
                  <a:srgbClr val="002060"/>
                </a:solidFill>
              </a:rPr>
              <a:t>МАТЕРІАЛ ПРО </a:t>
            </a:r>
            <a:r>
              <a:rPr lang="uk-UA" sz="3200" dirty="0" smtClean="0">
                <a:solidFill>
                  <a:srgbClr val="002060"/>
                </a:solidFill>
              </a:rPr>
              <a:t>ДІЄПРИКМЕТНИК,</a:t>
            </a:r>
            <a:endParaRPr lang="uk-UA" sz="3200" dirty="0" smtClean="0">
              <a:solidFill>
                <a:srgbClr val="002060"/>
              </a:solidFill>
            </a:endParaRPr>
          </a:p>
          <a:p>
            <a:r>
              <a:rPr lang="uk-UA" sz="3200" dirty="0" smtClean="0">
                <a:solidFill>
                  <a:srgbClr val="002060"/>
                </a:solidFill>
              </a:rPr>
              <a:t>ДІЄПРИКМЕТНИКОВИЙ ЗВОРОТ;</a:t>
            </a:r>
          </a:p>
          <a:p>
            <a:pPr marL="342900" indent="-342900">
              <a:buFontTx/>
              <a:buChar char="-"/>
            </a:pPr>
            <a:r>
              <a:rPr lang="uk-UA" sz="3200" dirty="0" smtClean="0">
                <a:solidFill>
                  <a:srgbClr val="002060"/>
                </a:solidFill>
              </a:rPr>
              <a:t>НАВЧИТИСЯ ПРАВИЛЬНО </a:t>
            </a:r>
            <a:r>
              <a:rPr lang="uk-UA" sz="3200" dirty="0">
                <a:solidFill>
                  <a:srgbClr val="002060"/>
                </a:solidFill>
              </a:rPr>
              <a:t>П</a:t>
            </a:r>
            <a:r>
              <a:rPr lang="uk-UA" sz="3200" dirty="0" smtClean="0">
                <a:solidFill>
                  <a:srgbClr val="002060"/>
                </a:solidFill>
              </a:rPr>
              <a:t>ИСАТИ ДІЄПРИКМЕТНИКИ ТА ПРИКМЕТНИКИ ДІЄПРИКМЕТНИКОВОГО </a:t>
            </a:r>
            <a:r>
              <a:rPr lang="uk-UA" sz="3200" dirty="0" smtClean="0">
                <a:solidFill>
                  <a:srgbClr val="002060"/>
                </a:solidFill>
              </a:rPr>
              <a:t>ПОХОДЖЕННЯ;</a:t>
            </a:r>
          </a:p>
          <a:p>
            <a:pPr marL="342900" indent="-342900">
              <a:buFontTx/>
              <a:buChar char="-"/>
            </a:pPr>
            <a:r>
              <a:rPr lang="uk-UA" sz="3200" dirty="0" smtClean="0">
                <a:solidFill>
                  <a:srgbClr val="002060"/>
                </a:solidFill>
              </a:rPr>
              <a:t>РОЗВИВАТИ КОМУНІКАТИВНІ ЗДІБНОСТІ, ТВОРЧЕ МИСЛЕННЯ;</a:t>
            </a:r>
          </a:p>
          <a:p>
            <a:pPr marL="342900" indent="-342900">
              <a:buFontTx/>
              <a:buChar char="-"/>
            </a:pPr>
            <a:r>
              <a:rPr lang="uk-UA" sz="3200" dirty="0" smtClean="0">
                <a:solidFill>
                  <a:srgbClr val="002060"/>
                </a:solidFill>
              </a:rPr>
              <a:t>ПЛЕКАТИ ПОЧУТТЯ ЛЮБОВІ ДО ПРИРОДИ РІДНОГО КРАЮ.</a:t>
            </a:r>
            <a:endParaRPr lang="uk-UA" sz="32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58344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>
                <a:solidFill>
                  <a:srgbClr val="7030A0"/>
                </a:solidFill>
              </a:rPr>
              <a:t>                  </a:t>
            </a:r>
            <a:r>
              <a:rPr lang="uk-UA" dirty="0" smtClean="0">
                <a:solidFill>
                  <a:srgbClr val="7030A0"/>
                </a:solidFill>
              </a:rPr>
              <a:t>Виконайте завдання:</a:t>
            </a:r>
            <a:endParaRPr lang="uk-UA" dirty="0">
              <a:solidFill>
                <a:srgbClr val="7030A0"/>
              </a:solidFill>
            </a:endParaRPr>
          </a:p>
        </p:txBody>
      </p:sp>
      <p:sp>
        <p:nvSpPr>
          <p:cNvPr id="7" name="Объект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uk-UA" dirty="0"/>
              <a:t> </a:t>
            </a:r>
            <a:r>
              <a:rPr lang="uk-UA" dirty="0" smtClean="0"/>
              <a:t>- Запишіть п</a:t>
            </a:r>
            <a:r>
              <a:rPr lang="en-US" dirty="0" smtClean="0"/>
              <a:t>’</a:t>
            </a:r>
            <a:r>
              <a:rPr lang="uk-UA" dirty="0" smtClean="0"/>
              <a:t>ять дієприкметників, які характеризують ваш стан.</a:t>
            </a:r>
            <a:endParaRPr lang="en-US" dirty="0" smtClean="0"/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- </a:t>
            </a:r>
            <a:r>
              <a:rPr lang="uk-UA" dirty="0" smtClean="0"/>
              <a:t>Запишіть з допомогою особових дієслів ваші дії.</a:t>
            </a:r>
          </a:p>
          <a:p>
            <a:pPr marL="0" indent="0">
              <a:buNone/>
            </a:pPr>
            <a:r>
              <a:rPr lang="uk-UA" dirty="0"/>
              <a:t> </a:t>
            </a:r>
            <a:r>
              <a:rPr lang="uk-UA" dirty="0" smtClean="0"/>
              <a:t>- З допомогою інфінітиву поділіться вашими мріями.</a:t>
            </a:r>
          </a:p>
          <a:p>
            <a:pPr marL="0" indent="0">
              <a:buNone/>
            </a:pPr>
            <a:r>
              <a:rPr lang="uk-UA" dirty="0"/>
              <a:t> </a:t>
            </a:r>
            <a:r>
              <a:rPr lang="uk-UA" dirty="0" smtClean="0"/>
              <a:t>- Опишіть красу природу з допомогою активних дієприкметників.</a:t>
            </a:r>
          </a:p>
          <a:p>
            <a:pPr marL="0" indent="0">
              <a:buNone/>
            </a:pPr>
            <a:r>
              <a:rPr lang="uk-UA" dirty="0"/>
              <a:t> </a:t>
            </a:r>
            <a:r>
              <a:rPr lang="uk-UA" dirty="0" smtClean="0"/>
              <a:t>- Запишіть словосполучення з пасивними дієприкметниками.            </a:t>
            </a:r>
            <a:endParaRPr lang="uk-UA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9962" y="4627418"/>
            <a:ext cx="5172075" cy="2230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57907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6000" dirty="0" smtClean="0">
                <a:solidFill>
                  <a:srgbClr val="7030A0"/>
                </a:solidFill>
              </a:rPr>
              <a:t>           ДІЄПРИКМЕТНИКИ</a:t>
            </a:r>
            <a:endParaRPr lang="uk-UA" sz="6000" dirty="0">
              <a:solidFill>
                <a:srgbClr val="7030A0"/>
              </a:solidFill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uk-UA" dirty="0" smtClean="0"/>
              <a:t>               </a:t>
            </a:r>
            <a:r>
              <a:rPr lang="uk-UA" dirty="0" smtClean="0">
                <a:solidFill>
                  <a:srgbClr val="00B050"/>
                </a:solidFill>
              </a:rPr>
              <a:t>АКТИВНІ</a:t>
            </a:r>
          </a:p>
          <a:p>
            <a:pPr marL="0" indent="0">
              <a:buNone/>
            </a:pPr>
            <a:r>
              <a:rPr lang="uk-UA" dirty="0" smtClean="0"/>
              <a:t>Минулого часу (доконаного виду):</a:t>
            </a:r>
          </a:p>
          <a:p>
            <a:pPr marL="0" indent="0">
              <a:buNone/>
            </a:pPr>
            <a:r>
              <a:rPr lang="uk-UA" dirty="0" smtClean="0">
                <a:solidFill>
                  <a:srgbClr val="7030A0"/>
                </a:solidFill>
              </a:rPr>
              <a:t>суфікс  -л-</a:t>
            </a:r>
          </a:p>
          <a:p>
            <a:pPr marL="0" indent="0">
              <a:buNone/>
            </a:pPr>
            <a:r>
              <a:rPr lang="uk-UA" dirty="0"/>
              <a:t>п</a:t>
            </a:r>
            <a:r>
              <a:rPr lang="uk-UA" dirty="0" smtClean="0"/>
              <a:t>ожовкле, опале, розквітле;</a:t>
            </a:r>
          </a:p>
          <a:p>
            <a:pPr marL="0" indent="0">
              <a:buNone/>
            </a:pPr>
            <a:endParaRPr lang="uk-UA" dirty="0"/>
          </a:p>
          <a:p>
            <a:pPr marL="0" indent="0">
              <a:buNone/>
            </a:pPr>
            <a:r>
              <a:rPr lang="uk-UA" dirty="0" smtClean="0"/>
              <a:t>Теперішнього часу (</a:t>
            </a:r>
            <a:r>
              <a:rPr lang="uk-UA" dirty="0" err="1" smtClean="0"/>
              <a:t>недок</a:t>
            </a:r>
            <a:r>
              <a:rPr lang="uk-UA" dirty="0" smtClean="0"/>
              <a:t>. </a:t>
            </a:r>
            <a:r>
              <a:rPr lang="uk-UA" dirty="0"/>
              <a:t>в</a:t>
            </a:r>
            <a:r>
              <a:rPr lang="uk-UA" dirty="0" smtClean="0"/>
              <a:t>иду):</a:t>
            </a:r>
          </a:p>
          <a:p>
            <a:pPr marL="0" indent="0">
              <a:buNone/>
            </a:pPr>
            <a:r>
              <a:rPr lang="uk-UA" dirty="0">
                <a:solidFill>
                  <a:srgbClr val="7030A0"/>
                </a:solidFill>
              </a:rPr>
              <a:t>с</a:t>
            </a:r>
            <a:r>
              <a:rPr lang="uk-UA" dirty="0" smtClean="0">
                <a:solidFill>
                  <a:srgbClr val="7030A0"/>
                </a:solidFill>
              </a:rPr>
              <a:t>уфікси -уч-(-</a:t>
            </a:r>
            <a:r>
              <a:rPr lang="uk-UA" dirty="0" err="1" smtClean="0">
                <a:solidFill>
                  <a:srgbClr val="7030A0"/>
                </a:solidFill>
              </a:rPr>
              <a:t>юч</a:t>
            </a:r>
            <a:r>
              <a:rPr lang="uk-UA" dirty="0" smtClean="0">
                <a:solidFill>
                  <a:srgbClr val="7030A0"/>
                </a:solidFill>
              </a:rPr>
              <a:t>-), -ач-(-</a:t>
            </a:r>
            <a:r>
              <a:rPr lang="uk-UA" dirty="0" err="1" smtClean="0">
                <a:solidFill>
                  <a:srgbClr val="7030A0"/>
                </a:solidFill>
              </a:rPr>
              <a:t>яч</a:t>
            </a:r>
            <a:r>
              <a:rPr lang="uk-UA" dirty="0" smtClean="0">
                <a:solidFill>
                  <a:srgbClr val="7030A0"/>
                </a:solidFill>
              </a:rPr>
              <a:t>-)</a:t>
            </a:r>
          </a:p>
          <a:p>
            <a:pPr marL="0" indent="0">
              <a:buNone/>
            </a:pPr>
            <a:r>
              <a:rPr lang="uk-UA" dirty="0" smtClean="0"/>
              <a:t> хвилюючі, знаючий, </a:t>
            </a:r>
          </a:p>
          <a:p>
            <a:pPr marL="0" indent="0">
              <a:buNone/>
            </a:pPr>
            <a:r>
              <a:rPr lang="uk-UA" dirty="0" smtClean="0"/>
              <a:t>мисляча, розгарячіле.</a:t>
            </a:r>
            <a:endParaRPr lang="uk-UA" dirty="0"/>
          </a:p>
        </p:txBody>
      </p:sp>
      <p:sp>
        <p:nvSpPr>
          <p:cNvPr id="6" name="Объект 5"/>
          <p:cNvSpPr>
            <a:spLocks noGrp="1"/>
          </p:cNvSpPr>
          <p:nvPr>
            <p:ph sz="half" idx="2"/>
          </p:nvPr>
        </p:nvSpPr>
        <p:spPr>
          <a:xfrm>
            <a:off x="6553200" y="1825625"/>
            <a:ext cx="5209308" cy="4351338"/>
          </a:xfrm>
        </p:spPr>
        <p:txBody>
          <a:bodyPr>
            <a:normAutofit fontScale="92500" lnSpcReduction="20000"/>
          </a:bodyPr>
          <a:lstStyle/>
          <a:p>
            <a:r>
              <a:rPr lang="uk-UA" dirty="0" smtClean="0">
                <a:solidFill>
                  <a:srgbClr val="00B0F0"/>
                </a:solidFill>
              </a:rPr>
              <a:t>ПАСИВНІ</a:t>
            </a:r>
            <a:r>
              <a:rPr lang="uk-UA" dirty="0" smtClean="0"/>
              <a:t> – </a:t>
            </a:r>
          </a:p>
          <a:p>
            <a:pPr marL="0" indent="0">
              <a:buNone/>
            </a:pPr>
            <a:r>
              <a:rPr lang="uk-UA" dirty="0" smtClean="0"/>
              <a:t>Минулого часу (доконаного виду):</a:t>
            </a:r>
          </a:p>
          <a:p>
            <a:pPr marL="0" indent="0">
              <a:buNone/>
            </a:pPr>
            <a:r>
              <a:rPr lang="uk-UA" dirty="0">
                <a:solidFill>
                  <a:srgbClr val="7030A0"/>
                </a:solidFill>
              </a:rPr>
              <a:t>с</a:t>
            </a:r>
            <a:r>
              <a:rPr lang="uk-UA" dirty="0" smtClean="0">
                <a:solidFill>
                  <a:srgbClr val="7030A0"/>
                </a:solidFill>
              </a:rPr>
              <a:t>уфікси   -н-, -</a:t>
            </a:r>
            <a:r>
              <a:rPr lang="uk-UA" dirty="0" err="1" smtClean="0">
                <a:solidFill>
                  <a:srgbClr val="7030A0"/>
                </a:solidFill>
              </a:rPr>
              <a:t>ен</a:t>
            </a:r>
            <a:r>
              <a:rPr lang="uk-UA" dirty="0" smtClean="0">
                <a:solidFill>
                  <a:srgbClr val="7030A0"/>
                </a:solidFill>
              </a:rPr>
              <a:t>-, -т-</a:t>
            </a:r>
          </a:p>
          <a:p>
            <a:pPr marL="0" indent="0">
              <a:buNone/>
            </a:pPr>
            <a:r>
              <a:rPr lang="uk-UA" dirty="0"/>
              <a:t>п</a:t>
            </a:r>
            <a:r>
              <a:rPr lang="uk-UA" dirty="0" smtClean="0"/>
              <a:t>рочитана книга (кимось),</a:t>
            </a:r>
          </a:p>
          <a:p>
            <a:pPr marL="0" indent="0">
              <a:buNone/>
            </a:pPr>
            <a:r>
              <a:rPr lang="uk-UA" dirty="0"/>
              <a:t>п</a:t>
            </a:r>
            <a:r>
              <a:rPr lang="uk-UA" dirty="0" smtClean="0"/>
              <a:t>осаджені квіти (хтось посадив),</a:t>
            </a:r>
          </a:p>
          <a:p>
            <a:pPr marL="0" indent="0">
              <a:buNone/>
            </a:pPr>
            <a:r>
              <a:rPr lang="uk-UA" dirty="0"/>
              <a:t>п</a:t>
            </a:r>
            <a:r>
              <a:rPr lang="uk-UA" dirty="0" smtClean="0"/>
              <a:t>омите вікно (хтось помив),</a:t>
            </a:r>
          </a:p>
          <a:p>
            <a:pPr marL="0" indent="0">
              <a:buNone/>
            </a:pPr>
            <a:r>
              <a:rPr lang="uk-UA" dirty="0" smtClean="0"/>
              <a:t>посіяне, збудована, сформульована.</a:t>
            </a:r>
          </a:p>
          <a:p>
            <a:pPr marL="0" indent="0">
              <a:buNone/>
            </a:pPr>
            <a:r>
              <a:rPr lang="uk-UA" dirty="0" smtClean="0"/>
              <a:t>У теперішньому часі не вживаються.</a:t>
            </a:r>
          </a:p>
          <a:p>
            <a:pPr marL="0" indent="0">
              <a:buNone/>
            </a:pPr>
            <a:r>
              <a:rPr lang="uk-UA" dirty="0" smtClean="0"/>
              <a:t>Дуже </a:t>
            </a:r>
            <a:r>
              <a:rPr lang="uk-UA" dirty="0" err="1" smtClean="0"/>
              <a:t>рідко</a:t>
            </a:r>
            <a:r>
              <a:rPr lang="uk-UA" dirty="0" smtClean="0"/>
              <a:t> бувають </a:t>
            </a:r>
            <a:r>
              <a:rPr lang="uk-UA" dirty="0" err="1" smtClean="0"/>
              <a:t>недок</a:t>
            </a:r>
            <a:r>
              <a:rPr lang="uk-UA" dirty="0" smtClean="0"/>
              <a:t>. </a:t>
            </a:r>
            <a:r>
              <a:rPr lang="uk-UA" dirty="0"/>
              <a:t>в</a:t>
            </a:r>
            <a:r>
              <a:rPr lang="uk-UA" dirty="0" smtClean="0"/>
              <a:t>иду.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103042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>
                <a:solidFill>
                  <a:srgbClr val="7030A0"/>
                </a:solidFill>
              </a:rPr>
              <a:t>            Паралельні форми пасивних </a:t>
            </a:r>
            <a:br>
              <a:rPr lang="uk-UA" dirty="0" smtClean="0">
                <a:solidFill>
                  <a:srgbClr val="7030A0"/>
                </a:solidFill>
              </a:rPr>
            </a:br>
            <a:r>
              <a:rPr lang="uk-UA" dirty="0" smtClean="0">
                <a:solidFill>
                  <a:srgbClr val="7030A0"/>
                </a:solidFill>
              </a:rPr>
              <a:t>         дієприкметників   на -</a:t>
            </a:r>
            <a:r>
              <a:rPr lang="uk-UA" dirty="0" err="1" smtClean="0">
                <a:solidFill>
                  <a:srgbClr val="7030A0"/>
                </a:solidFill>
              </a:rPr>
              <a:t>тий</a:t>
            </a:r>
            <a:r>
              <a:rPr lang="uk-UA" dirty="0" smtClean="0">
                <a:solidFill>
                  <a:srgbClr val="7030A0"/>
                </a:solidFill>
              </a:rPr>
              <a:t>, - ний</a:t>
            </a:r>
            <a:endParaRPr lang="uk-UA" dirty="0">
              <a:solidFill>
                <a:srgbClr val="7030A0"/>
              </a:solidFill>
            </a:endParaRPr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12251056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2826316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>
                <a:solidFill>
                  <a:srgbClr val="002060"/>
                </a:solidFill>
              </a:rPr>
              <a:t>У котрому рядку подано дієприкметники одного стану (пасивного або активного)?</a:t>
            </a:r>
            <a:endParaRPr lang="uk-UA" dirty="0">
              <a:solidFill>
                <a:srgbClr val="002060"/>
              </a:solidFill>
            </a:endParaRPr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uk-UA" dirty="0" smtClean="0">
                <a:solidFill>
                  <a:srgbClr val="7030A0"/>
                </a:solidFill>
              </a:rPr>
              <a:t>А) організований, куплений, пожовклий, одягнений, зляканий;</a:t>
            </a:r>
          </a:p>
          <a:p>
            <a:r>
              <a:rPr lang="uk-UA" dirty="0" smtClean="0">
                <a:solidFill>
                  <a:srgbClr val="7030A0"/>
                </a:solidFill>
              </a:rPr>
              <a:t>Б) сяючий, сіріюче, замкнутий, захований, знайдений;</a:t>
            </a:r>
          </a:p>
          <a:p>
            <a:r>
              <a:rPr lang="uk-UA" dirty="0" smtClean="0">
                <a:solidFill>
                  <a:srgbClr val="7030A0"/>
                </a:solidFill>
              </a:rPr>
              <a:t>В) лежачий, сидячий, тремтячий, атакуючий, співаючий;</a:t>
            </a:r>
          </a:p>
          <a:p>
            <a:r>
              <a:rPr lang="uk-UA" dirty="0" smtClean="0">
                <a:solidFill>
                  <a:srgbClr val="7030A0"/>
                </a:solidFill>
              </a:rPr>
              <a:t>Г) загорілий, зрілий, регулюючий, стрибаючий, зіпрілий.</a:t>
            </a:r>
          </a:p>
          <a:p>
            <a:endParaRPr lang="uk-UA" dirty="0">
              <a:solidFill>
                <a:srgbClr val="7030A0"/>
              </a:solidFill>
            </a:endParaRPr>
          </a:p>
          <a:p>
            <a:r>
              <a:rPr lang="uk-UA" dirty="0" smtClean="0">
                <a:solidFill>
                  <a:srgbClr val="7030A0"/>
                </a:solidFill>
              </a:rPr>
              <a:t>А) засвічений, складений, закоханий, засмаглий, виконаний;</a:t>
            </a:r>
          </a:p>
          <a:p>
            <a:r>
              <a:rPr lang="uk-UA" dirty="0" smtClean="0">
                <a:solidFill>
                  <a:srgbClr val="7030A0"/>
                </a:solidFill>
              </a:rPr>
              <a:t>Б) застиглий, помережений, змелений, политий, намальований;</a:t>
            </a:r>
          </a:p>
          <a:p>
            <a:r>
              <a:rPr lang="uk-UA" dirty="0" smtClean="0">
                <a:solidFill>
                  <a:srgbClr val="7030A0"/>
                </a:solidFill>
              </a:rPr>
              <a:t>В) смажений, варений, сказаний, печений, умитий, зігрітий;</a:t>
            </a:r>
          </a:p>
          <a:p>
            <a:r>
              <a:rPr lang="uk-UA" dirty="0" smtClean="0">
                <a:solidFill>
                  <a:srgbClr val="7030A0"/>
                </a:solidFill>
              </a:rPr>
              <a:t>Г) дозрілий, розквітлий, помолоділий, </a:t>
            </a:r>
            <a:r>
              <a:rPr lang="uk-UA" dirty="0" err="1" smtClean="0">
                <a:solidFill>
                  <a:srgbClr val="7030A0"/>
                </a:solidFill>
              </a:rPr>
              <a:t>молодіючий</a:t>
            </a:r>
            <a:r>
              <a:rPr lang="uk-UA" dirty="0" smtClean="0">
                <a:solidFill>
                  <a:srgbClr val="7030A0"/>
                </a:solidFill>
              </a:rPr>
              <a:t>, </a:t>
            </a:r>
            <a:r>
              <a:rPr lang="uk-UA" dirty="0" err="1" smtClean="0">
                <a:solidFill>
                  <a:srgbClr val="7030A0"/>
                </a:solidFill>
              </a:rPr>
              <a:t>квітуючі</a:t>
            </a:r>
            <a:r>
              <a:rPr lang="uk-UA" dirty="0" smtClean="0">
                <a:solidFill>
                  <a:srgbClr val="7030A0"/>
                </a:solidFill>
              </a:rPr>
              <a:t>.   </a:t>
            </a:r>
            <a:endParaRPr lang="uk-UA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21699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   </a:t>
            </a:r>
            <a:r>
              <a:rPr lang="uk-UA" dirty="0" smtClean="0">
                <a:solidFill>
                  <a:srgbClr val="7030A0"/>
                </a:solidFill>
              </a:rPr>
              <a:t>ПОСТАВТЕ ПОТРІБНІ РОЗДІЛОВІ </a:t>
            </a:r>
            <a:r>
              <a:rPr lang="uk-UA" dirty="0" smtClean="0">
                <a:solidFill>
                  <a:srgbClr val="7030A0"/>
                </a:solidFill>
              </a:rPr>
              <a:t>ЗНАКИ:</a:t>
            </a:r>
            <a:endParaRPr lang="uk-UA" dirty="0">
              <a:solidFill>
                <a:srgbClr val="7030A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uk-UA" dirty="0" smtClean="0"/>
              <a:t>І дощами вмиті журавлі в блакиті відлітають у далекий шлях.</a:t>
            </a:r>
          </a:p>
          <a:p>
            <a:r>
              <a:rPr lang="uk-UA" dirty="0" smtClean="0"/>
              <a:t>До міста вела розбита вщент колесами дорога.</a:t>
            </a:r>
          </a:p>
          <a:p>
            <a:r>
              <a:rPr lang="uk-UA" dirty="0" smtClean="0"/>
              <a:t>Село </a:t>
            </a:r>
            <a:r>
              <a:rPr lang="uk-UA" dirty="0" smtClean="0"/>
              <a:t>зачароване зоряним небом синіє розкиданими хатками.</a:t>
            </a:r>
          </a:p>
          <a:p>
            <a:r>
              <a:rPr lang="uk-UA" dirty="0" smtClean="0"/>
              <a:t>Посаджені при дорозі вербички викидали пожовклі бруньки.</a:t>
            </a:r>
          </a:p>
          <a:p>
            <a:r>
              <a:rPr lang="uk-UA" dirty="0"/>
              <a:t>Ц</a:t>
            </a:r>
            <a:r>
              <a:rPr lang="uk-UA" dirty="0" smtClean="0"/>
              <a:t>е зачаровує мене з дитинства прикрашені рушниками стіни, долівка притрушена соломою, діти, одягнені в святкове, стіл застелений сіном і накритий вишитим обрусом.</a:t>
            </a:r>
          </a:p>
          <a:p>
            <a:r>
              <a:rPr lang="uk-UA" dirty="0" smtClean="0"/>
              <a:t>Рожевим цвітом радісно залиті </a:t>
            </a:r>
            <a:r>
              <a:rPr lang="uk-UA" dirty="0" err="1" smtClean="0"/>
              <a:t>шумлять</a:t>
            </a:r>
            <a:r>
              <a:rPr lang="uk-UA" dirty="0" smtClean="0"/>
              <a:t> сади.</a:t>
            </a:r>
          </a:p>
          <a:p>
            <a:r>
              <a:rPr lang="uk-UA" dirty="0" smtClean="0"/>
              <a:t>Ходить хмара березами блискавками підперезана. </a:t>
            </a:r>
          </a:p>
          <a:p>
            <a:r>
              <a:rPr lang="uk-UA" dirty="0" smtClean="0"/>
              <a:t>Переляканий і стривожений я вискакую в затоплений місячною повінню двір. 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9973580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                  </a:t>
            </a:r>
            <a:r>
              <a:rPr lang="uk-UA" sz="6000" b="1" dirty="0" smtClean="0">
                <a:solidFill>
                  <a:srgbClr val="00B050"/>
                </a:solidFill>
              </a:rPr>
              <a:t>РОЗРІЗНЯЙМО!!!</a:t>
            </a:r>
            <a:endParaRPr lang="uk-UA" sz="6000" b="1" dirty="0">
              <a:solidFill>
                <a:srgbClr val="00B050"/>
              </a:solidFill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>
          <a:xfrm>
            <a:off x="939801" y="1681163"/>
            <a:ext cx="5157787" cy="823912"/>
          </a:xfrm>
        </p:spPr>
        <p:txBody>
          <a:bodyPr>
            <a:normAutofit/>
          </a:bodyPr>
          <a:lstStyle/>
          <a:p>
            <a:r>
              <a:rPr lang="uk-UA" sz="4400" dirty="0" smtClean="0">
                <a:solidFill>
                  <a:srgbClr val="7030A0"/>
                </a:solidFill>
              </a:rPr>
              <a:t>Дієприкметники</a:t>
            </a:r>
            <a:endParaRPr lang="uk-UA" sz="4400" dirty="0">
              <a:solidFill>
                <a:srgbClr val="7030A0"/>
              </a:solidFill>
            </a:endParaRPr>
          </a:p>
        </p:txBody>
      </p:sp>
      <p:sp>
        <p:nvSpPr>
          <p:cNvPr id="6" name="Объект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uk-UA" dirty="0" smtClean="0"/>
              <a:t>Вказують на тимчасову ознаку:</a:t>
            </a:r>
          </a:p>
          <a:p>
            <a:r>
              <a:rPr lang="uk-UA" dirty="0" smtClean="0"/>
              <a:t>Висохлий листок, освітлена вулиця, картопля, смажена на салі, сіяна вручну кукурудза, квашена в діжці капуста </a:t>
            </a:r>
          </a:p>
          <a:p>
            <a:endParaRPr lang="uk-UA" dirty="0" smtClean="0"/>
          </a:p>
          <a:p>
            <a:r>
              <a:rPr lang="uk-UA" dirty="0" smtClean="0"/>
              <a:t>В</a:t>
            </a:r>
            <a:r>
              <a:rPr lang="uk-UA" dirty="0" smtClean="0">
                <a:solidFill>
                  <a:srgbClr val="7030A0"/>
                </a:solidFill>
              </a:rPr>
              <a:t>а</a:t>
            </a:r>
            <a:r>
              <a:rPr lang="uk-UA" dirty="0" smtClean="0"/>
              <a:t>рений, п</a:t>
            </a:r>
            <a:r>
              <a:rPr lang="uk-UA" dirty="0" smtClean="0">
                <a:solidFill>
                  <a:srgbClr val="7030A0"/>
                </a:solidFill>
              </a:rPr>
              <a:t>е</a:t>
            </a:r>
            <a:r>
              <a:rPr lang="uk-UA" dirty="0" smtClean="0"/>
              <a:t>чений, зд</a:t>
            </a:r>
            <a:r>
              <a:rPr lang="uk-UA" dirty="0" smtClean="0">
                <a:solidFill>
                  <a:srgbClr val="7030A0"/>
                </a:solidFill>
              </a:rPr>
              <a:t>і</a:t>
            </a:r>
            <a:r>
              <a:rPr lang="uk-UA" dirty="0" smtClean="0"/>
              <a:t>йснений, незд</a:t>
            </a:r>
            <a:r>
              <a:rPr lang="uk-UA" dirty="0" smtClean="0">
                <a:solidFill>
                  <a:srgbClr val="7030A0"/>
                </a:solidFill>
              </a:rPr>
              <a:t>о</a:t>
            </a:r>
            <a:r>
              <a:rPr lang="uk-UA" dirty="0" smtClean="0"/>
              <a:t>ланий, незл</a:t>
            </a:r>
            <a:r>
              <a:rPr lang="uk-UA" dirty="0" smtClean="0">
                <a:solidFill>
                  <a:srgbClr val="7030A0"/>
                </a:solidFill>
              </a:rPr>
              <a:t>і</a:t>
            </a:r>
            <a:r>
              <a:rPr lang="uk-UA" dirty="0" smtClean="0"/>
              <a:t>чений</a:t>
            </a:r>
            <a:endParaRPr lang="uk-UA" dirty="0"/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3"/>
          </p:nvPr>
        </p:nvSpPr>
        <p:spPr/>
        <p:txBody>
          <a:bodyPr>
            <a:normAutofit/>
          </a:bodyPr>
          <a:lstStyle/>
          <a:p>
            <a:r>
              <a:rPr lang="uk-UA" sz="4400" dirty="0" smtClean="0">
                <a:solidFill>
                  <a:srgbClr val="7030A0"/>
                </a:solidFill>
              </a:rPr>
              <a:t>Прикметники</a:t>
            </a:r>
            <a:endParaRPr lang="uk-UA" sz="4400" dirty="0">
              <a:solidFill>
                <a:srgbClr val="7030A0"/>
              </a:solidFill>
            </a:endParaRPr>
          </a:p>
        </p:txBody>
      </p:sp>
      <p:sp>
        <p:nvSpPr>
          <p:cNvPr id="8" name="Объект 7"/>
          <p:cNvSpPr>
            <a:spLocks noGrp="1"/>
          </p:cNvSpPr>
          <p:nvPr>
            <p:ph sz="quarter" idx="4"/>
          </p:nvPr>
        </p:nvSpPr>
        <p:spPr/>
        <p:txBody>
          <a:bodyPr>
            <a:normAutofit fontScale="92500"/>
          </a:bodyPr>
          <a:lstStyle/>
          <a:p>
            <a:r>
              <a:rPr lang="uk-UA" dirty="0" smtClean="0"/>
              <a:t>Вказують на постійну ознаку:</a:t>
            </a:r>
          </a:p>
          <a:p>
            <a:r>
              <a:rPr lang="uk-UA" dirty="0"/>
              <a:t>в</a:t>
            </a:r>
            <a:r>
              <a:rPr lang="uk-UA" dirty="0" smtClean="0"/>
              <a:t>ихована людина, сушені ягоди, освічений народ, досвідчений козак, битий шлях, сіяне борошно, спілий кавун, смажена риба, квашена капуста.</a:t>
            </a:r>
          </a:p>
          <a:p>
            <a:r>
              <a:rPr lang="uk-UA" dirty="0" smtClean="0"/>
              <a:t>Вар</a:t>
            </a:r>
            <a:r>
              <a:rPr lang="uk-UA" dirty="0" smtClean="0">
                <a:solidFill>
                  <a:srgbClr val="7030A0"/>
                </a:solidFill>
              </a:rPr>
              <a:t>е</a:t>
            </a:r>
            <a:r>
              <a:rPr lang="uk-UA" dirty="0" smtClean="0"/>
              <a:t>ний, печ</a:t>
            </a:r>
            <a:r>
              <a:rPr lang="uk-UA" dirty="0" smtClean="0">
                <a:solidFill>
                  <a:srgbClr val="7030A0"/>
                </a:solidFill>
              </a:rPr>
              <a:t>е</a:t>
            </a:r>
            <a:r>
              <a:rPr lang="uk-UA" dirty="0" smtClean="0"/>
              <a:t>ний, здійсн</a:t>
            </a:r>
            <a:r>
              <a:rPr lang="uk-UA" dirty="0" smtClean="0">
                <a:solidFill>
                  <a:srgbClr val="7030A0"/>
                </a:solidFill>
              </a:rPr>
              <a:t>енн</a:t>
            </a:r>
            <a:r>
              <a:rPr lang="uk-UA" dirty="0" smtClean="0"/>
              <a:t>ий, нездол</a:t>
            </a:r>
            <a:r>
              <a:rPr lang="uk-UA" dirty="0" smtClean="0">
                <a:solidFill>
                  <a:srgbClr val="7030A0"/>
                </a:solidFill>
              </a:rPr>
              <a:t>анн</a:t>
            </a:r>
            <a:r>
              <a:rPr lang="uk-UA" dirty="0" smtClean="0"/>
              <a:t>ий. </a:t>
            </a:r>
            <a:r>
              <a:rPr lang="uk-UA" dirty="0"/>
              <a:t>н</a:t>
            </a:r>
            <a:r>
              <a:rPr lang="uk-UA" dirty="0" smtClean="0"/>
              <a:t>езліч</a:t>
            </a:r>
            <a:r>
              <a:rPr lang="uk-UA" dirty="0" smtClean="0">
                <a:solidFill>
                  <a:srgbClr val="7030A0"/>
                </a:solidFill>
              </a:rPr>
              <a:t>енн</a:t>
            </a:r>
            <a:r>
              <a:rPr lang="uk-UA" dirty="0" smtClean="0"/>
              <a:t>ий,  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2298869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>
                <a:solidFill>
                  <a:srgbClr val="C00000"/>
                </a:solidFill>
              </a:rPr>
              <a:t>                ЗАПАМЯТАЙМО</a:t>
            </a:r>
            <a:r>
              <a:rPr lang="uk-UA" dirty="0" smtClean="0">
                <a:solidFill>
                  <a:srgbClr val="C00000"/>
                </a:solidFill>
              </a:rPr>
              <a:t>!!!</a:t>
            </a:r>
            <a:endParaRPr lang="uk-UA" dirty="0">
              <a:solidFill>
                <a:srgbClr val="C00000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uk-UA" dirty="0" smtClean="0">
                <a:solidFill>
                  <a:srgbClr val="7030A0"/>
                </a:solidFill>
              </a:rPr>
              <a:t>НІКОЛИ НЕ ПОДОВЖУЄТЬСЯ  - Н - У ДІЄПРИКМЕТНИКАХ</a:t>
            </a:r>
            <a:r>
              <a:rPr lang="uk-UA" dirty="0" smtClean="0">
                <a:solidFill>
                  <a:srgbClr val="7030A0"/>
                </a:solidFill>
              </a:rPr>
              <a:t>!!!</a:t>
            </a:r>
            <a:endParaRPr lang="uk-UA" dirty="0">
              <a:solidFill>
                <a:srgbClr val="7030A0"/>
              </a:solidFill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uk-UA" dirty="0" smtClean="0"/>
              <a:t>Намальований, даний, бажаний,</a:t>
            </a:r>
          </a:p>
          <a:p>
            <a:r>
              <a:rPr lang="uk-UA" dirty="0"/>
              <a:t>н</a:t>
            </a:r>
            <a:r>
              <a:rPr lang="uk-UA" dirty="0" smtClean="0"/>
              <a:t>еск</a:t>
            </a:r>
            <a:r>
              <a:rPr lang="uk-UA" dirty="0" smtClean="0">
                <a:solidFill>
                  <a:srgbClr val="C00000"/>
                </a:solidFill>
              </a:rPr>
              <a:t>а</a:t>
            </a:r>
            <a:r>
              <a:rPr lang="uk-UA" dirty="0" smtClean="0"/>
              <a:t>заний, нездол</a:t>
            </a:r>
            <a:r>
              <a:rPr lang="uk-UA" dirty="0" smtClean="0">
                <a:solidFill>
                  <a:srgbClr val="C00000"/>
                </a:solidFill>
              </a:rPr>
              <a:t>а</a:t>
            </a:r>
            <a:r>
              <a:rPr lang="uk-UA" dirty="0" smtClean="0"/>
              <a:t>ний,</a:t>
            </a:r>
          </a:p>
          <a:p>
            <a:pPr marL="0" indent="0">
              <a:buNone/>
            </a:pPr>
            <a:r>
              <a:rPr lang="uk-UA" dirty="0"/>
              <a:t> </a:t>
            </a:r>
            <a:r>
              <a:rPr lang="uk-UA" dirty="0" smtClean="0"/>
              <a:t>  прир</a:t>
            </a:r>
            <a:r>
              <a:rPr lang="uk-UA" dirty="0" smtClean="0">
                <a:solidFill>
                  <a:srgbClr val="C00000"/>
                </a:solidFill>
              </a:rPr>
              <a:t>е</a:t>
            </a:r>
            <a:r>
              <a:rPr lang="uk-UA" dirty="0" smtClean="0"/>
              <a:t>чений, захопл</a:t>
            </a:r>
            <a:r>
              <a:rPr lang="uk-UA" dirty="0" smtClean="0">
                <a:solidFill>
                  <a:srgbClr val="C00000"/>
                </a:solidFill>
              </a:rPr>
              <a:t>е</a:t>
            </a:r>
            <a:r>
              <a:rPr lang="uk-UA" dirty="0" smtClean="0"/>
              <a:t>ний,           </a:t>
            </a:r>
            <a:r>
              <a:rPr lang="uk-UA" dirty="0"/>
              <a:t> </a:t>
            </a:r>
          </a:p>
          <a:p>
            <a:pPr marL="0" indent="0">
              <a:buNone/>
            </a:pPr>
            <a:r>
              <a:rPr lang="uk-UA" dirty="0" smtClean="0"/>
              <a:t>   нап</a:t>
            </a:r>
            <a:r>
              <a:rPr lang="uk-UA" dirty="0" smtClean="0">
                <a:solidFill>
                  <a:srgbClr val="C00000"/>
                </a:solidFill>
              </a:rPr>
              <a:t>и</a:t>
            </a:r>
            <a:r>
              <a:rPr lang="uk-UA" dirty="0" smtClean="0"/>
              <a:t>саний, </a:t>
            </a:r>
          </a:p>
          <a:p>
            <a:r>
              <a:rPr lang="uk-UA" dirty="0"/>
              <a:t>н</a:t>
            </a:r>
            <a:r>
              <a:rPr lang="uk-UA" dirty="0" smtClean="0"/>
              <a:t>еоц</a:t>
            </a:r>
            <a:r>
              <a:rPr lang="uk-UA" dirty="0" smtClean="0">
                <a:solidFill>
                  <a:srgbClr val="C00000"/>
                </a:solidFill>
              </a:rPr>
              <a:t>і</a:t>
            </a:r>
            <a:r>
              <a:rPr lang="uk-UA" dirty="0" smtClean="0"/>
              <a:t>нений, з</a:t>
            </a:r>
            <a:r>
              <a:rPr lang="uk-UA" dirty="0" smtClean="0">
                <a:solidFill>
                  <a:srgbClr val="C00000"/>
                </a:solidFill>
              </a:rPr>
              <a:t>і</a:t>
            </a:r>
            <a:r>
              <a:rPr lang="uk-UA" dirty="0" smtClean="0"/>
              <a:t>браний, неск</a:t>
            </a:r>
            <a:r>
              <a:rPr lang="uk-UA" dirty="0" smtClean="0">
                <a:solidFill>
                  <a:srgbClr val="C00000"/>
                </a:solidFill>
              </a:rPr>
              <a:t>і</a:t>
            </a:r>
            <a:r>
              <a:rPr lang="uk-UA" dirty="0" smtClean="0"/>
              <a:t>нчений, обл</a:t>
            </a:r>
            <a:r>
              <a:rPr lang="uk-UA" dirty="0" smtClean="0">
                <a:solidFill>
                  <a:srgbClr val="C00000"/>
                </a:solidFill>
              </a:rPr>
              <a:t>а</a:t>
            </a:r>
            <a:r>
              <a:rPr lang="uk-UA" dirty="0" smtClean="0"/>
              <a:t>днаний, в</a:t>
            </a:r>
            <a:r>
              <a:rPr lang="uk-UA" dirty="0" smtClean="0">
                <a:solidFill>
                  <a:srgbClr val="C00000"/>
                </a:solidFill>
              </a:rPr>
              <a:t>и</a:t>
            </a:r>
            <a:r>
              <a:rPr lang="uk-UA" dirty="0" smtClean="0"/>
              <a:t>хований, заспок</a:t>
            </a:r>
            <a:r>
              <a:rPr lang="uk-UA" dirty="0" smtClean="0">
                <a:solidFill>
                  <a:srgbClr val="C00000"/>
                </a:solidFill>
              </a:rPr>
              <a:t>о</a:t>
            </a:r>
            <a:r>
              <a:rPr lang="uk-UA" dirty="0" smtClean="0"/>
              <a:t>єний,</a:t>
            </a:r>
          </a:p>
          <a:p>
            <a:pPr marL="0" indent="0">
              <a:buNone/>
            </a:pPr>
            <a:r>
              <a:rPr lang="uk-UA" dirty="0"/>
              <a:t> </a:t>
            </a:r>
            <a:r>
              <a:rPr lang="uk-UA" dirty="0" smtClean="0"/>
              <a:t>  зам</a:t>
            </a:r>
            <a:r>
              <a:rPr lang="uk-UA" dirty="0" smtClean="0">
                <a:solidFill>
                  <a:srgbClr val="C00000"/>
                </a:solidFill>
              </a:rPr>
              <a:t>е</a:t>
            </a:r>
            <a:r>
              <a:rPr lang="uk-UA" dirty="0" smtClean="0"/>
              <a:t>тений, жаданий, </a:t>
            </a:r>
          </a:p>
          <a:p>
            <a:pPr marL="0" indent="0">
              <a:buNone/>
            </a:pPr>
            <a:r>
              <a:rPr lang="uk-UA" dirty="0"/>
              <a:t> </a:t>
            </a:r>
            <a:r>
              <a:rPr lang="uk-UA" dirty="0" smtClean="0"/>
              <a:t>  нежданий, покл</a:t>
            </a:r>
            <a:r>
              <a:rPr lang="uk-UA" dirty="0" smtClean="0">
                <a:solidFill>
                  <a:srgbClr val="C00000"/>
                </a:solidFill>
              </a:rPr>
              <a:t>и</a:t>
            </a:r>
            <a:r>
              <a:rPr lang="uk-UA" dirty="0" smtClean="0"/>
              <a:t>каний.   </a:t>
            </a:r>
            <a:endParaRPr lang="uk-UA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/>
        <p:txBody>
          <a:bodyPr>
            <a:normAutofit fontScale="92500" lnSpcReduction="20000"/>
          </a:bodyPr>
          <a:lstStyle/>
          <a:p>
            <a:r>
              <a:rPr lang="uk-UA" dirty="0" smtClean="0">
                <a:solidFill>
                  <a:srgbClr val="7030A0"/>
                </a:solidFill>
              </a:rPr>
              <a:t>У ПРИКМЕТНИКАХ ДІЄПРИКМЕТНИКОВОГО ПХОДЖЕННЯ У НАГОЛОШЕНИХ СУФІКСАХ ПИШЕМО -НН-  </a:t>
            </a:r>
            <a:endParaRPr lang="uk-UA" dirty="0">
              <a:solidFill>
                <a:srgbClr val="7030A0"/>
              </a:solidFill>
            </a:endParaRP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uk-UA" dirty="0" smtClean="0"/>
              <a:t>Несказ</a:t>
            </a:r>
            <a:r>
              <a:rPr lang="uk-UA" dirty="0" smtClean="0">
                <a:solidFill>
                  <a:srgbClr val="C00000"/>
                </a:solidFill>
              </a:rPr>
              <a:t>анн</a:t>
            </a:r>
            <a:r>
              <a:rPr lang="uk-UA" dirty="0" smtClean="0"/>
              <a:t>ий, нездол</a:t>
            </a:r>
            <a:r>
              <a:rPr lang="uk-UA" dirty="0" smtClean="0">
                <a:solidFill>
                  <a:srgbClr val="C00000"/>
                </a:solidFill>
              </a:rPr>
              <a:t>анн</a:t>
            </a:r>
            <a:r>
              <a:rPr lang="uk-UA" dirty="0" smtClean="0"/>
              <a:t>ий, нескінч</a:t>
            </a:r>
            <a:r>
              <a:rPr lang="uk-UA" dirty="0" smtClean="0">
                <a:solidFill>
                  <a:srgbClr val="C00000"/>
                </a:solidFill>
              </a:rPr>
              <a:t>енн</a:t>
            </a:r>
            <a:r>
              <a:rPr lang="uk-UA" dirty="0" smtClean="0"/>
              <a:t>ий, неоцін</a:t>
            </a:r>
            <a:r>
              <a:rPr lang="uk-UA" dirty="0" smtClean="0">
                <a:solidFill>
                  <a:srgbClr val="C00000"/>
                </a:solidFill>
              </a:rPr>
              <a:t>енн</a:t>
            </a:r>
            <a:r>
              <a:rPr lang="uk-UA" dirty="0" smtClean="0"/>
              <a:t>ий,</a:t>
            </a:r>
          </a:p>
          <a:p>
            <a:r>
              <a:rPr lang="uk-UA" dirty="0"/>
              <a:t>н</a:t>
            </a:r>
            <a:r>
              <a:rPr lang="uk-UA" dirty="0" smtClean="0"/>
              <a:t>езбагн</a:t>
            </a:r>
            <a:r>
              <a:rPr lang="uk-UA" dirty="0" smtClean="0">
                <a:solidFill>
                  <a:srgbClr val="C00000"/>
                </a:solidFill>
              </a:rPr>
              <a:t>енн</a:t>
            </a:r>
            <a:r>
              <a:rPr lang="uk-UA" dirty="0" smtClean="0"/>
              <a:t>ий, незнищ</a:t>
            </a:r>
            <a:r>
              <a:rPr lang="uk-UA" dirty="0" smtClean="0">
                <a:solidFill>
                  <a:srgbClr val="C00000"/>
                </a:solidFill>
              </a:rPr>
              <a:t>енн</a:t>
            </a:r>
            <a:r>
              <a:rPr lang="uk-UA" dirty="0" smtClean="0"/>
              <a:t>ий,</a:t>
            </a:r>
          </a:p>
          <a:p>
            <a:pPr marL="0" indent="0">
              <a:buNone/>
            </a:pPr>
            <a:r>
              <a:rPr lang="uk-UA" dirty="0"/>
              <a:t> </a:t>
            </a:r>
            <a:r>
              <a:rPr lang="uk-UA" dirty="0" smtClean="0"/>
              <a:t>  непримир</a:t>
            </a:r>
            <a:r>
              <a:rPr lang="uk-UA" dirty="0" smtClean="0">
                <a:solidFill>
                  <a:srgbClr val="C00000"/>
                </a:solidFill>
              </a:rPr>
              <a:t>енн</a:t>
            </a:r>
            <a:r>
              <a:rPr lang="uk-UA" dirty="0" smtClean="0"/>
              <a:t>ий,</a:t>
            </a:r>
          </a:p>
          <a:p>
            <a:pPr marL="0" indent="0">
              <a:buNone/>
            </a:pPr>
            <a:r>
              <a:rPr lang="uk-UA" dirty="0"/>
              <a:t> </a:t>
            </a:r>
            <a:r>
              <a:rPr lang="uk-UA" dirty="0" smtClean="0"/>
              <a:t>  благослов</a:t>
            </a:r>
            <a:r>
              <a:rPr lang="uk-UA" dirty="0" smtClean="0">
                <a:solidFill>
                  <a:srgbClr val="C00000"/>
                </a:solidFill>
              </a:rPr>
              <a:t>енн</a:t>
            </a:r>
            <a:r>
              <a:rPr lang="uk-UA" dirty="0" smtClean="0"/>
              <a:t>ий, блаж</a:t>
            </a:r>
            <a:r>
              <a:rPr lang="uk-UA" dirty="0" smtClean="0">
                <a:solidFill>
                  <a:srgbClr val="C00000"/>
                </a:solidFill>
              </a:rPr>
              <a:t>енн</a:t>
            </a:r>
            <a:r>
              <a:rPr lang="uk-UA" dirty="0" smtClean="0"/>
              <a:t>ий,</a:t>
            </a:r>
          </a:p>
          <a:p>
            <a:pPr marL="0" indent="0">
              <a:buNone/>
            </a:pPr>
            <a:r>
              <a:rPr lang="uk-UA" dirty="0"/>
              <a:t> </a:t>
            </a:r>
            <a:r>
              <a:rPr lang="uk-UA" dirty="0" smtClean="0"/>
              <a:t>  свящ</a:t>
            </a:r>
            <a:r>
              <a:rPr lang="uk-UA" dirty="0" smtClean="0">
                <a:solidFill>
                  <a:srgbClr val="C00000"/>
                </a:solidFill>
              </a:rPr>
              <a:t>енн</a:t>
            </a:r>
            <a:r>
              <a:rPr lang="uk-UA" dirty="0" smtClean="0"/>
              <a:t>ий, бездог</a:t>
            </a:r>
            <a:r>
              <a:rPr lang="uk-UA" dirty="0" smtClean="0">
                <a:solidFill>
                  <a:srgbClr val="C00000"/>
                </a:solidFill>
              </a:rPr>
              <a:t>анн</a:t>
            </a:r>
            <a:r>
              <a:rPr lang="uk-UA" dirty="0" smtClean="0"/>
              <a:t>ий, </a:t>
            </a:r>
          </a:p>
          <a:p>
            <a:pPr marL="0" indent="0">
              <a:buNone/>
            </a:pPr>
            <a:r>
              <a:rPr lang="uk-UA" dirty="0"/>
              <a:t> </a:t>
            </a:r>
            <a:r>
              <a:rPr lang="uk-UA" dirty="0" smtClean="0"/>
              <a:t>  ока</a:t>
            </a:r>
            <a:r>
              <a:rPr lang="uk-UA" dirty="0" smtClean="0">
                <a:solidFill>
                  <a:srgbClr val="C00000"/>
                </a:solidFill>
              </a:rPr>
              <a:t>янн</a:t>
            </a:r>
            <a:r>
              <a:rPr lang="uk-UA" dirty="0" smtClean="0"/>
              <a:t>ий, оглаш</a:t>
            </a:r>
            <a:r>
              <a:rPr lang="uk-UA" dirty="0" smtClean="0">
                <a:solidFill>
                  <a:srgbClr val="C00000"/>
                </a:solidFill>
              </a:rPr>
              <a:t>енн</a:t>
            </a:r>
            <a:r>
              <a:rPr lang="uk-UA" dirty="0" smtClean="0"/>
              <a:t>ий.        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7525693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>
                <a:solidFill>
                  <a:srgbClr val="7030A0"/>
                </a:solidFill>
              </a:rPr>
              <a:t>        </a:t>
            </a:r>
            <a:r>
              <a:rPr lang="uk-UA" sz="7200" dirty="0" smtClean="0">
                <a:solidFill>
                  <a:srgbClr val="002060"/>
                </a:solidFill>
              </a:rPr>
              <a:t>ДОМАШНЯ РОБОТА</a:t>
            </a:r>
            <a:endParaRPr lang="uk-UA" sz="7200" dirty="0">
              <a:solidFill>
                <a:srgbClr val="002060"/>
              </a:solidFill>
            </a:endParaRPr>
          </a:p>
        </p:txBody>
      </p:sp>
      <p:sp>
        <p:nvSpPr>
          <p:cNvPr id="8" name="Объект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uk-UA" dirty="0" smtClean="0">
              <a:solidFill>
                <a:srgbClr val="7030A0"/>
              </a:solidFill>
            </a:endParaRPr>
          </a:p>
          <a:p>
            <a:r>
              <a:rPr lang="uk-UA" dirty="0" smtClean="0">
                <a:solidFill>
                  <a:srgbClr val="7030A0"/>
                </a:solidFill>
              </a:rPr>
              <a:t>Запишіть </a:t>
            </a:r>
            <a:r>
              <a:rPr lang="uk-UA" dirty="0" smtClean="0">
                <a:solidFill>
                  <a:srgbClr val="7030A0"/>
                </a:solidFill>
              </a:rPr>
              <a:t>словниковий </a:t>
            </a:r>
            <a:r>
              <a:rPr lang="uk-UA" dirty="0" smtClean="0">
                <a:solidFill>
                  <a:srgbClr val="7030A0"/>
                </a:solidFill>
              </a:rPr>
              <a:t>диктант для однокласника (10 слів).</a:t>
            </a:r>
          </a:p>
          <a:p>
            <a:r>
              <a:rPr lang="uk-UA" dirty="0" smtClean="0">
                <a:solidFill>
                  <a:srgbClr val="7030A0"/>
                </a:solidFill>
              </a:rPr>
              <a:t>Підготуйте три запитання про дієприкметники.</a:t>
            </a:r>
          </a:p>
          <a:p>
            <a:r>
              <a:rPr lang="uk-UA" dirty="0" smtClean="0">
                <a:solidFill>
                  <a:srgbClr val="7030A0"/>
                </a:solidFill>
              </a:rPr>
              <a:t>Напишіть твір - роздум про красу природи, використовуючи дієприкметники, дієприкметникові звороти..  </a:t>
            </a:r>
            <a:endParaRPr lang="uk-UA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17877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32294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135467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1231669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032440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085975" y="-5629276"/>
            <a:ext cx="18288000" cy="13006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121255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479</TotalTime>
  <Words>636</Words>
  <Application>Microsoft Office PowerPoint</Application>
  <PresentationFormat>Широкоэкранный</PresentationFormat>
  <Paragraphs>99</Paragraphs>
  <Slides>16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0" baseType="lpstr">
      <vt:lpstr>Arial</vt:lpstr>
      <vt:lpstr>Calibri</vt:lpstr>
      <vt:lpstr>Calibri Light</vt:lpstr>
      <vt:lpstr>Тема Office</vt:lpstr>
      <vt:lpstr>Презентация PowerPoint</vt:lpstr>
      <vt:lpstr>КОНСПЕКТ УРОКУ  З УКРАЇНСЬКОЇ МОВИ В  7 КЛАСІ ВЧИТЕЛЯ УКРАЇНСЬКОЇ МОВИ ТА ЛІТЕРАТУРИ ВУЗЛІВСЬКОГО ОНВК «ЗОШ І-ІІІ ст.-ліцей» Офіцинської І.П.  У презентації використано матеріал посібника Українська орфографія: правила, вправи, тести: новий правопис / О.Б. Дрозд. – Тернопіль: Навчальна книга – Богдан,2020.  </vt:lpstr>
      <vt:lpstr>Написання -н- у дієприкметниках  та -нн- у прикметниках дієприкметникового походження</vt:lpstr>
      <vt:lpstr>МЕТА УРОКУ:</vt:lpstr>
      <vt:lpstr>                  Виконайте завдання:</vt:lpstr>
      <vt:lpstr>           ДІЄПРИКМЕТНИКИ</vt:lpstr>
      <vt:lpstr>            Паралельні форми пасивних           дієприкметників   на -тий, - ний</vt:lpstr>
      <vt:lpstr>У котрому рядку подано дієприкметники одного стану (пасивного або активного)?</vt:lpstr>
      <vt:lpstr>   ПОСТАВТЕ ПОТРІБНІ РОЗДІЛОВІ ЗНАКИ:</vt:lpstr>
      <vt:lpstr>                  РОЗРІЗНЯЙМО!!!</vt:lpstr>
      <vt:lpstr>                ЗАПАМЯТАЙМО!!!</vt:lpstr>
      <vt:lpstr>        ДОМАШНЯ РОБОТА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PC</dc:creator>
  <cp:lastModifiedBy>PC</cp:lastModifiedBy>
  <cp:revision>43</cp:revision>
  <dcterms:created xsi:type="dcterms:W3CDTF">2022-01-20T17:30:22Z</dcterms:created>
  <dcterms:modified xsi:type="dcterms:W3CDTF">2022-07-27T16:11:54Z</dcterms:modified>
</cp:coreProperties>
</file>