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65" r:id="rId4"/>
    <p:sldId id="264" r:id="rId5"/>
    <p:sldId id="263" r:id="rId6"/>
    <p:sldId id="266" r:id="rId7"/>
    <p:sldId id="262" r:id="rId8"/>
    <p:sldId id="261" r:id="rId9"/>
    <p:sldId id="260" r:id="rId10"/>
    <p:sldId id="267" r:id="rId11"/>
    <p:sldId id="259" r:id="rId12"/>
    <p:sldId id="258" r:id="rId13"/>
    <p:sldId id="269" r:id="rId14"/>
    <p:sldId id="270" r:id="rId15"/>
    <p:sldId id="268" r:id="rId16"/>
    <p:sldId id="272" r:id="rId17"/>
    <p:sldId id="271" r:id="rId18"/>
    <p:sldId id="273" r:id="rId19"/>
    <p:sldId id="257" r:id="rId20"/>
    <p:sldId id="275" r:id="rId21"/>
    <p:sldId id="274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CC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C8ED-50A8-41E9-BF2F-03317B038077}" type="datetimeFigureOut">
              <a:rPr lang="ru-RU" smtClean="0"/>
              <a:t>20.09.2022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4CC1-7620-4ADF-97A6-F6AA19B36E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5131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C8ED-50A8-41E9-BF2F-03317B038077}" type="datetimeFigureOut">
              <a:rPr lang="ru-RU" smtClean="0"/>
              <a:t>20.09.2022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4CC1-7620-4ADF-97A6-F6AA19B36E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2958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C8ED-50A8-41E9-BF2F-03317B038077}" type="datetimeFigureOut">
              <a:rPr lang="ru-RU" smtClean="0"/>
              <a:t>20.09.2022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4CC1-7620-4ADF-97A6-F6AA19B36E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5654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C8ED-50A8-41E9-BF2F-03317B038077}" type="datetimeFigureOut">
              <a:rPr lang="ru-RU" smtClean="0"/>
              <a:t>20.09.2022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4CC1-7620-4ADF-97A6-F6AA19B36E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417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C8ED-50A8-41E9-BF2F-03317B038077}" type="datetimeFigureOut">
              <a:rPr lang="ru-RU" smtClean="0"/>
              <a:t>20.09.2022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4CC1-7620-4ADF-97A6-F6AA19B36E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796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C8ED-50A8-41E9-BF2F-03317B038077}" type="datetimeFigureOut">
              <a:rPr lang="ru-RU" smtClean="0"/>
              <a:t>20.09.2022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4CC1-7620-4ADF-97A6-F6AA19B36E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710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C8ED-50A8-41E9-BF2F-03317B038077}" type="datetimeFigureOut">
              <a:rPr lang="ru-RU" smtClean="0"/>
              <a:t>20.09.2022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4CC1-7620-4ADF-97A6-F6AA19B36E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099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C8ED-50A8-41E9-BF2F-03317B038077}" type="datetimeFigureOut">
              <a:rPr lang="ru-RU" smtClean="0"/>
              <a:t>20.09.2022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4CC1-7620-4ADF-97A6-F6AA19B36E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3445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C8ED-50A8-41E9-BF2F-03317B038077}" type="datetimeFigureOut">
              <a:rPr lang="ru-RU" smtClean="0"/>
              <a:t>20.09.2022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4CC1-7620-4ADF-97A6-F6AA19B36E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109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C8ED-50A8-41E9-BF2F-03317B038077}" type="datetimeFigureOut">
              <a:rPr lang="ru-RU" smtClean="0"/>
              <a:t>20.09.2022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4CC1-7620-4ADF-97A6-F6AA19B36E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8208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C8ED-50A8-41E9-BF2F-03317B038077}" type="datetimeFigureOut">
              <a:rPr lang="ru-RU" smtClean="0"/>
              <a:t>20.09.2022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4CC1-7620-4ADF-97A6-F6AA19B36E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9439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BC8ED-50A8-41E9-BF2F-03317B038077}" type="datetimeFigureOut">
              <a:rPr lang="ru-RU" smtClean="0"/>
              <a:t>20.09.2022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0F4CC1-7620-4ADF-97A6-F6AA19B36E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3783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28459"/>
            <a:ext cx="2778646" cy="1699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060848"/>
            <a:ext cx="3192398" cy="191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Горизонтальный свиток 3"/>
          <p:cNvSpPr/>
          <p:nvPr/>
        </p:nvSpPr>
        <p:spPr>
          <a:xfrm>
            <a:off x="2123728" y="116631"/>
            <a:ext cx="6264696" cy="2412980"/>
          </a:xfrm>
          <a:prstGeom prst="horizontalScroll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smtClean="0"/>
              <a:t>Вибірковий </a:t>
            </a:r>
            <a:r>
              <a:rPr lang="ru-RU" sz="2800" b="1" dirty="0"/>
              <a:t>письмовий переказ розповідного тексту з </a:t>
            </a:r>
            <a:r>
              <a:rPr lang="ru-RU" sz="2800" b="1" dirty="0" err="1"/>
              <a:t>елементами</a:t>
            </a:r>
            <a:r>
              <a:rPr lang="ru-RU" sz="2800" b="1" dirty="0"/>
              <a:t> опису пам’яток історії й культури в </a:t>
            </a:r>
            <a:r>
              <a:rPr lang="ru-RU" sz="2800" b="1" dirty="0" err="1"/>
              <a:t>публіцистичному</a:t>
            </a:r>
            <a:r>
              <a:rPr lang="ru-RU" sz="2800" b="1" dirty="0"/>
              <a:t> стилі </a:t>
            </a: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80" y="4149080"/>
            <a:ext cx="3233936" cy="2425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501008"/>
            <a:ext cx="4536504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4596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861048"/>
            <a:ext cx="4749669" cy="2690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Горизонтальный свиток 1"/>
          <p:cNvSpPr/>
          <p:nvPr/>
        </p:nvSpPr>
        <p:spPr>
          <a:xfrm>
            <a:off x="395536" y="116632"/>
            <a:ext cx="6768752" cy="5275838"/>
          </a:xfrm>
          <a:prstGeom prst="horizontalScroll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>
                <a:solidFill>
                  <a:prstClr val="black"/>
                </a:solidFill>
              </a:rPr>
              <a:t>Історія – </a:t>
            </a:r>
            <a:r>
              <a:rPr lang="ru-RU" sz="2800" b="1" dirty="0" err="1">
                <a:solidFill>
                  <a:prstClr val="black"/>
                </a:solidFill>
              </a:rPr>
              <a:t>свідок</a:t>
            </a:r>
            <a:r>
              <a:rPr lang="ru-RU" sz="2800" b="1" dirty="0">
                <a:solidFill>
                  <a:prstClr val="black"/>
                </a:solidFill>
              </a:rPr>
              <a:t> минулого, світло істини, жива пам’ять.</a:t>
            </a:r>
          </a:p>
          <a:p>
            <a:r>
              <a:rPr lang="ru-RU" sz="2800" b="1" dirty="0">
                <a:solidFill>
                  <a:prstClr val="black"/>
                </a:solidFill>
              </a:rPr>
              <a:t>Історія – життя пам'яті.</a:t>
            </a:r>
          </a:p>
          <a:p>
            <a:r>
              <a:rPr lang="ru-RU" sz="2800" b="1" dirty="0">
                <a:solidFill>
                  <a:prstClr val="black"/>
                </a:solidFill>
              </a:rPr>
              <a:t>Історія – це </a:t>
            </a:r>
            <a:r>
              <a:rPr lang="ru-RU" sz="2800" b="1" dirty="0" err="1">
                <a:solidFill>
                  <a:prstClr val="black"/>
                </a:solidFill>
              </a:rPr>
              <a:t>свідок</a:t>
            </a:r>
            <a:r>
              <a:rPr lang="ru-RU" sz="2800" b="1" dirty="0">
                <a:solidFill>
                  <a:prstClr val="black"/>
                </a:solidFill>
              </a:rPr>
              <a:t> часу, </a:t>
            </a:r>
            <a:r>
              <a:rPr lang="ru-RU" sz="2800" b="1" dirty="0" err="1">
                <a:solidFill>
                  <a:prstClr val="black"/>
                </a:solidFill>
              </a:rPr>
              <a:t>учителька</a:t>
            </a:r>
            <a:r>
              <a:rPr lang="ru-RU" sz="2800" b="1" dirty="0">
                <a:solidFill>
                  <a:prstClr val="black"/>
                </a:solidFill>
              </a:rPr>
              <a:t> життя.</a:t>
            </a:r>
          </a:p>
          <a:p>
            <a:r>
              <a:rPr lang="ru-RU" sz="2800" b="1" dirty="0">
                <a:solidFill>
                  <a:prstClr val="black"/>
                </a:solidFill>
              </a:rPr>
              <a:t>Не знати історії – означає завжди бути </a:t>
            </a:r>
            <a:r>
              <a:rPr lang="ru-RU" sz="2800" b="1" dirty="0" err="1">
                <a:solidFill>
                  <a:prstClr val="black"/>
                </a:solidFill>
              </a:rPr>
              <a:t>дитиною</a:t>
            </a:r>
            <a:r>
              <a:rPr lang="ru-RU" sz="2800" b="1" dirty="0">
                <a:solidFill>
                  <a:prstClr val="black"/>
                </a:solidFill>
              </a:rPr>
              <a:t>.</a:t>
            </a:r>
          </a:p>
          <a:p>
            <a:pPr algn="r"/>
            <a:r>
              <a:rPr lang="ru-RU" sz="2800" b="1" dirty="0">
                <a:solidFill>
                  <a:prstClr val="black"/>
                </a:solidFill>
              </a:rPr>
              <a:t>                                                      Цицерон</a:t>
            </a:r>
          </a:p>
        </p:txBody>
      </p:sp>
    </p:spTree>
    <p:extLst>
      <p:ext uri="{BB962C8B-B14F-4D97-AF65-F5344CB8AC3E}">
        <p14:creationId xmlns:p14="http://schemas.microsoft.com/office/powerpoint/2010/main" val="448529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8992" y="332656"/>
            <a:ext cx="8208912" cy="1200329"/>
          </a:xfrm>
          <a:prstGeom prst="rect">
            <a:avLst/>
          </a:prstGeom>
          <a:solidFill>
            <a:srgbClr val="FF99CC"/>
          </a:solidFill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/>
              <a:t>Які з відомих українських пам’яток архітектури ви можете назвати?</a:t>
            </a:r>
            <a:endParaRPr lang="ru-RU" sz="36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1794226"/>
            <a:ext cx="4483955" cy="3362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220072" y="1794226"/>
            <a:ext cx="349188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err="1" smtClean="0"/>
              <a:t>Києво-Печерська</a:t>
            </a:r>
            <a:r>
              <a:rPr lang="ru-RU" sz="2400" b="1" dirty="0" smtClean="0"/>
              <a:t> лавра - </a:t>
            </a:r>
            <a:r>
              <a:rPr lang="ru-RU" sz="2400" b="1" dirty="0" err="1" smtClean="0"/>
              <a:t>православний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монастир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заснований</a:t>
            </a:r>
            <a:r>
              <a:rPr lang="ru-RU" sz="2400" b="1" dirty="0" smtClean="0"/>
              <a:t> у 1051 році монахами </a:t>
            </a:r>
            <a:r>
              <a:rPr lang="ru-RU" sz="2400" b="1" dirty="0" err="1" smtClean="0"/>
              <a:t>Антонієм</a:t>
            </a:r>
            <a:r>
              <a:rPr lang="ru-RU" sz="2400" b="1" dirty="0" smtClean="0"/>
              <a:t> і </a:t>
            </a:r>
            <a:r>
              <a:rPr lang="ru-RU" sz="2400" b="1" dirty="0" err="1" smtClean="0"/>
              <a:t>Феодосієм</a:t>
            </a:r>
            <a:r>
              <a:rPr lang="ru-RU" sz="2400" b="1" dirty="0" smtClean="0"/>
              <a:t> у </a:t>
            </a:r>
            <a:r>
              <a:rPr lang="ru-RU" sz="2400" b="1" dirty="0" err="1" smtClean="0"/>
              <a:t>печерах</a:t>
            </a:r>
            <a:r>
              <a:rPr lang="ru-RU" sz="2400" b="1" dirty="0" smtClean="0"/>
              <a:t> біля </a:t>
            </a:r>
            <a:r>
              <a:rPr lang="ru-RU" sz="2400" b="1" dirty="0" err="1" smtClean="0"/>
              <a:t>літньої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княжої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резиденції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Брестово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поблизу</a:t>
            </a:r>
            <a:r>
              <a:rPr lang="ru-RU" sz="2400" b="1" dirty="0" smtClean="0"/>
              <a:t> Києва.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052141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88640"/>
            <a:ext cx="6134100" cy="395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5576" y="4305502"/>
            <a:ext cx="734481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err="1" smtClean="0"/>
              <a:t>Уманський</a:t>
            </a:r>
            <a:r>
              <a:rPr lang="ru-RU" sz="2400" b="1" dirty="0" smtClean="0"/>
              <a:t> парк "</a:t>
            </a:r>
            <a:r>
              <a:rPr lang="ru-RU" sz="2400" b="1" dirty="0" err="1" smtClean="0"/>
              <a:t>Софіївка</a:t>
            </a:r>
            <a:r>
              <a:rPr lang="ru-RU" sz="2400" b="1" dirty="0" smtClean="0"/>
              <a:t>" є шедевром і </a:t>
            </a:r>
            <a:r>
              <a:rPr lang="ru-RU" sz="2400" b="1" dirty="0" err="1" smtClean="0"/>
              <a:t>зразком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світового</a:t>
            </a:r>
            <a:r>
              <a:rPr lang="ru-RU" sz="2400" b="1" dirty="0" smtClean="0"/>
              <a:t> садово-паркового мистецтва кінця </a:t>
            </a:r>
            <a:r>
              <a:rPr lang="en-US" sz="2400" b="1" dirty="0" smtClean="0"/>
              <a:t>XVIII – </a:t>
            </a:r>
            <a:r>
              <a:rPr lang="ru-RU" sz="2400" b="1" dirty="0" smtClean="0"/>
              <a:t>початку </a:t>
            </a:r>
            <a:r>
              <a:rPr lang="en-US" sz="2400" b="1" dirty="0" smtClean="0"/>
              <a:t>XIX </a:t>
            </a:r>
            <a:r>
              <a:rPr lang="ru-RU" sz="2400" b="1" dirty="0" err="1" smtClean="0"/>
              <a:t>сторіч</a:t>
            </a:r>
            <a:r>
              <a:rPr lang="ru-RU" sz="2400" b="1" dirty="0" smtClean="0"/>
              <a:t>. Парк </a:t>
            </a:r>
            <a:r>
              <a:rPr lang="ru-RU" sz="2400" b="1" dirty="0" err="1" smtClean="0"/>
              <a:t>розкинувся</a:t>
            </a:r>
            <a:r>
              <a:rPr lang="ru-RU" sz="2400" b="1" dirty="0" smtClean="0"/>
              <a:t> на </a:t>
            </a:r>
            <a:r>
              <a:rPr lang="ru-RU" sz="2400" b="1" dirty="0" err="1" smtClean="0"/>
              <a:t>площі</a:t>
            </a:r>
            <a:r>
              <a:rPr lang="ru-RU" sz="2400" b="1" dirty="0" smtClean="0"/>
              <a:t> 154,7 </a:t>
            </a:r>
            <a:r>
              <a:rPr lang="ru-RU" sz="2400" b="1" dirty="0" err="1" smtClean="0"/>
              <a:t>гектарів</a:t>
            </a:r>
            <a:r>
              <a:rPr lang="ru-RU" sz="2400" b="1" dirty="0" smtClean="0"/>
              <a:t> на </a:t>
            </a:r>
            <a:r>
              <a:rPr lang="ru-RU" sz="2400" b="1" dirty="0" err="1" smtClean="0"/>
              <a:t>узбіччі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старовинного</a:t>
            </a:r>
            <a:r>
              <a:rPr lang="ru-RU" sz="2400" b="1" dirty="0" smtClean="0"/>
              <a:t> міста Умань </a:t>
            </a:r>
            <a:r>
              <a:rPr lang="ru-RU" sz="2400" b="1" dirty="0" err="1" smtClean="0"/>
              <a:t>Черкаської</a:t>
            </a:r>
            <a:r>
              <a:rPr lang="ru-RU" sz="2400" b="1" dirty="0" smtClean="0"/>
              <a:t> області.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303181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080" y="188640"/>
            <a:ext cx="6134100" cy="414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45754" y="4581128"/>
            <a:ext cx="67687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err="1" smtClean="0"/>
              <a:t>Софійський</a:t>
            </a:r>
            <a:r>
              <a:rPr lang="ru-RU" sz="2400" b="1" dirty="0" smtClean="0"/>
              <a:t> собор - </a:t>
            </a:r>
            <a:r>
              <a:rPr lang="ru-RU" sz="2400" b="1" dirty="0" err="1" smtClean="0"/>
              <a:t>всесвітньо</a:t>
            </a:r>
            <a:r>
              <a:rPr lang="ru-RU" sz="2400" b="1" dirty="0" smtClean="0"/>
              <a:t> відома пам'ятка архітектури і монументального живопису Х</a:t>
            </a:r>
            <a:r>
              <a:rPr lang="en-US" sz="2400" b="1" dirty="0" smtClean="0"/>
              <a:t>I </a:t>
            </a:r>
            <a:r>
              <a:rPr lang="ru-RU" sz="2400" b="1" dirty="0" smtClean="0"/>
              <a:t>століття. </a:t>
            </a:r>
            <a:r>
              <a:rPr lang="ru-RU" sz="2400" b="1" dirty="0" err="1" smtClean="0"/>
              <a:t>Заснування</a:t>
            </a:r>
            <a:r>
              <a:rPr lang="ru-RU" sz="2400" b="1" dirty="0" smtClean="0"/>
              <a:t> собору </a:t>
            </a:r>
            <a:r>
              <a:rPr lang="ru-RU" sz="2400" b="1" dirty="0" err="1" smtClean="0"/>
              <a:t>згадується</a:t>
            </a:r>
            <a:r>
              <a:rPr lang="ru-RU" sz="2400" b="1" dirty="0" smtClean="0"/>
              <a:t> в </a:t>
            </a:r>
            <a:r>
              <a:rPr lang="ru-RU" sz="2400" b="1" dirty="0" err="1" smtClean="0"/>
              <a:t>літописах</a:t>
            </a:r>
            <a:r>
              <a:rPr lang="ru-RU" sz="2400" b="1" dirty="0" smtClean="0"/>
              <a:t> як під 1017 р., так і під 1037 р.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626711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60648"/>
            <a:ext cx="6096000" cy="405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03648" y="4509120"/>
            <a:ext cx="6096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/>
              <a:t>Місто Херсонес було засноване </a:t>
            </a:r>
            <a:r>
              <a:rPr lang="ru-RU" sz="2400" b="1" dirty="0" err="1" smtClean="0"/>
              <a:t>древньогрецькими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колоністами</a:t>
            </a:r>
            <a:r>
              <a:rPr lang="ru-RU" sz="2400" b="1" dirty="0" smtClean="0"/>
              <a:t> більше </a:t>
            </a:r>
            <a:r>
              <a:rPr lang="ru-RU" sz="2400" b="1" dirty="0" err="1" smtClean="0"/>
              <a:t>ніж</a:t>
            </a:r>
            <a:r>
              <a:rPr lang="ru-RU" sz="2400" b="1" dirty="0" smtClean="0"/>
              <a:t> 2500 </a:t>
            </a:r>
            <a:r>
              <a:rPr lang="ru-RU" sz="2400" b="1" dirty="0" err="1" smtClean="0"/>
              <a:t>тисячі</a:t>
            </a:r>
            <a:r>
              <a:rPr lang="ru-RU" sz="2400" b="1" dirty="0" smtClean="0"/>
              <a:t> років тому на </a:t>
            </a:r>
            <a:r>
              <a:rPr lang="ru-RU" sz="2400" b="1" dirty="0" err="1" smtClean="0"/>
              <a:t>південному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заході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Криму</a:t>
            </a:r>
            <a:r>
              <a:rPr lang="ru-RU" sz="2400" b="1" dirty="0" smtClean="0"/>
              <a:t>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457580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32656"/>
            <a:ext cx="6134100" cy="384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27584" y="4293096"/>
            <a:ext cx="76328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/>
              <a:t>Протягом </a:t>
            </a:r>
            <a:r>
              <a:rPr lang="en-US" sz="2400" b="1" dirty="0" smtClean="0"/>
              <a:t>V- </a:t>
            </a:r>
            <a:r>
              <a:rPr lang="ru-RU" sz="2400" b="1" dirty="0" smtClean="0"/>
              <a:t>Х століть </a:t>
            </a:r>
            <a:r>
              <a:rPr lang="ru-RU" sz="2400" b="1" dirty="0" err="1" smtClean="0"/>
              <a:t>Хотинська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фортеця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використовувалася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літописним</a:t>
            </a:r>
            <a:r>
              <a:rPr lang="ru-RU" sz="2400" b="1" dirty="0" smtClean="0"/>
              <a:t> племенем </a:t>
            </a:r>
            <a:r>
              <a:rPr lang="ru-RU" sz="2400" b="1" dirty="0" err="1" smtClean="0"/>
              <a:t>тиверців</a:t>
            </a:r>
            <a:r>
              <a:rPr lang="ru-RU" sz="2400" b="1" dirty="0" smtClean="0"/>
              <a:t> , і </a:t>
            </a:r>
            <a:r>
              <a:rPr lang="ru-RU" sz="2400" b="1" dirty="0" err="1" smtClean="0"/>
              <a:t>виглядало</a:t>
            </a:r>
            <a:r>
              <a:rPr lang="ru-RU" sz="2400" b="1" dirty="0" smtClean="0"/>
              <a:t> як </a:t>
            </a:r>
            <a:r>
              <a:rPr lang="ru-RU" sz="2400" b="1" dirty="0" err="1" smtClean="0"/>
              <a:t>типове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Мисове</a:t>
            </a:r>
            <a:r>
              <a:rPr lang="ru-RU" sz="2400" b="1" dirty="0" smtClean="0"/>
              <a:t> городище. </a:t>
            </a:r>
            <a:r>
              <a:rPr lang="ru-RU" sz="2400" b="1" dirty="0" err="1" smtClean="0"/>
              <a:t>Споруду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кам'яних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укріплень</a:t>
            </a:r>
            <a:r>
              <a:rPr lang="ru-RU" sz="2400" b="1" dirty="0" smtClean="0"/>
              <a:t> Хотина </a:t>
            </a:r>
            <a:r>
              <a:rPr lang="ru-RU" sz="2400" b="1" dirty="0" err="1" smtClean="0"/>
              <a:t>прийнято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пов'язувати</a:t>
            </a:r>
            <a:r>
              <a:rPr lang="ru-RU" sz="2400" b="1" dirty="0" smtClean="0"/>
              <a:t> з </a:t>
            </a:r>
            <a:r>
              <a:rPr lang="ru-RU" sz="2400" b="1" dirty="0" err="1" smtClean="0"/>
              <a:t>Галицько</a:t>
            </a:r>
            <a:r>
              <a:rPr lang="ru-RU" sz="2400" b="1" dirty="0" smtClean="0"/>
              <a:t>- </a:t>
            </a:r>
            <a:r>
              <a:rPr lang="ru-RU" sz="2400" b="1" dirty="0" err="1" smtClean="0"/>
              <a:t>Волинським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князівством</a:t>
            </a:r>
            <a:r>
              <a:rPr lang="ru-RU" sz="2400" b="1" dirty="0" smtClean="0"/>
              <a:t> і з </a:t>
            </a:r>
            <a:r>
              <a:rPr lang="ru-RU" sz="2400" b="1" dirty="0" err="1" smtClean="0"/>
              <a:t>ім'ям</a:t>
            </a:r>
            <a:r>
              <a:rPr lang="ru-RU" sz="2400" b="1" dirty="0" smtClean="0"/>
              <a:t> Данила </a:t>
            </a:r>
            <a:r>
              <a:rPr lang="ru-RU" sz="2400" b="1" dirty="0" err="1" smtClean="0"/>
              <a:t>Галицького</a:t>
            </a:r>
            <a:r>
              <a:rPr lang="ru-RU" sz="2400" b="1" dirty="0" smtClean="0"/>
              <a:t>. 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1519306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528" y="188640"/>
            <a:ext cx="6096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6384" y="4869160"/>
            <a:ext cx="87129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err="1" smtClean="0"/>
              <a:t>Острів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Хортиця</a:t>
            </a:r>
            <a:r>
              <a:rPr lang="ru-RU" sz="2400" b="1" dirty="0" smtClean="0"/>
              <a:t> - </a:t>
            </a:r>
            <a:r>
              <a:rPr lang="ru-RU" sz="2400" b="1" dirty="0" err="1" smtClean="0"/>
              <a:t>найбільший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острів</a:t>
            </a:r>
            <a:r>
              <a:rPr lang="ru-RU" sz="2400" b="1" dirty="0" smtClean="0"/>
              <a:t> на </a:t>
            </a:r>
            <a:r>
              <a:rPr lang="ru-RU" sz="2400" b="1" dirty="0" err="1" smtClean="0"/>
              <a:t>Дніпрі</a:t>
            </a:r>
            <a:r>
              <a:rPr lang="ru-RU" sz="2400" b="1" dirty="0" smtClean="0"/>
              <a:t> , </a:t>
            </a:r>
            <a:r>
              <a:rPr lang="ru-RU" sz="2400" b="1" dirty="0" err="1" smtClean="0"/>
              <a:t>розташований</a:t>
            </a:r>
            <a:r>
              <a:rPr lang="ru-RU" sz="2400" b="1" dirty="0" smtClean="0"/>
              <a:t> у </a:t>
            </a:r>
            <a:r>
              <a:rPr lang="ru-RU" sz="2400" b="1" dirty="0" err="1" smtClean="0"/>
              <a:t>районі</a:t>
            </a:r>
            <a:r>
              <a:rPr lang="ru-RU" sz="2400" b="1" dirty="0" smtClean="0"/>
              <a:t> міста </a:t>
            </a:r>
            <a:r>
              <a:rPr lang="ru-RU" sz="2400" b="1" dirty="0" err="1" smtClean="0"/>
              <a:t>Запоріжжя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нижче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Дніпрогесу</a:t>
            </a:r>
            <a:r>
              <a:rPr lang="ru-RU" sz="2400" b="1" dirty="0" smtClean="0"/>
              <a:t> , </a:t>
            </a:r>
            <a:r>
              <a:rPr lang="ru-RU" sz="2400" b="1" dirty="0" err="1" smtClean="0"/>
              <a:t>унікальний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природний</a:t>
            </a:r>
            <a:r>
              <a:rPr lang="ru-RU" sz="2400" b="1" dirty="0" smtClean="0"/>
              <a:t> та </a:t>
            </a:r>
            <a:r>
              <a:rPr lang="ru-RU" sz="2400" b="1" dirty="0" err="1" smtClean="0"/>
              <a:t>історичний</a:t>
            </a:r>
            <a:r>
              <a:rPr lang="ru-RU" sz="2400" b="1" dirty="0" smtClean="0"/>
              <a:t> комплекс . </a:t>
            </a:r>
            <a:r>
              <a:rPr lang="ru-RU" sz="2400" b="1" dirty="0" err="1" smtClean="0"/>
              <a:t>Витягнуть</a:t>
            </a:r>
            <a:r>
              <a:rPr lang="ru-RU" sz="2400" b="1" dirty="0" smtClean="0"/>
              <a:t> з </a:t>
            </a:r>
            <a:r>
              <a:rPr lang="ru-RU" sz="2400" b="1" dirty="0" err="1" smtClean="0"/>
              <a:t>північного</a:t>
            </a:r>
            <a:r>
              <a:rPr lang="ru-RU" sz="2400" b="1" dirty="0" smtClean="0"/>
              <a:t> заходу на </a:t>
            </a:r>
            <a:r>
              <a:rPr lang="ru-RU" sz="2400" b="1" dirty="0" err="1" smtClean="0"/>
              <a:t>південний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схід</a:t>
            </a:r>
            <a:r>
              <a:rPr lang="ru-RU" sz="2400" b="1" dirty="0" smtClean="0"/>
              <a:t> , </a:t>
            </a:r>
            <a:r>
              <a:rPr lang="ru-RU" sz="2400" b="1" dirty="0" err="1" smtClean="0"/>
              <a:t>довжина</a:t>
            </a:r>
            <a:r>
              <a:rPr lang="ru-RU" sz="2400" b="1" dirty="0" smtClean="0"/>
              <a:t> 12,5 км , ширина в </a:t>
            </a:r>
            <a:r>
              <a:rPr lang="ru-RU" sz="2400" b="1" dirty="0" err="1" smtClean="0"/>
              <a:t>середньому</a:t>
            </a:r>
            <a:r>
              <a:rPr lang="ru-RU" sz="2400" b="1" dirty="0" smtClean="0"/>
              <a:t> 2,5 км 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1556531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534" y="188640"/>
            <a:ext cx="6134100" cy="409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4509120"/>
            <a:ext cx="84969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err="1" smtClean="0"/>
              <a:t>Кам'янець</a:t>
            </a:r>
            <a:r>
              <a:rPr lang="ru-RU" sz="2400" b="1" dirty="0" smtClean="0"/>
              <a:t>- </a:t>
            </a:r>
            <a:r>
              <a:rPr lang="ru-RU" sz="2400" b="1" dirty="0" err="1" smtClean="0"/>
              <a:t>Подільський</a:t>
            </a:r>
            <a:r>
              <a:rPr lang="ru-RU" sz="2400" b="1" dirty="0" smtClean="0"/>
              <a:t> - одне з </a:t>
            </a:r>
            <a:r>
              <a:rPr lang="ru-RU" sz="2400" b="1" dirty="0" err="1" smtClean="0"/>
              <a:t>найдавніших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міст</a:t>
            </a:r>
            <a:r>
              <a:rPr lang="ru-RU" sz="2400" b="1" dirty="0" smtClean="0"/>
              <a:t> України . Завдяки </a:t>
            </a:r>
            <a:r>
              <a:rPr lang="ru-RU" sz="2400" b="1" dirty="0" err="1" smtClean="0"/>
              <a:t>унікальному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поєднанню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історико-архітектурної</a:t>
            </a:r>
            <a:r>
              <a:rPr lang="ru-RU" sz="2400" b="1" dirty="0" smtClean="0"/>
              <a:t> , </a:t>
            </a:r>
            <a:r>
              <a:rPr lang="ru-RU" sz="2400" b="1" dirty="0" err="1" smtClean="0"/>
              <a:t>містобудівної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спадщини</a:t>
            </a:r>
            <a:r>
              <a:rPr lang="ru-RU" sz="2400" b="1" dirty="0" smtClean="0"/>
              <a:t> , ландшафту </a:t>
            </a:r>
            <a:r>
              <a:rPr lang="ru-RU" sz="2400" b="1" dirty="0" err="1" smtClean="0"/>
              <a:t>каньйону</a:t>
            </a:r>
            <a:r>
              <a:rPr lang="ru-RU" sz="2400" b="1" dirty="0" smtClean="0"/>
              <a:t> річки </a:t>
            </a:r>
            <a:r>
              <a:rPr lang="ru-RU" sz="2400" b="1" dirty="0" err="1" smtClean="0"/>
              <a:t>Смотрич</a:t>
            </a:r>
            <a:r>
              <a:rPr lang="ru-RU" sz="2400" b="1" dirty="0" smtClean="0"/>
              <a:t> , «</a:t>
            </a:r>
            <a:r>
              <a:rPr lang="ru-RU" sz="2400" b="1" dirty="0" err="1" smtClean="0"/>
              <a:t>Старе</a:t>
            </a:r>
            <a:r>
              <a:rPr lang="ru-RU" sz="2400" b="1" dirty="0" smtClean="0"/>
              <a:t> місто (</a:t>
            </a:r>
            <a:r>
              <a:rPr lang="ru-RU" sz="2400" b="1" dirty="0" err="1" smtClean="0"/>
              <a:t>Кам'янець</a:t>
            </a:r>
            <a:r>
              <a:rPr lang="ru-RU" sz="2400" b="1" dirty="0" smtClean="0"/>
              <a:t> -</a:t>
            </a:r>
            <a:r>
              <a:rPr lang="ru-RU" sz="2400" b="1" dirty="0" err="1" smtClean="0"/>
              <a:t>Подільський</a:t>
            </a:r>
            <a:r>
              <a:rPr lang="ru-RU" sz="2400" b="1" dirty="0" smtClean="0"/>
              <a:t>) » </a:t>
            </a:r>
            <a:r>
              <a:rPr lang="ru-RU" sz="2400" b="1" dirty="0" err="1" smtClean="0"/>
              <a:t>оголошено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державним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історико</a:t>
            </a:r>
            <a:r>
              <a:rPr lang="ru-RU" sz="2400" b="1" dirty="0" smtClean="0"/>
              <a:t> -</a:t>
            </a:r>
            <a:r>
              <a:rPr lang="ru-RU" sz="2400" b="1" dirty="0" err="1" smtClean="0"/>
              <a:t>архітектурним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заповідником</a:t>
            </a:r>
            <a:r>
              <a:rPr lang="ru-RU" sz="2400" b="1" dirty="0" smtClean="0"/>
              <a:t>. 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224758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Горизонтальный свиток 2"/>
          <p:cNvSpPr/>
          <p:nvPr/>
        </p:nvSpPr>
        <p:spPr>
          <a:xfrm>
            <a:off x="1703128" y="260648"/>
            <a:ext cx="5760640" cy="1800200"/>
          </a:xfrm>
          <a:prstGeom prst="horizontalScroll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/>
              <a:t>Види  переказів</a:t>
            </a:r>
            <a:endParaRPr lang="ru-RU" sz="4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09368" y="2276872"/>
            <a:ext cx="3024336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Д</a:t>
            </a:r>
            <a:r>
              <a:rPr lang="ru-RU" sz="3200" b="1" dirty="0" smtClean="0"/>
              <a:t>окладні (детальні) </a:t>
            </a:r>
            <a:endParaRPr lang="ru-RU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276064" y="2276872"/>
            <a:ext cx="2808312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err="1" smtClean="0"/>
              <a:t>Стислі</a:t>
            </a:r>
            <a:r>
              <a:rPr lang="ru-RU" sz="3200" b="1" dirty="0" smtClean="0"/>
              <a:t> </a:t>
            </a:r>
            <a:endParaRPr lang="ru-RU" sz="32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83048" y="4149080"/>
            <a:ext cx="3600400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Вибіркові </a:t>
            </a:r>
            <a:endParaRPr lang="ru-RU" sz="32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248632" y="4113632"/>
            <a:ext cx="3516944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Т</a:t>
            </a:r>
            <a:r>
              <a:rPr lang="ru-RU" sz="3200" b="1" dirty="0" smtClean="0"/>
              <a:t>ворчі    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396680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свиток 2"/>
          <p:cNvSpPr/>
          <p:nvPr/>
        </p:nvSpPr>
        <p:spPr>
          <a:xfrm>
            <a:off x="467544" y="476672"/>
            <a:ext cx="4104456" cy="4536504"/>
          </a:xfrm>
          <a:prstGeom prst="verticalScroll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Вибірковий переказ — це детальний, </a:t>
            </a:r>
            <a:r>
              <a:rPr lang="ru-RU" sz="2800" b="1" dirty="0" err="1" smtClean="0"/>
              <a:t>логічно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послідовний</a:t>
            </a:r>
            <a:r>
              <a:rPr lang="ru-RU" sz="2800" b="1" dirty="0" smtClean="0"/>
              <a:t> виклад </a:t>
            </a:r>
            <a:r>
              <a:rPr lang="ru-RU" sz="2800" b="1" dirty="0" err="1" smtClean="0"/>
              <a:t>змісту</a:t>
            </a:r>
            <a:r>
              <a:rPr lang="ru-RU" sz="2800" b="1" dirty="0" smtClean="0"/>
              <a:t> одного з питань </a:t>
            </a:r>
            <a:r>
              <a:rPr lang="ru-RU" sz="2800" b="1" dirty="0" err="1" smtClean="0"/>
              <a:t>переказуваного</a:t>
            </a:r>
            <a:r>
              <a:rPr lang="ru-RU" sz="2800" b="1" dirty="0" smtClean="0"/>
              <a:t> тексту. </a:t>
            </a:r>
            <a:endParaRPr lang="ru-RU" sz="2800" b="1" dirty="0"/>
          </a:p>
        </p:txBody>
      </p:sp>
      <p:sp>
        <p:nvSpPr>
          <p:cNvPr id="5" name="Вертикальный свиток 4"/>
          <p:cNvSpPr/>
          <p:nvPr/>
        </p:nvSpPr>
        <p:spPr>
          <a:xfrm>
            <a:off x="4716016" y="441240"/>
            <a:ext cx="3816424" cy="4464496"/>
          </a:xfrm>
          <a:prstGeom prst="verticalScroll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/>
              <a:t>Переказувати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вибірково</a:t>
            </a:r>
            <a:r>
              <a:rPr lang="ru-RU" sz="2800" b="1" dirty="0" smtClean="0"/>
              <a:t> означає </a:t>
            </a:r>
            <a:r>
              <a:rPr lang="ru-RU" sz="2800" b="1" dirty="0" err="1" smtClean="0"/>
              <a:t>вибрати</a:t>
            </a:r>
            <a:r>
              <a:rPr lang="ru-RU" sz="2800" b="1" dirty="0" smtClean="0"/>
              <a:t> з тексту місця, які відповідають конкретному </a:t>
            </a:r>
            <a:r>
              <a:rPr lang="ru-RU" sz="2800" b="1" dirty="0" err="1" smtClean="0"/>
              <a:t>питанню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вузькій</a:t>
            </a:r>
            <a:r>
              <a:rPr lang="ru-RU" sz="2800" b="1" dirty="0" smtClean="0"/>
              <a:t> темі</a:t>
            </a:r>
            <a:endParaRPr lang="ru-RU" sz="2800" b="1" dirty="0"/>
          </a:p>
        </p:txBody>
      </p:sp>
      <p:sp>
        <p:nvSpPr>
          <p:cNvPr id="6" name="Стрелка вправо 5"/>
          <p:cNvSpPr/>
          <p:nvPr/>
        </p:nvSpPr>
        <p:spPr>
          <a:xfrm>
            <a:off x="4211960" y="2492896"/>
            <a:ext cx="936104" cy="72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6687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6"/>
            <a:ext cx="7920880" cy="5632311"/>
          </a:xfrm>
          <a:prstGeom prst="rect">
            <a:avLst/>
          </a:prstGeom>
          <a:solidFill>
            <a:srgbClr val="FF99CC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ПАМ’ЯТКА</a:t>
            </a:r>
          </a:p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«Як працювати над вибірковим переказом»</a:t>
            </a:r>
          </a:p>
          <a:p>
            <a:pPr algn="ctr"/>
            <a:endParaRPr lang="ru-RU" sz="2400" b="1" dirty="0" smtClean="0">
              <a:solidFill>
                <a:schemeClr val="tx1"/>
              </a:solidFill>
            </a:endParaRPr>
          </a:p>
          <a:p>
            <a:r>
              <a:rPr lang="ru-RU" sz="2400" b="1" dirty="0" smtClean="0">
                <a:solidFill>
                  <a:schemeClr val="tx1"/>
                </a:solidFill>
              </a:rPr>
              <a:t>1. Прочитайте текст.</a:t>
            </a:r>
          </a:p>
          <a:p>
            <a:r>
              <a:rPr lang="ru-RU" sz="2400" b="1" dirty="0" smtClean="0">
                <a:solidFill>
                  <a:schemeClr val="tx1"/>
                </a:solidFill>
              </a:rPr>
              <a:t>2. Визначте його тему й основну думку.</a:t>
            </a:r>
          </a:p>
          <a:p>
            <a:r>
              <a:rPr lang="ru-RU" sz="2400" b="1" dirty="0" smtClean="0">
                <a:solidFill>
                  <a:schemeClr val="tx1"/>
                </a:solidFill>
              </a:rPr>
              <a:t>3. </a:t>
            </a:r>
            <a:r>
              <a:rPr lang="ru-RU" sz="2400" b="1" dirty="0" err="1" smtClean="0">
                <a:solidFill>
                  <a:schemeClr val="tx1"/>
                </a:solidFill>
              </a:rPr>
              <a:t>Вдумайтеся</a:t>
            </a:r>
            <a:r>
              <a:rPr lang="ru-RU" sz="2400" b="1" dirty="0" smtClean="0">
                <a:solidFill>
                  <a:schemeClr val="tx1"/>
                </a:solidFill>
              </a:rPr>
              <a:t> в суть теми, </a:t>
            </a:r>
            <a:r>
              <a:rPr lang="ru-RU" sz="2400" b="1" dirty="0" err="1" smtClean="0">
                <a:solidFill>
                  <a:schemeClr val="tx1"/>
                </a:solidFill>
              </a:rPr>
              <a:t>запропонованої</a:t>
            </a:r>
            <a:r>
              <a:rPr lang="ru-RU" sz="2400" b="1" dirty="0" smtClean="0">
                <a:solidFill>
                  <a:schemeClr val="tx1"/>
                </a:solidFill>
              </a:rPr>
              <a:t> для </a:t>
            </a:r>
            <a:r>
              <a:rPr lang="ru-RU" sz="2400" b="1" dirty="0" err="1" smtClean="0">
                <a:solidFill>
                  <a:schemeClr val="tx1"/>
                </a:solidFill>
              </a:rPr>
              <a:t>вибіркового</a:t>
            </a:r>
            <a:r>
              <a:rPr lang="ru-RU" sz="2400" b="1" dirty="0" smtClean="0">
                <a:solidFill>
                  <a:schemeClr val="tx1"/>
                </a:solidFill>
              </a:rPr>
              <a:t> переказу.</a:t>
            </a:r>
          </a:p>
          <a:p>
            <a:r>
              <a:rPr lang="ru-RU" sz="2400" b="1" dirty="0" smtClean="0">
                <a:solidFill>
                  <a:schemeClr val="tx1"/>
                </a:solidFill>
              </a:rPr>
              <a:t>4. </a:t>
            </a:r>
            <a:r>
              <a:rPr lang="ru-RU" sz="2400" b="1" dirty="0" err="1" smtClean="0">
                <a:solidFill>
                  <a:schemeClr val="tx1"/>
                </a:solidFill>
              </a:rPr>
              <a:t>Виберіть</a:t>
            </a:r>
            <a:r>
              <a:rPr lang="ru-RU" sz="2400" b="1" dirty="0" smtClean="0">
                <a:solidFill>
                  <a:schemeClr val="tx1"/>
                </a:solidFill>
              </a:rPr>
              <a:t> із тексту матеріал, </a:t>
            </a:r>
            <a:r>
              <a:rPr lang="ru-RU" sz="2400" b="1" dirty="0" err="1" smtClean="0">
                <a:solidFill>
                  <a:schemeClr val="tx1"/>
                </a:solidFill>
              </a:rPr>
              <a:t>необхідний</a:t>
            </a:r>
            <a:r>
              <a:rPr lang="ru-RU" sz="2400" b="1" dirty="0" smtClean="0">
                <a:solidFill>
                  <a:schemeClr val="tx1"/>
                </a:solidFill>
              </a:rPr>
              <a:t> для </a:t>
            </a:r>
            <a:r>
              <a:rPr lang="ru-RU" sz="2400" b="1" dirty="0" err="1" smtClean="0">
                <a:solidFill>
                  <a:schemeClr val="tx1"/>
                </a:solidFill>
              </a:rPr>
              <a:t>розкриття</a:t>
            </a:r>
            <a:r>
              <a:rPr lang="ru-RU" sz="2400" b="1" dirty="0" smtClean="0">
                <a:solidFill>
                  <a:schemeClr val="tx1"/>
                </a:solidFill>
              </a:rPr>
              <a:t> теми (він може бути в різних </a:t>
            </a:r>
            <a:r>
              <a:rPr lang="ru-RU" sz="2400" b="1" dirty="0" err="1" smtClean="0">
                <a:solidFill>
                  <a:schemeClr val="tx1"/>
                </a:solidFill>
              </a:rPr>
              <a:t>місцях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</a:rPr>
              <a:t>тексту).</a:t>
            </a:r>
          </a:p>
          <a:p>
            <a:r>
              <a:rPr lang="ru-RU" sz="2400" b="1" dirty="0" smtClean="0">
                <a:solidFill>
                  <a:schemeClr val="tx1"/>
                </a:solidFill>
              </a:rPr>
              <a:t>5. Визначте основну думку тексту</a:t>
            </a:r>
          </a:p>
          <a:p>
            <a:r>
              <a:rPr lang="ru-RU" sz="2400" b="1" dirty="0" smtClean="0">
                <a:solidFill>
                  <a:schemeClr val="tx1"/>
                </a:solidFill>
              </a:rPr>
              <a:t>6. Продумайте </a:t>
            </a:r>
            <a:r>
              <a:rPr lang="ru-RU" sz="2400" b="1" dirty="0" err="1" smtClean="0">
                <a:solidFill>
                  <a:schemeClr val="tx1"/>
                </a:solidFill>
              </a:rPr>
              <a:t>композицію</a:t>
            </a:r>
            <a:r>
              <a:rPr lang="ru-RU" sz="2400" b="1" dirty="0" smtClean="0">
                <a:solidFill>
                  <a:schemeClr val="tx1"/>
                </a:solidFill>
              </a:rPr>
              <a:t> переказу, тип мовлення.</a:t>
            </a:r>
          </a:p>
          <a:p>
            <a:r>
              <a:rPr lang="ru-RU" sz="2400" b="1" dirty="0" smtClean="0">
                <a:solidFill>
                  <a:schemeClr val="tx1"/>
                </a:solidFill>
              </a:rPr>
              <a:t>7. </a:t>
            </a:r>
            <a:r>
              <a:rPr lang="ru-RU" sz="2400" b="1" dirty="0" err="1" smtClean="0">
                <a:solidFill>
                  <a:schemeClr val="tx1"/>
                </a:solidFill>
              </a:rPr>
              <a:t>Випишіть</a:t>
            </a:r>
            <a:r>
              <a:rPr lang="ru-RU" sz="2400" b="1" dirty="0" smtClean="0">
                <a:solidFill>
                  <a:schemeClr val="tx1"/>
                </a:solidFill>
              </a:rPr>
              <a:t> слова-</a:t>
            </a:r>
            <a:r>
              <a:rPr lang="ru-RU" sz="2400" b="1" dirty="0" err="1" smtClean="0">
                <a:solidFill>
                  <a:schemeClr val="tx1"/>
                </a:solidFill>
              </a:rPr>
              <a:t>терміни</a:t>
            </a:r>
            <a:r>
              <a:rPr lang="ru-RU" sz="2400" b="1" dirty="0" smtClean="0">
                <a:solidFill>
                  <a:schemeClr val="tx1"/>
                </a:solidFill>
              </a:rPr>
              <a:t>.</a:t>
            </a:r>
          </a:p>
          <a:p>
            <a:r>
              <a:rPr lang="ru-RU" sz="2400" b="1" dirty="0" smtClean="0">
                <a:solidFill>
                  <a:schemeClr val="tx1"/>
                </a:solidFill>
              </a:rPr>
              <a:t>8. Складіть план переказу.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4027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8496944" cy="575542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Високий замок у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Львові</a:t>
            </a:r>
            <a:endParaRPr lang="ru-RU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Будівництво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замку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розпочато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 за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переказами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 1362 р. Він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будувався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тривалий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час і пізніше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зазнав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не раз різних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змін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і перебудов. Замок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називали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Високим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від його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високого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розташування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і для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відрізнення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від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іншого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замку в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місті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 що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звався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Низьким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Високий замок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починався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з великого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пригородка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Він був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заввишки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120 м,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завширшки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23 м. Тут були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склади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дерева,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сіна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соломи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 й тут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тримали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худобу.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Пригородок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був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оточений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із трьох сторін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мурами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 з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четвертої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східної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межував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із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меншим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пригородком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 також із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мурами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Мури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обох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пригородків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мали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стрільниці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стрільби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На рогах і в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деяких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інших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місцях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були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башти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 або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вежі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 на три й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чотири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поверхи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Усіх веж було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шість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Вежі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служили і для оборони, і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в’язницями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для «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своєвільних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людей». Від сходу одна вежа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звалася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шляхетська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», де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сиділа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шляхта, друга — «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гультяйська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» — для всіх інших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злочинців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На вежах і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мурах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відбували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сторожу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замкові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драби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» вдень і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вночі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: в часи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небезпеки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били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тривогу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й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смоляними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бочками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освітлювали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темноту. До оборони замку служили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гармати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гаківниці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й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рушниці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909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8432" y="764704"/>
            <a:ext cx="8424936" cy="532453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 замку як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в’язні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перебували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в 1410 р.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німецькі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рицарі-хрестоносці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 що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потрапили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в полон під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Грюнвальдом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У 1559 р. тут була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замкнена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славна княгиня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Гальшка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з Острога,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донька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князя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Іллі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Острозького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 що по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батькові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дістала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величезну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спадщину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Мати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княжни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вибрала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їй мужа в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особі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князя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Симеона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Слуцького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Не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бажаючи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віддати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доньки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воєводі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Луці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з Гурки, що з нею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підступно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взяв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шлюб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замкнулася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донькою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монастирі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домініканців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Князь,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перебраний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старця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дістався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потайно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монастиря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 але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воєвода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влаштував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його облогу.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Врешті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було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перетято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рури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 якими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йшла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вода до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домініканців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 і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монастир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мусив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піддатися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Остаточно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дві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сторони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вирішили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 що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Гальшка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буде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затримана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в «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секвестрі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» у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Високім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замку аж до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рішення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короля.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Львівський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староста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приїхав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за княжною і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перевіз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її на замок, на знак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почесті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стоячи на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ступні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карети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Але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Гальшка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була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невтішна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сиділа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ліжку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лицем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стіни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і не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хотіла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нічого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їсти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Король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вирішив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 що княжна має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вертатися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до чоловіка. Староста віддав її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Гурці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 і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хоча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Гальшка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хотіла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сідати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повозу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заливалася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слізьми,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мусила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покоритися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4981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501008"/>
            <a:ext cx="8784976" cy="317009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b="1" dirty="0" smtClean="0"/>
              <a:t>Замок стояв на </a:t>
            </a:r>
            <a:r>
              <a:rPr lang="ru-RU" sz="2000" b="1" dirty="0" err="1" smtClean="0"/>
              <a:t>такім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неприступнім</a:t>
            </a:r>
            <a:r>
              <a:rPr lang="ru-RU" sz="2000" b="1" dirty="0" smtClean="0"/>
              <a:t> місці, що вороги </a:t>
            </a:r>
            <a:r>
              <a:rPr lang="ru-RU" sz="2000" b="1" dirty="0" err="1" smtClean="0"/>
              <a:t>рідко</a:t>
            </a:r>
            <a:r>
              <a:rPr lang="ru-RU" sz="2000" b="1" dirty="0" smtClean="0"/>
              <a:t> коли </a:t>
            </a:r>
            <a:r>
              <a:rPr lang="ru-RU" sz="2000" b="1" dirty="0" err="1" smtClean="0"/>
              <a:t>пробували</a:t>
            </a:r>
            <a:r>
              <a:rPr lang="ru-RU" sz="2000" b="1" dirty="0" smtClean="0"/>
              <a:t> його </a:t>
            </a:r>
            <a:r>
              <a:rPr lang="ru-RU" sz="2000" b="1" dirty="0" err="1" smtClean="0"/>
              <a:t>здобувати</a:t>
            </a:r>
            <a:r>
              <a:rPr lang="ru-RU" sz="2000" b="1" dirty="0" smtClean="0"/>
              <a:t>. Перший раз Високий замок </a:t>
            </a:r>
            <a:r>
              <a:rPr lang="ru-RU" sz="2000" b="1" dirty="0" err="1" smtClean="0"/>
              <a:t>здобув</a:t>
            </a:r>
            <a:r>
              <a:rPr lang="ru-RU" sz="2000" b="1" dirty="0" smtClean="0"/>
              <a:t> 1648 р. Максим </a:t>
            </a:r>
            <a:r>
              <a:rPr lang="ru-RU" sz="2000" b="1" dirty="0" err="1" smtClean="0"/>
              <a:t>Кривоніс</a:t>
            </a:r>
            <a:r>
              <a:rPr lang="ru-RU" sz="2000" b="1" dirty="0" smtClean="0"/>
              <a:t>. Богдан </a:t>
            </a:r>
            <a:r>
              <a:rPr lang="ru-RU" sz="2000" b="1" dirty="0" err="1" smtClean="0"/>
              <a:t>Хмельницький</a:t>
            </a:r>
            <a:r>
              <a:rPr lang="ru-RU" sz="2000" b="1" dirty="0" smtClean="0"/>
              <a:t>, що тоді обложив </a:t>
            </a:r>
            <a:r>
              <a:rPr lang="ru-RU" sz="2000" b="1" dirty="0" err="1" smtClean="0"/>
              <a:t>Львів</a:t>
            </a:r>
            <a:r>
              <a:rPr lang="ru-RU" sz="2000" b="1" dirty="0" smtClean="0"/>
              <a:t>, не думав добувати міста й не </a:t>
            </a:r>
            <a:r>
              <a:rPr lang="ru-RU" sz="2000" b="1" dirty="0" err="1" smtClean="0"/>
              <a:t>вів</a:t>
            </a:r>
            <a:r>
              <a:rPr lang="ru-RU" sz="2000" b="1" dirty="0" smtClean="0"/>
              <a:t> проти нього майже </a:t>
            </a:r>
            <a:r>
              <a:rPr lang="ru-RU" sz="2000" b="1" dirty="0" err="1" smtClean="0"/>
              <a:t>ніяких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воєнних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операцій</a:t>
            </a:r>
            <a:r>
              <a:rPr lang="ru-RU" sz="2000" b="1" dirty="0" smtClean="0"/>
              <a:t>. Але щоб </a:t>
            </a:r>
            <a:r>
              <a:rPr lang="ru-RU" sz="2000" b="1" dirty="0" err="1" smtClean="0"/>
              <a:t>утримати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львівських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міщан</a:t>
            </a:r>
            <a:r>
              <a:rPr lang="ru-RU" sz="2000" b="1" dirty="0" smtClean="0"/>
              <a:t> у страху й </a:t>
            </a:r>
            <a:r>
              <a:rPr lang="ru-RU" sz="2000" b="1" dirty="0" err="1" smtClean="0"/>
              <a:t>присилувати</a:t>
            </a:r>
            <a:r>
              <a:rPr lang="ru-RU" sz="2000" b="1" dirty="0" smtClean="0"/>
              <a:t> їх до миру, він дозволив полкам </a:t>
            </a:r>
            <a:r>
              <a:rPr lang="ru-RU" sz="2000" b="1" dirty="0" err="1" smtClean="0"/>
              <a:t>черні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здобути</a:t>
            </a:r>
            <a:r>
              <a:rPr lang="ru-RU" sz="2000" b="1" dirty="0" smtClean="0"/>
              <a:t> замок. </a:t>
            </a:r>
            <a:r>
              <a:rPr lang="ru-RU" sz="2000" b="1" dirty="0" err="1" smtClean="0"/>
              <a:t>Провід</a:t>
            </a:r>
            <a:r>
              <a:rPr lang="ru-RU" sz="2000" b="1" dirty="0" smtClean="0"/>
              <a:t> над черню мав полковник Максим </a:t>
            </a:r>
            <a:r>
              <a:rPr lang="ru-RU" sz="2000" b="1" dirty="0" err="1" smtClean="0"/>
              <a:t>Кривоніс</a:t>
            </a:r>
            <a:r>
              <a:rPr lang="ru-RU" sz="2000" b="1" dirty="0" smtClean="0"/>
              <a:t>, </a:t>
            </a:r>
            <a:r>
              <a:rPr lang="ru-RU" sz="2000" b="1" dirty="0" err="1" smtClean="0"/>
              <a:t>проводир</a:t>
            </a:r>
            <a:r>
              <a:rPr lang="ru-RU" sz="2000" b="1" dirty="0" smtClean="0"/>
              <a:t> народного повстання. </a:t>
            </a:r>
            <a:r>
              <a:rPr lang="ru-RU" sz="2000" b="1" dirty="0" err="1" smtClean="0"/>
              <a:t>Кривоніс</a:t>
            </a:r>
            <a:r>
              <a:rPr lang="ru-RU" sz="2000" b="1" dirty="0" smtClean="0"/>
              <a:t> під Львовом був </a:t>
            </a:r>
            <a:r>
              <a:rPr lang="ru-RU" sz="2000" b="1" dirty="0" err="1" smtClean="0"/>
              <a:t>хворий</a:t>
            </a:r>
            <a:r>
              <a:rPr lang="ru-RU" sz="2000" b="1" dirty="0" smtClean="0"/>
              <a:t>. Рана, яку </a:t>
            </a:r>
            <a:r>
              <a:rPr lang="ru-RU" sz="2000" b="1" dirty="0" err="1" smtClean="0"/>
              <a:t>дістав</a:t>
            </a:r>
            <a:r>
              <a:rPr lang="ru-RU" sz="2000" b="1" dirty="0" smtClean="0"/>
              <a:t> у бою, у </a:t>
            </a:r>
            <a:r>
              <a:rPr lang="ru-RU" sz="2000" b="1" dirty="0" err="1" smtClean="0"/>
              <a:t>лівий</a:t>
            </a:r>
            <a:r>
              <a:rPr lang="ru-RU" sz="2000" b="1" dirty="0" smtClean="0"/>
              <a:t> бік, вище </a:t>
            </a:r>
            <a:r>
              <a:rPr lang="ru-RU" sz="2000" b="1" dirty="0" err="1" smtClean="0"/>
              <a:t>серця</a:t>
            </a:r>
            <a:r>
              <a:rPr lang="ru-RU" sz="2000" b="1" dirty="0" smtClean="0"/>
              <a:t>, не </a:t>
            </a:r>
            <a:r>
              <a:rPr lang="ru-RU" sz="2000" b="1" dirty="0" err="1" smtClean="0"/>
              <a:t>гоїлася</a:t>
            </a:r>
            <a:r>
              <a:rPr lang="ru-RU" sz="2000" b="1" dirty="0" smtClean="0"/>
              <a:t>, але він дав команду </a:t>
            </a:r>
            <a:r>
              <a:rPr lang="ru-RU" sz="2000" b="1" dirty="0" err="1" smtClean="0"/>
              <a:t>наступати</a:t>
            </a:r>
            <a:r>
              <a:rPr lang="ru-RU" sz="2000" b="1" dirty="0" smtClean="0"/>
              <a:t>. 15 </a:t>
            </a:r>
            <a:r>
              <a:rPr lang="ru-RU" sz="2000" b="1" dirty="0" err="1" smtClean="0"/>
              <a:t>жовтня</a:t>
            </a:r>
            <a:r>
              <a:rPr lang="ru-RU" sz="2000" b="1" dirty="0" smtClean="0"/>
              <a:t> 1648 р. Високий замок </a:t>
            </a:r>
            <a:r>
              <a:rPr lang="ru-RU" sz="2000" b="1" dirty="0" err="1" smtClean="0"/>
              <a:t>дістався</a:t>
            </a:r>
            <a:r>
              <a:rPr lang="ru-RU" sz="2000" b="1" dirty="0" smtClean="0"/>
              <a:t> в українські руки. Через те </a:t>
            </a:r>
            <a:r>
              <a:rPr lang="ru-RU" sz="2000" b="1" dirty="0" err="1" smtClean="0"/>
              <a:t>ціле</a:t>
            </a:r>
            <a:r>
              <a:rPr lang="ru-RU" sz="2000" b="1" dirty="0" smtClean="0"/>
              <a:t> місто було на </a:t>
            </a:r>
            <a:r>
              <a:rPr lang="ru-RU" sz="2000" b="1" dirty="0" err="1" smtClean="0"/>
              <a:t>ласці</a:t>
            </a:r>
            <a:r>
              <a:rPr lang="ru-RU" sz="2000" b="1" dirty="0" smtClean="0"/>
              <a:t> Хмельницького і </a:t>
            </a:r>
            <a:r>
              <a:rPr lang="ru-RU" sz="2000" b="1" dirty="0" err="1" smtClean="0"/>
              <a:t>зложило</a:t>
            </a:r>
            <a:r>
              <a:rPr lang="ru-RU" sz="2000" b="1" dirty="0" smtClean="0"/>
              <a:t> йому </a:t>
            </a:r>
            <a:r>
              <a:rPr lang="ru-RU" sz="2000" b="1" dirty="0" err="1" smtClean="0"/>
              <a:t>викуп</a:t>
            </a:r>
            <a:r>
              <a:rPr lang="ru-RU" sz="2000" b="1" dirty="0" smtClean="0"/>
              <a:t>.</a:t>
            </a:r>
            <a:endParaRPr lang="ru-RU" sz="2000" b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65208"/>
            <a:ext cx="4203974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41858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6116" y="3284984"/>
            <a:ext cx="8686364" cy="317009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b="1" dirty="0" smtClean="0"/>
              <a:t>По </a:t>
            </a:r>
            <a:r>
              <a:rPr lang="ru-RU" sz="2000" b="1" dirty="0" err="1" smtClean="0"/>
              <a:t>облозі</a:t>
            </a:r>
            <a:r>
              <a:rPr lang="ru-RU" sz="2000" b="1" dirty="0" smtClean="0"/>
              <a:t> 1648 р. Високий замок кілька років стояв пустий, </a:t>
            </a:r>
            <a:r>
              <a:rPr lang="ru-RU" sz="2000" b="1" dirty="0" err="1" smtClean="0"/>
              <a:t>зруйнований</a:t>
            </a:r>
            <a:r>
              <a:rPr lang="ru-RU" sz="2000" b="1" dirty="0" smtClean="0"/>
              <a:t>. </a:t>
            </a:r>
            <a:r>
              <a:rPr lang="ru-RU" sz="2000" b="1" dirty="0" err="1" smtClean="0"/>
              <a:t>Оновлено</a:t>
            </a:r>
            <a:r>
              <a:rPr lang="ru-RU" sz="2000" b="1" dirty="0" smtClean="0"/>
              <a:t> його </a:t>
            </a:r>
            <a:r>
              <a:rPr lang="ru-RU" sz="2000" b="1" dirty="0" err="1" smtClean="0"/>
              <a:t>невдовзі</a:t>
            </a:r>
            <a:r>
              <a:rPr lang="ru-RU" sz="2000" b="1" dirty="0" smtClean="0"/>
              <a:t>, і він </a:t>
            </a:r>
            <a:r>
              <a:rPr lang="ru-RU" sz="2000" b="1" dirty="0" err="1" smtClean="0"/>
              <a:t>перебув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нову</a:t>
            </a:r>
            <a:r>
              <a:rPr lang="ru-RU" sz="2000" b="1" dirty="0" smtClean="0"/>
              <a:t> облогу Хмельницького 1655 р. і </a:t>
            </a:r>
            <a:r>
              <a:rPr lang="ru-RU" sz="2000" b="1" dirty="0" err="1" smtClean="0"/>
              <a:t>турецьку</a:t>
            </a:r>
            <a:r>
              <a:rPr lang="ru-RU" sz="2000" b="1" dirty="0" smtClean="0"/>
              <a:t> облогу 1672 р. Пізніше </a:t>
            </a:r>
            <a:r>
              <a:rPr lang="ru-RU" sz="2000" b="1" dirty="0" err="1" smtClean="0"/>
              <a:t>супроти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зросту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артилерійської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вмілості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замкові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укріплення</a:t>
            </a:r>
            <a:r>
              <a:rPr lang="ru-RU" sz="2000" b="1" dirty="0" smtClean="0"/>
              <a:t> стали </a:t>
            </a:r>
            <a:r>
              <a:rPr lang="ru-RU" sz="2000" b="1" dirty="0" err="1" smtClean="0"/>
              <a:t>заслабі</a:t>
            </a:r>
            <a:r>
              <a:rPr lang="ru-RU" sz="2000" b="1" dirty="0" smtClean="0"/>
              <a:t> — і замок було </a:t>
            </a:r>
            <a:r>
              <a:rPr lang="ru-RU" sz="2000" b="1" dirty="0" err="1" smtClean="0"/>
              <a:t>занедбано</a:t>
            </a:r>
            <a:r>
              <a:rPr lang="ru-RU" sz="2000" b="1" dirty="0" smtClean="0"/>
              <a:t>. Коли 1704 р. під </a:t>
            </a:r>
            <a:r>
              <a:rPr lang="ru-RU" sz="2000" b="1" dirty="0" err="1" smtClean="0"/>
              <a:t>Львів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прийшов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шведський</a:t>
            </a:r>
            <a:r>
              <a:rPr lang="ru-RU" sz="2000" b="1" dirty="0" smtClean="0"/>
              <a:t> король Карл </a:t>
            </a:r>
            <a:r>
              <a:rPr lang="en-US" sz="2000" b="1" dirty="0" smtClean="0"/>
              <a:t>XII, </a:t>
            </a:r>
            <a:r>
              <a:rPr lang="ru-RU" sz="2000" b="1" dirty="0" err="1" smtClean="0"/>
              <a:t>Високого</a:t>
            </a:r>
            <a:r>
              <a:rPr lang="ru-RU" sz="2000" b="1" dirty="0" smtClean="0"/>
              <a:t> замку вже не боронено. Король </a:t>
            </a:r>
            <a:r>
              <a:rPr lang="ru-RU" sz="2000" b="1" dirty="0" err="1" smtClean="0"/>
              <a:t>дістався</a:t>
            </a:r>
            <a:r>
              <a:rPr lang="ru-RU" sz="2000" b="1" dirty="0" smtClean="0"/>
              <a:t> туди без перешкод і там уложив план, як добути місто.</a:t>
            </a:r>
          </a:p>
          <a:p>
            <a:pPr algn="just"/>
            <a:r>
              <a:rPr lang="ru-RU" sz="2000" b="1" dirty="0" smtClean="0"/>
              <a:t>Наприкінці </a:t>
            </a:r>
            <a:r>
              <a:rPr lang="en-US" sz="2000" b="1" dirty="0" smtClean="0"/>
              <a:t>XVIII </a:t>
            </a:r>
            <a:r>
              <a:rPr lang="ru-RU" sz="2000" b="1" dirty="0" smtClean="0"/>
              <a:t>століття замок стояв уже як </a:t>
            </a:r>
            <a:r>
              <a:rPr lang="ru-RU" sz="2000" b="1" dirty="0" err="1" smtClean="0"/>
              <a:t>руїна</a:t>
            </a:r>
            <a:r>
              <a:rPr lang="ru-RU" sz="2000" b="1" dirty="0" smtClean="0"/>
              <a:t>, що сама </a:t>
            </a:r>
            <a:r>
              <a:rPr lang="ru-RU" sz="2000" b="1" dirty="0" err="1" smtClean="0"/>
              <a:t>розсипалася</a:t>
            </a:r>
            <a:r>
              <a:rPr lang="ru-RU" sz="2000" b="1" dirty="0" smtClean="0"/>
              <a:t> під </a:t>
            </a:r>
            <a:r>
              <a:rPr lang="ru-RU" sz="2000" b="1" dirty="0" err="1" smtClean="0"/>
              <a:t>впливом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дощів</a:t>
            </a:r>
            <a:r>
              <a:rPr lang="ru-RU" sz="2000" b="1" dirty="0" smtClean="0"/>
              <a:t> і </a:t>
            </a:r>
            <a:r>
              <a:rPr lang="ru-RU" sz="2000" b="1" dirty="0" err="1" smtClean="0"/>
              <a:t>повітря</a:t>
            </a:r>
            <a:r>
              <a:rPr lang="ru-RU" sz="2000" b="1" dirty="0" smtClean="0"/>
              <a:t>. За наказом </a:t>
            </a:r>
            <a:r>
              <a:rPr lang="ru-RU" sz="2000" b="1" dirty="0" err="1" smtClean="0"/>
              <a:t>австрійських</a:t>
            </a:r>
            <a:r>
              <a:rPr lang="ru-RU" sz="2000" b="1" dirty="0" smtClean="0"/>
              <a:t> властей почали </a:t>
            </a:r>
            <a:r>
              <a:rPr lang="ru-RU" sz="2000" b="1" dirty="0" err="1" smtClean="0"/>
              <a:t>розбирати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мури</a:t>
            </a:r>
            <a:r>
              <a:rPr lang="ru-RU" sz="2000" b="1" dirty="0" smtClean="0"/>
              <a:t> й </a:t>
            </a:r>
            <a:r>
              <a:rPr lang="ru-RU" sz="2000" b="1" dirty="0" err="1" smtClean="0"/>
              <a:t>продавати</a:t>
            </a:r>
            <a:r>
              <a:rPr lang="ru-RU" sz="2000" b="1" dirty="0" smtClean="0"/>
              <a:t> їх на матеріал (За І. </a:t>
            </a:r>
            <a:r>
              <a:rPr lang="ru-RU" sz="2000" b="1" dirty="0" err="1" smtClean="0"/>
              <a:t>Крип’якевичем</a:t>
            </a:r>
            <a:r>
              <a:rPr lang="ru-RU" sz="2000" b="1" dirty="0" smtClean="0"/>
              <a:t>; 535 сл.).</a:t>
            </a:r>
            <a:endParaRPr lang="ru-RU" sz="2000" b="1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98" y="116632"/>
            <a:ext cx="4402460" cy="2932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16632"/>
            <a:ext cx="4177350" cy="2896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90669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39952" y="289679"/>
            <a:ext cx="4572000" cy="5693866"/>
          </a:xfrm>
          <a:prstGeom prst="rect">
            <a:avLst/>
          </a:prstGeom>
          <a:solidFill>
            <a:srgbClr val="FF99CC"/>
          </a:solidFill>
        </p:spPr>
        <p:txBody>
          <a:bodyPr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FF00"/>
                </a:solidFill>
              </a:rPr>
              <a:t>Аналіз структури тексту.</a:t>
            </a:r>
          </a:p>
          <a:p>
            <a:endParaRPr lang="ru-RU" sz="2400" b="1" dirty="0" smtClean="0"/>
          </a:p>
          <a:p>
            <a:r>
              <a:rPr lang="ru-RU" sz="2400" b="1" dirty="0" smtClean="0"/>
              <a:t>— Визначте, що виражає заголовок: тему чи основну думку.</a:t>
            </a:r>
          </a:p>
          <a:p>
            <a:endParaRPr lang="ru-RU" sz="2400" b="1" dirty="0" smtClean="0"/>
          </a:p>
          <a:p>
            <a:r>
              <a:rPr lang="ru-RU" sz="2400" b="1" dirty="0" smtClean="0"/>
              <a:t>— З’ясуйте тип і стиль мовлення тексту.</a:t>
            </a:r>
          </a:p>
          <a:p>
            <a:endParaRPr lang="ru-RU" sz="2400" b="1" dirty="0" smtClean="0"/>
          </a:p>
          <a:p>
            <a:r>
              <a:rPr lang="ru-RU" sz="2400" b="1" dirty="0" smtClean="0"/>
              <a:t>— Які типи мовлення </a:t>
            </a:r>
            <a:r>
              <a:rPr lang="ru-RU" sz="2400" b="1" dirty="0" err="1" smtClean="0"/>
              <a:t>наявні</a:t>
            </a:r>
            <a:r>
              <a:rPr lang="ru-RU" sz="2400" b="1" dirty="0" smtClean="0"/>
              <a:t> в тексті?</a:t>
            </a:r>
          </a:p>
          <a:p>
            <a:endParaRPr lang="ru-RU" sz="2400" b="1" dirty="0" smtClean="0"/>
          </a:p>
          <a:p>
            <a:r>
              <a:rPr lang="ru-RU" sz="2400" b="1" dirty="0" smtClean="0"/>
              <a:t>— </a:t>
            </a:r>
            <a:r>
              <a:rPr lang="ru-RU" sz="2400" b="1" dirty="0" err="1" smtClean="0"/>
              <a:t>Виділіть</a:t>
            </a:r>
            <a:r>
              <a:rPr lang="ru-RU" sz="2400" b="1" dirty="0" smtClean="0"/>
              <a:t> у тексті частини, що належать до різних </a:t>
            </a:r>
            <a:r>
              <a:rPr lang="ru-RU" sz="2400" b="1" dirty="0" err="1" smtClean="0"/>
              <a:t>типів</a:t>
            </a:r>
            <a:r>
              <a:rPr lang="ru-RU" sz="2400" b="1" dirty="0" smtClean="0"/>
              <a:t> мовлення (</a:t>
            </a:r>
            <a:r>
              <a:rPr lang="ru-RU" sz="2400" b="1" dirty="0" err="1" smtClean="0"/>
              <a:t>розповіді</a:t>
            </a:r>
            <a:r>
              <a:rPr lang="ru-RU" sz="2400" b="1" dirty="0" smtClean="0"/>
              <a:t> й опису).</a:t>
            </a:r>
            <a:endParaRPr lang="ru-RU" sz="2400" b="1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3697224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673" y="3136612"/>
            <a:ext cx="3646464" cy="2380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16837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83643"/>
            <a:ext cx="4032448" cy="5632311"/>
          </a:xfrm>
          <a:prstGeom prst="rect">
            <a:avLst/>
          </a:prstGeom>
          <a:solidFill>
            <a:srgbClr val="FF99CC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</a:rPr>
              <a:t>Аналіз </a:t>
            </a:r>
            <a:r>
              <a:rPr lang="ru-RU" sz="2400" b="1" dirty="0" err="1" smtClean="0">
                <a:solidFill>
                  <a:srgbClr val="FFFF00"/>
                </a:solidFill>
              </a:rPr>
              <a:t>змісту</a:t>
            </a:r>
            <a:r>
              <a:rPr lang="ru-RU" sz="2400" b="1" dirty="0" smtClean="0">
                <a:solidFill>
                  <a:srgbClr val="FFFF00"/>
                </a:solidFill>
              </a:rPr>
              <a:t> тексту.</a:t>
            </a:r>
          </a:p>
          <a:p>
            <a:pPr algn="just"/>
            <a:endParaRPr lang="ru-RU" sz="2400" b="1" dirty="0" smtClean="0"/>
          </a:p>
          <a:p>
            <a:pPr algn="just"/>
            <a:r>
              <a:rPr lang="ru-RU" sz="2400" b="1" dirty="0" smtClean="0"/>
              <a:t>— Назвіть історичні </a:t>
            </a:r>
            <a:r>
              <a:rPr lang="ru-RU" sz="2400" b="1" dirty="0" err="1" smtClean="0"/>
              <a:t>об’єкти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описані</a:t>
            </a:r>
            <a:r>
              <a:rPr lang="ru-RU" sz="2400" b="1" dirty="0" smtClean="0"/>
              <a:t> в тексті. З яких частин вони </a:t>
            </a:r>
            <a:r>
              <a:rPr lang="ru-RU" sz="2400" b="1" dirty="0" err="1" smtClean="0"/>
              <a:t>складаються</a:t>
            </a:r>
            <a:r>
              <a:rPr lang="ru-RU" sz="2400" b="1" dirty="0" smtClean="0"/>
              <a:t>, яке </a:t>
            </a:r>
            <a:r>
              <a:rPr lang="ru-RU" sz="2400" b="1" dirty="0" err="1" smtClean="0"/>
              <a:t>функціональне</a:t>
            </a:r>
            <a:r>
              <a:rPr lang="ru-RU" sz="2400" b="1" dirty="0" smtClean="0"/>
              <a:t> призначення мають (або </a:t>
            </a:r>
            <a:r>
              <a:rPr lang="ru-RU" sz="2400" b="1" dirty="0" err="1" smtClean="0"/>
              <a:t>мали</a:t>
            </a:r>
            <a:r>
              <a:rPr lang="ru-RU" sz="2400" b="1" dirty="0" smtClean="0"/>
              <a:t>)?</a:t>
            </a:r>
          </a:p>
          <a:p>
            <a:pPr algn="just"/>
            <a:endParaRPr lang="ru-RU" sz="2400" b="1" dirty="0" smtClean="0"/>
          </a:p>
          <a:p>
            <a:pPr algn="just"/>
            <a:r>
              <a:rPr lang="ru-RU" sz="2400" b="1" dirty="0" smtClean="0"/>
              <a:t>— Ваше завдання — </a:t>
            </a:r>
            <a:r>
              <a:rPr lang="ru-RU" sz="2400" b="1" dirty="0" err="1" smtClean="0"/>
              <a:t>письмово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переказати</a:t>
            </a:r>
            <a:r>
              <a:rPr lang="ru-RU" sz="2400" b="1" dirty="0" smtClean="0"/>
              <a:t> текст, детально </a:t>
            </a:r>
            <a:r>
              <a:rPr lang="ru-RU" sz="2400" b="1" dirty="0" err="1" smtClean="0"/>
              <a:t>зупинившись</a:t>
            </a:r>
            <a:r>
              <a:rPr lang="ru-RU" sz="2400" b="1" dirty="0" smtClean="0"/>
              <a:t> на </a:t>
            </a:r>
            <a:r>
              <a:rPr lang="ru-RU" sz="2400" b="1" dirty="0" err="1" smtClean="0"/>
              <a:t>описі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Високого</a:t>
            </a:r>
            <a:r>
              <a:rPr lang="ru-RU" sz="2400" b="1" dirty="0" smtClean="0"/>
              <a:t> замку. </a:t>
            </a:r>
            <a:r>
              <a:rPr lang="ru-RU" sz="2400" b="1" dirty="0" err="1" smtClean="0"/>
              <a:t>Поміркуйте</a:t>
            </a:r>
            <a:r>
              <a:rPr lang="ru-RU" sz="2400" b="1" dirty="0" smtClean="0"/>
              <a:t>, які частини тексту можна </a:t>
            </a:r>
            <a:r>
              <a:rPr lang="ru-RU" sz="2400" b="1" dirty="0" err="1" smtClean="0"/>
              <a:t>пропустити</a:t>
            </a:r>
            <a:r>
              <a:rPr lang="ru-RU" sz="2400" b="1" dirty="0" smtClean="0"/>
              <a:t>.</a:t>
            </a:r>
            <a:endParaRPr lang="ru-RU" sz="2400" b="1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204864"/>
            <a:ext cx="4261656" cy="2841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3688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23728" y="401646"/>
            <a:ext cx="4512967" cy="707886"/>
          </a:xfrm>
          <a:prstGeom prst="rect">
            <a:avLst/>
          </a:prstGeom>
          <a:solidFill>
            <a:srgbClr val="FF99CC"/>
          </a:solidFill>
        </p:spPr>
        <p:txBody>
          <a:bodyPr wrap="none">
            <a:spAutoFit/>
          </a:bodyPr>
          <a:lstStyle/>
          <a:p>
            <a:r>
              <a:rPr lang="ru-RU" sz="4000" b="1" dirty="0" smtClean="0"/>
              <a:t>Словникова робота</a:t>
            </a:r>
            <a:endParaRPr lang="ru-RU" sz="4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2348880"/>
            <a:ext cx="3384376" cy="267765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Лексико-</a:t>
            </a:r>
            <a:r>
              <a:rPr lang="ru-RU" sz="2800" b="1" dirty="0" err="1" smtClean="0">
                <a:solidFill>
                  <a:srgbClr val="C00000"/>
                </a:solidFill>
              </a:rPr>
              <a:t>стилістична</a:t>
            </a:r>
            <a:r>
              <a:rPr lang="ru-RU" sz="2800" b="1" dirty="0" smtClean="0">
                <a:solidFill>
                  <a:srgbClr val="C00000"/>
                </a:solidFill>
              </a:rPr>
              <a:t> робота.</a:t>
            </a:r>
          </a:p>
          <a:p>
            <a:endParaRPr lang="ru-RU" sz="2800" b="1" dirty="0" smtClean="0"/>
          </a:p>
          <a:p>
            <a:r>
              <a:rPr lang="ru-RU" sz="2800" b="1" dirty="0" smtClean="0"/>
              <a:t>— Поясніть </a:t>
            </a:r>
            <a:r>
              <a:rPr lang="ru-RU" sz="2800" b="1" dirty="0" err="1" smtClean="0"/>
              <a:t>лексичне</a:t>
            </a:r>
            <a:r>
              <a:rPr lang="ru-RU" sz="2800" b="1" dirty="0" smtClean="0"/>
              <a:t> значення </a:t>
            </a:r>
            <a:r>
              <a:rPr lang="ru-RU" sz="2800" b="1" dirty="0" err="1" smtClean="0"/>
              <a:t>незрозумілих</a:t>
            </a:r>
            <a:r>
              <a:rPr lang="ru-RU" sz="2800" b="1" dirty="0" smtClean="0"/>
              <a:t> слів.</a:t>
            </a:r>
            <a:endParaRPr lang="ru-RU" sz="28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076056" y="2348880"/>
            <a:ext cx="3635896" cy="26776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Лексико-</a:t>
            </a:r>
            <a:r>
              <a:rPr lang="ru-RU" sz="2400" b="1" dirty="0" err="1" smtClean="0">
                <a:solidFill>
                  <a:srgbClr val="C00000"/>
                </a:solidFill>
              </a:rPr>
              <a:t>орфографічна</a:t>
            </a:r>
            <a:r>
              <a:rPr lang="ru-RU" sz="2400" b="1" dirty="0" smtClean="0">
                <a:solidFill>
                  <a:srgbClr val="C00000"/>
                </a:solidFill>
              </a:rPr>
              <a:t> робота.</a:t>
            </a:r>
          </a:p>
          <a:p>
            <a:endParaRPr lang="ru-RU" sz="2400" b="1" dirty="0" smtClean="0"/>
          </a:p>
          <a:p>
            <a:r>
              <a:rPr lang="ru-RU" sz="2400" b="1" dirty="0" smtClean="0"/>
              <a:t>— </a:t>
            </a:r>
            <a:r>
              <a:rPr lang="ru-RU" sz="2400" b="1" dirty="0" err="1" smtClean="0"/>
              <a:t>Запишіть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власні</a:t>
            </a:r>
            <a:r>
              <a:rPr lang="ru-RU" sz="2400" b="1" dirty="0" smtClean="0"/>
              <a:t> й </a:t>
            </a:r>
            <a:r>
              <a:rPr lang="ru-RU" sz="2400" b="1" dirty="0" err="1" smtClean="0"/>
              <a:t>загальні</a:t>
            </a:r>
            <a:r>
              <a:rPr lang="ru-RU" sz="2400" b="1" dirty="0" smtClean="0"/>
              <a:t> назви, </a:t>
            </a:r>
            <a:r>
              <a:rPr lang="ru-RU" sz="2400" b="1" dirty="0" err="1" smtClean="0"/>
              <a:t>ужиті</a:t>
            </a:r>
            <a:r>
              <a:rPr lang="ru-RU" sz="2400" b="1" dirty="0" smtClean="0"/>
              <a:t> в тексті. Поясніть їх </a:t>
            </a:r>
            <a:r>
              <a:rPr lang="ru-RU" sz="2400" b="1" dirty="0" err="1" smtClean="0"/>
              <a:t>правопис</a:t>
            </a:r>
            <a:r>
              <a:rPr lang="ru-RU" sz="2400" b="1" dirty="0" smtClean="0"/>
              <a:t>.</a:t>
            </a:r>
            <a:endParaRPr lang="ru-RU" sz="2400" b="1" dirty="0"/>
          </a:p>
        </p:txBody>
      </p:sp>
      <p:sp>
        <p:nvSpPr>
          <p:cNvPr id="5" name="Стрелка вниз 4"/>
          <p:cNvSpPr/>
          <p:nvPr/>
        </p:nvSpPr>
        <p:spPr>
          <a:xfrm>
            <a:off x="2915816" y="1412776"/>
            <a:ext cx="576064" cy="720080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5220072" y="1412776"/>
            <a:ext cx="648072" cy="720080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7162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6"/>
            <a:ext cx="4572000" cy="206210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sz="3200" b="1" dirty="0" err="1" smtClean="0"/>
              <a:t>Повторне</a:t>
            </a:r>
            <a:r>
              <a:rPr lang="ru-RU" sz="3200" b="1" dirty="0" smtClean="0"/>
              <a:t> читання тексту по </a:t>
            </a:r>
            <a:r>
              <a:rPr lang="ru-RU" sz="3200" b="1" dirty="0" err="1" smtClean="0"/>
              <a:t>частинах</a:t>
            </a:r>
            <a:r>
              <a:rPr lang="ru-RU" sz="3200" b="1" dirty="0" smtClean="0"/>
              <a:t> і робота над планом, </a:t>
            </a:r>
            <a:r>
              <a:rPr lang="ru-RU" sz="3200" b="1" dirty="0" err="1" smtClean="0"/>
              <a:t>запис</a:t>
            </a:r>
            <a:r>
              <a:rPr lang="ru-RU" sz="3200" b="1" dirty="0" smtClean="0"/>
              <a:t> плану</a:t>
            </a:r>
            <a:endParaRPr lang="ru-RU" sz="32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886236" y="3356992"/>
            <a:ext cx="4389343" cy="1200329"/>
          </a:xfrm>
          <a:prstGeom prst="rect">
            <a:avLst/>
          </a:prstGeom>
          <a:solidFill>
            <a:srgbClr val="FF99CC"/>
          </a:solidFill>
        </p:spPr>
        <p:txBody>
          <a:bodyPr wrap="none">
            <a:spAutoFit/>
          </a:bodyPr>
          <a:lstStyle/>
          <a:p>
            <a:r>
              <a:rPr lang="ru-RU" sz="3600" b="1" dirty="0" smtClean="0"/>
              <a:t>Завершальне цілісне</a:t>
            </a:r>
          </a:p>
          <a:p>
            <a:r>
              <a:rPr lang="ru-RU" sz="3600" b="1" dirty="0" smtClean="0"/>
              <a:t> читання тексту.</a:t>
            </a:r>
            <a:endParaRPr lang="ru-RU" sz="36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83968" y="5188337"/>
            <a:ext cx="4556632" cy="1200329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3600" b="1" smtClean="0"/>
              <a:t>Письмовий </a:t>
            </a:r>
            <a:r>
              <a:rPr lang="ru-RU" sz="3600" b="1" smtClean="0"/>
              <a:t> </a:t>
            </a:r>
            <a:r>
              <a:rPr lang="ru-RU" sz="3600" b="1" dirty="0" smtClean="0"/>
              <a:t>переказ </a:t>
            </a:r>
          </a:p>
          <a:p>
            <a:r>
              <a:rPr lang="ru-RU" sz="3600" b="1" dirty="0" smtClean="0"/>
              <a:t>учнями прочитаного.</a:t>
            </a:r>
            <a:endParaRPr lang="ru-RU" sz="3600" b="1" dirty="0"/>
          </a:p>
        </p:txBody>
      </p:sp>
      <p:sp>
        <p:nvSpPr>
          <p:cNvPr id="5" name="Стрелка вниз 4"/>
          <p:cNvSpPr/>
          <p:nvPr/>
        </p:nvSpPr>
        <p:spPr>
          <a:xfrm>
            <a:off x="4427984" y="2636912"/>
            <a:ext cx="576064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5580112" y="4653136"/>
            <a:ext cx="576064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88640"/>
            <a:ext cx="2585511" cy="3574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07395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свиток 1"/>
          <p:cNvSpPr/>
          <p:nvPr/>
        </p:nvSpPr>
        <p:spPr>
          <a:xfrm>
            <a:off x="971600" y="260648"/>
            <a:ext cx="5904656" cy="3122771"/>
          </a:xfrm>
          <a:prstGeom prst="verticalScroll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4000" b="1" dirty="0" smtClean="0"/>
              <a:t>Завжди </a:t>
            </a:r>
            <a:r>
              <a:rPr lang="ru-RU" sz="4000" b="1" dirty="0" err="1" smtClean="0"/>
              <a:t>пам’ятай</a:t>
            </a:r>
            <a:r>
              <a:rPr lang="ru-RU" sz="4000" b="1" dirty="0" smtClean="0"/>
              <a:t> минуле.</a:t>
            </a:r>
          </a:p>
          <a:p>
            <a:pPr algn="r"/>
            <a:r>
              <a:rPr lang="ru-RU" sz="4000" b="1" dirty="0" smtClean="0"/>
              <a:t>                                                       </a:t>
            </a:r>
            <a:r>
              <a:rPr lang="ru-RU" sz="4000" b="1" dirty="0" err="1" smtClean="0"/>
              <a:t>Стацій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7369756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1210</Words>
  <Application>Microsoft Office PowerPoint</Application>
  <PresentationFormat>Экран (4:3)</PresentationFormat>
  <Paragraphs>67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16</cp:revision>
  <dcterms:created xsi:type="dcterms:W3CDTF">2022-09-20T16:43:31Z</dcterms:created>
  <dcterms:modified xsi:type="dcterms:W3CDTF">2022-09-20T17:59:59Z</dcterms:modified>
</cp:coreProperties>
</file>