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528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05405-EF3C-4532-B5AD-055FCA18D98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226CB-E706-4198-8CB6-E349C7044D7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3380956"/>
          </a:xfrm>
        </p:spPr>
        <p:txBody>
          <a:bodyPr>
            <a:normAutofit fontScale="90000"/>
          </a:bodyPr>
          <a:lstStyle/>
          <a:p>
            <a:r>
              <a:rPr lang="uk-UA" sz="6000" dirty="0" smtClean="0"/>
              <a:t>Арифметичний </a:t>
            </a:r>
            <a:r>
              <a:rPr lang="uk-UA" sz="6000" dirty="0" smtClean="0"/>
              <a:t/>
            </a:r>
            <a:br>
              <a:rPr lang="uk-UA" sz="6000" dirty="0" smtClean="0"/>
            </a:br>
            <a:r>
              <a:rPr lang="uk-UA" sz="6000" dirty="0" smtClean="0"/>
              <a:t>квадратний </a:t>
            </a:r>
            <a:r>
              <a:rPr lang="uk-UA" sz="6000" dirty="0" smtClean="0"/>
              <a:t>корінь </a:t>
            </a:r>
            <a:br>
              <a:rPr lang="uk-UA" sz="6000" dirty="0" smtClean="0"/>
            </a:br>
            <a:r>
              <a:rPr lang="uk-UA" sz="6000" dirty="0" smtClean="0"/>
              <a:t>з </a:t>
            </a:r>
            <a:r>
              <a:rPr lang="uk-UA" sz="6000" dirty="0" smtClean="0"/>
              <a:t>добутку, дробу, </a:t>
            </a:r>
            <a:r>
              <a:rPr lang="uk-UA" sz="6000" dirty="0" err="1" smtClean="0"/>
              <a:t>степеня</a:t>
            </a:r>
            <a:endParaRPr lang="ru-RU" sz="6000" dirty="0"/>
          </a:p>
        </p:txBody>
      </p:sp>
      <p:pic>
        <p:nvPicPr>
          <p:cNvPr id="14337" name="Picture 1" descr="C:\Users\Мы\Downloads\3365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486150"/>
            <a:ext cx="4071966" cy="320328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Перевірка домашнього завдання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851920" y="1451848"/>
            <a:ext cx="1810544" cy="639762"/>
          </a:xfrm>
        </p:spPr>
        <p:txBody>
          <a:bodyPr>
            <a:noAutofit/>
          </a:bodyPr>
          <a:lstStyle/>
          <a:p>
            <a:r>
              <a:rPr lang="uk-UA" sz="3600" dirty="0" smtClean="0"/>
              <a:t>№</a:t>
            </a:r>
            <a:r>
              <a:rPr lang="uk-UA" sz="3600" dirty="0" smtClean="0"/>
              <a:t>679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347864" y="2276872"/>
            <a:ext cx="3034680" cy="3951288"/>
          </a:xfrm>
        </p:spPr>
        <p:txBody>
          <a:bodyPr>
            <a:normAutofit/>
          </a:bodyPr>
          <a:lstStyle/>
          <a:p>
            <a:r>
              <a:rPr lang="uk-UA" sz="3600" dirty="0"/>
              <a:t>а</a:t>
            </a:r>
            <a:r>
              <a:rPr lang="uk-UA" sz="3600" dirty="0" smtClean="0"/>
              <a:t>)</a:t>
            </a:r>
            <a:r>
              <a:rPr lang="uk-UA" sz="3600" dirty="0" smtClean="0"/>
              <a:t>	</a:t>
            </a:r>
            <a:r>
              <a:rPr lang="uk-UA" sz="3600" dirty="0" smtClean="0"/>
              <a:t>2,25;</a:t>
            </a:r>
            <a:endParaRPr lang="uk-UA" sz="3600" dirty="0" smtClean="0"/>
          </a:p>
          <a:p>
            <a:r>
              <a:rPr lang="uk-UA" sz="3600" dirty="0"/>
              <a:t>б</a:t>
            </a:r>
            <a:r>
              <a:rPr lang="uk-UA" sz="3600" dirty="0" smtClean="0"/>
              <a:t>)</a:t>
            </a:r>
            <a:r>
              <a:rPr lang="uk-UA" sz="3600" dirty="0" smtClean="0"/>
              <a:t>	</a:t>
            </a:r>
            <a:r>
              <a:rPr lang="uk-UA" sz="3600" dirty="0" smtClean="0"/>
              <a:t>0,4;</a:t>
            </a:r>
            <a:endParaRPr lang="uk-UA" sz="3600" dirty="0" smtClean="0"/>
          </a:p>
          <a:p>
            <a:r>
              <a:rPr lang="uk-UA" sz="3600" dirty="0"/>
              <a:t>в</a:t>
            </a:r>
            <a:r>
              <a:rPr lang="uk-UA" sz="3600" dirty="0" smtClean="0"/>
              <a:t>)</a:t>
            </a:r>
            <a:r>
              <a:rPr lang="uk-UA" sz="3600" dirty="0" smtClean="0"/>
              <a:t>	</a:t>
            </a:r>
            <a:r>
              <a:rPr lang="uk-UA" sz="3600" dirty="0" smtClean="0"/>
              <a:t>0,52</a:t>
            </a:r>
            <a:r>
              <a:rPr lang="uk-UA" sz="3600" dirty="0" smtClean="0"/>
              <a:t>;</a:t>
            </a:r>
            <a:endParaRPr lang="uk-UA" sz="3600" dirty="0" smtClean="0"/>
          </a:p>
          <a:p>
            <a:r>
              <a:rPr lang="uk-UA" sz="3600" dirty="0"/>
              <a:t>г</a:t>
            </a:r>
            <a:r>
              <a:rPr lang="uk-UA" sz="3600" dirty="0" smtClean="0"/>
              <a:t>)</a:t>
            </a:r>
            <a:r>
              <a:rPr lang="uk-UA" sz="3600" dirty="0" smtClean="0"/>
              <a:t>	</a:t>
            </a:r>
            <a:r>
              <a:rPr lang="uk-UA" sz="3600" dirty="0" smtClean="0"/>
              <a:t>1,0625;</a:t>
            </a:r>
          </a:p>
          <a:p>
            <a:r>
              <a:rPr lang="ru-RU" sz="3600" dirty="0" smtClean="0"/>
              <a:t>Ґ)    0,008</a:t>
            </a:r>
            <a:endParaRPr lang="uk-UA" sz="3600" dirty="0" smtClean="0"/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Перевірка домашнього завдання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3780420" y="1535113"/>
            <a:ext cx="1583159" cy="639762"/>
          </a:xfrm>
        </p:spPr>
        <p:txBody>
          <a:bodyPr>
            <a:noAutofit/>
          </a:bodyPr>
          <a:lstStyle/>
          <a:p>
            <a:r>
              <a:rPr lang="uk-UA" sz="3600" dirty="0" smtClean="0"/>
              <a:t>№</a:t>
            </a:r>
            <a:r>
              <a:rPr lang="uk-UA" sz="3600" dirty="0" smtClean="0"/>
              <a:t>683</a:t>
            </a:r>
            <a:endParaRPr lang="ru-RU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Содержимое 6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107504" y="2201461"/>
                <a:ext cx="9036496" cy="3951288"/>
              </a:xfrm>
            </p:spPr>
            <p:txBody>
              <a:bodyPr>
                <a:normAutofit/>
              </a:bodyPr>
              <a:lstStyle/>
              <a:p>
                <a:r>
                  <a:rPr lang="uk-UA" sz="3000" dirty="0" smtClean="0"/>
                  <a:t>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000" i="1"/>
                        </m:ctrlPr>
                      </m:fPr>
                      <m:num>
                        <m:r>
                          <a:rPr lang="ru-RU" sz="3000" i="1"/>
                          <m:t>2</m:t>
                        </m:r>
                      </m:num>
                      <m:den>
                        <m:r>
                          <a:rPr lang="ru-RU" sz="3000" i="1"/>
                          <m:t>3</m:t>
                        </m:r>
                      </m:den>
                    </m:f>
                    <m:r>
                      <a:rPr lang="ru-RU" sz="3000" i="1"/>
                      <m:t>&gt;0,66 </m:t>
                    </m:r>
                    <m:r>
                      <a:rPr lang="ru-RU" sz="3000" b="1" i="1"/>
                      <m:t>так як </m:t>
                    </m:r>
                    <m:f>
                      <m:fPr>
                        <m:ctrlPr>
                          <a:rPr lang="ru-RU" sz="3000" i="1"/>
                        </m:ctrlPr>
                      </m:fPr>
                      <m:num>
                        <m:r>
                          <a:rPr lang="ru-RU" sz="3000" i="1"/>
                          <m:t>2</m:t>
                        </m:r>
                      </m:num>
                      <m:den>
                        <m:r>
                          <a:rPr lang="ru-RU" sz="3000" i="1"/>
                          <m:t>3</m:t>
                        </m:r>
                      </m:den>
                    </m:f>
                    <m:r>
                      <a:rPr lang="ru-RU" sz="3000" i="1"/>
                      <m:t>=0,666…а 0,666…&gt;0,66</m:t>
                    </m:r>
                  </m:oMath>
                </a14:m>
                <a:endParaRPr lang="ru-RU" sz="3000" dirty="0"/>
              </a:p>
              <a:p>
                <a:endParaRPr lang="uk-UA" sz="3000" dirty="0" smtClean="0"/>
              </a:p>
              <a:p>
                <a:r>
                  <a:rPr lang="uk-UA" sz="3000" dirty="0" smtClean="0"/>
                  <a:t>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000" i="1"/>
                        </m:ctrlPr>
                      </m:fPr>
                      <m:num>
                        <m:r>
                          <a:rPr lang="ru-RU" sz="3000" i="1"/>
                          <m:t>2</m:t>
                        </m:r>
                      </m:num>
                      <m:den>
                        <m:r>
                          <a:rPr lang="ru-RU" sz="3000" i="1"/>
                          <m:t>3</m:t>
                        </m:r>
                      </m:den>
                    </m:f>
                    <m:r>
                      <a:rPr lang="en-US" sz="3000" i="1"/>
                      <m:t>&lt;</m:t>
                    </m:r>
                    <m:r>
                      <a:rPr lang="ru-RU" sz="3000" i="1"/>
                      <m:t>0,67 так як </m:t>
                    </m:r>
                    <m:f>
                      <m:fPr>
                        <m:ctrlPr>
                          <a:rPr lang="ru-RU" sz="3000" i="1"/>
                        </m:ctrlPr>
                      </m:fPr>
                      <m:num>
                        <m:r>
                          <a:rPr lang="ru-RU" sz="3000" i="1"/>
                          <m:t>2</m:t>
                        </m:r>
                      </m:num>
                      <m:den>
                        <m:r>
                          <a:rPr lang="ru-RU" sz="3000" i="1"/>
                          <m:t>3</m:t>
                        </m:r>
                      </m:den>
                    </m:f>
                    <m:r>
                      <a:rPr lang="ru-RU" sz="3000" i="1"/>
                      <m:t>=0,666…, а 0,666…&lt;0,67</m:t>
                    </m:r>
                  </m:oMath>
                </a14:m>
                <a:endParaRPr lang="ru-RU" sz="3000" dirty="0" smtClean="0"/>
              </a:p>
              <a:p>
                <a:endParaRPr lang="ru-RU" sz="3000" dirty="0"/>
              </a:p>
              <a:p>
                <a:r>
                  <a:rPr lang="uk-UA" sz="3000" dirty="0" smtClean="0"/>
                  <a:t>3</a:t>
                </a:r>
                <a:r>
                  <a:rPr lang="uk-UA" sz="2800" dirty="0" smtClean="0"/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000" i="1"/>
                        </m:ctrlPr>
                      </m:fPr>
                      <m:num>
                        <m:r>
                          <a:rPr lang="ru-RU" sz="3000" i="1"/>
                          <m:t>2</m:t>
                        </m:r>
                      </m:num>
                      <m:den>
                        <m:r>
                          <a:rPr lang="ru-RU" sz="3000" i="1"/>
                          <m:t>3</m:t>
                        </m:r>
                      </m:den>
                    </m:f>
                    <m:r>
                      <a:rPr lang="en-US" sz="3000" i="1"/>
                      <m:t>=</m:t>
                    </m:r>
                    <m:r>
                      <a:rPr lang="ru-RU" sz="3000" i="1"/>
                      <m:t>0,666… так як </m:t>
                    </m:r>
                    <m:f>
                      <m:fPr>
                        <m:ctrlPr>
                          <a:rPr lang="ru-RU" sz="3000" i="1"/>
                        </m:ctrlPr>
                      </m:fPr>
                      <m:num>
                        <m:r>
                          <a:rPr lang="ru-RU" sz="3000" i="1"/>
                          <m:t>2</m:t>
                        </m:r>
                      </m:num>
                      <m:den>
                        <m:r>
                          <a:rPr lang="ru-RU" sz="3000" i="1"/>
                          <m:t>3</m:t>
                        </m:r>
                      </m:den>
                    </m:f>
                    <m:r>
                      <a:rPr lang="ru-RU" sz="3000" i="1"/>
                      <m:t>=0,666…, а 0,666…=0,666…</m:t>
                    </m:r>
                  </m:oMath>
                </a14:m>
                <a:endParaRPr lang="ru-RU" sz="3000" dirty="0"/>
              </a:p>
              <a:p>
                <a:endParaRPr lang="uk-UA" sz="3000" dirty="0" smtClean="0"/>
              </a:p>
            </p:txBody>
          </p:sp>
        </mc:Choice>
        <mc:Fallback>
          <p:sp>
            <p:nvSpPr>
              <p:cNvPr id="7" name="Содержимое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107504" y="2201461"/>
                <a:ext cx="9036496" cy="3951288"/>
              </a:xfrm>
              <a:blipFill>
                <a:blip r:embed="rId2"/>
                <a:stretch>
                  <a:fillRect l="-14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526388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251520" y="672909"/>
                <a:ext cx="2160240" cy="61850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25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49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64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81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36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672909"/>
                <a:ext cx="2160240" cy="61850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4644008" y="764704"/>
                <a:ext cx="2718048" cy="32606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0,01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0,0064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10000</m:t>
                          </m:r>
                        </m:e>
                      </m:rad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0,3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ru-RU" sz="3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ru-RU" sz="3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764704"/>
                <a:ext cx="2718048" cy="32606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51520" y="188640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ОБЧИСЛИТИ: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2199206"/>
      </p:ext>
    </p:extLst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ВЛАСТИВОСТІ КВАДРАТНОГО КОРЕНЯ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5255164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1484784"/>
            <a:ext cx="62646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143000"/>
          </a:xfrm>
        </p:spPr>
        <p:txBody>
          <a:bodyPr>
            <a:normAutofit/>
          </a:bodyPr>
          <a:lstStyle/>
          <a:p>
            <a:r>
              <a:rPr lang="uk-UA" dirty="0" smtClean="0"/>
              <a:t>1. </a:t>
            </a:r>
            <a:r>
              <a:rPr lang="ru-RU" dirty="0" err="1"/>
              <a:t>Квадратний</a:t>
            </a:r>
            <a:r>
              <a:rPr lang="ru-RU" dirty="0"/>
              <a:t> </a:t>
            </a:r>
            <a:r>
              <a:rPr lang="ru-RU" dirty="0" err="1"/>
              <a:t>корінь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добутку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1110736" y="1484784"/>
                <a:ext cx="6273641" cy="6338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Якщо а≥0 і </a:t>
                </a:r>
                <a:r>
                  <a:rPr lang="en-US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≥0, </a:t>
                </a:r>
                <a:r>
                  <a:rPr lang="uk-UA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то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uk-UA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uk-UA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rad>
                    <m:r>
                      <a:rPr lang="uk-UA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uk-UA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rad>
                    <m:r>
                      <a:rPr lang="uk-UA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uk-UA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736" y="1484784"/>
                <a:ext cx="6273641" cy="633828"/>
              </a:xfrm>
              <a:prstGeom prst="rect">
                <a:avLst/>
              </a:prstGeom>
              <a:blipFill>
                <a:blip r:embed="rId2"/>
                <a:stretch>
                  <a:fillRect l="-2430" t="-3846" b="-317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971600" y="242088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ПРИКЛАД: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Прямоугольник 7"/>
              <p:cNvSpPr/>
              <p:nvPr/>
            </p:nvSpPr>
            <p:spPr>
              <a:xfrm>
                <a:off x="1182899" y="3109030"/>
                <a:ext cx="6313523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∙81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=8∙9=72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899" y="3109030"/>
                <a:ext cx="6313523" cy="642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1182899" y="4196418"/>
                <a:ext cx="5602368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2∙32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899" y="4196418"/>
                <a:ext cx="5602368" cy="6428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2401314"/>
      </p:ext>
    </p:extLst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1124744"/>
            <a:ext cx="532859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611560" y="18864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2</a:t>
            </a:r>
            <a:r>
              <a:rPr lang="uk-UA" dirty="0" smtClean="0"/>
              <a:t>. </a:t>
            </a:r>
            <a:r>
              <a:rPr lang="ru-RU" dirty="0" err="1" smtClean="0"/>
              <a:t>Квадратний</a:t>
            </a:r>
            <a:r>
              <a:rPr lang="ru-RU" dirty="0" smtClean="0"/>
              <a:t> </a:t>
            </a:r>
            <a:r>
              <a:rPr lang="ru-RU" dirty="0" err="1" smtClean="0"/>
              <a:t>корінь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дробу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2062064" y="1124744"/>
                <a:ext cx="5328592" cy="10944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uk-UA" sz="3200" dirty="0"/>
                  <a:t>Якщо а≥0 і </a:t>
                </a:r>
                <a:r>
                  <a:rPr lang="en-US" sz="3200" dirty="0"/>
                  <a:t>b&gt;0, </a:t>
                </a:r>
                <a:r>
                  <a:rPr lang="uk-UA" sz="3200" dirty="0"/>
                  <a:t>то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200" i="1"/>
                        </m:ctrlPr>
                      </m:radPr>
                      <m:deg/>
                      <m:e>
                        <m:f>
                          <m:fPr>
                            <m:ctrlPr>
                              <a:rPr lang="ru-RU" sz="3200" i="1"/>
                            </m:ctrlPr>
                          </m:fPr>
                          <m:num>
                            <m:r>
                              <a:rPr lang="en-US" sz="3200" i="1"/>
                              <m:t>𝑎</m:t>
                            </m:r>
                          </m:num>
                          <m:den>
                            <m:r>
                              <a:rPr lang="uk-UA" sz="3200" i="1"/>
                              <m:t>𝑏</m:t>
                            </m:r>
                          </m:den>
                        </m:f>
                      </m:e>
                    </m:rad>
                    <m:r>
                      <a:rPr lang="uk-UA" sz="3200" i="1"/>
                      <m:t>=</m:t>
                    </m:r>
                    <m:f>
                      <m:fPr>
                        <m:ctrlPr>
                          <a:rPr lang="ru-RU" sz="3200" i="1"/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ru-RU" sz="3200" i="1"/>
                            </m:ctrlPr>
                          </m:radPr>
                          <m:deg/>
                          <m:e>
                            <m:r>
                              <a:rPr lang="uk-UA" sz="3200" i="1"/>
                              <m:t>𝑎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ru-RU" sz="3200" i="1"/>
                            </m:ctrlPr>
                          </m:radPr>
                          <m:deg/>
                          <m:e>
                            <m:r>
                              <a:rPr lang="uk-UA" sz="3200" i="1"/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064" y="1124744"/>
                <a:ext cx="5328592" cy="1094467"/>
              </a:xfrm>
              <a:prstGeom prst="rect">
                <a:avLst/>
              </a:prstGeom>
              <a:blipFill>
                <a:blip r:embed="rId2"/>
                <a:stretch>
                  <a:fillRect l="-28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80244" y="256490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ПРИКЛАД: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611560" y="3167809"/>
                <a:ext cx="2340962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</m:rad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167809"/>
                <a:ext cx="2340962" cy="1183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691233" y="4554133"/>
                <a:ext cx="3146374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40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33" y="4554133"/>
                <a:ext cx="3146374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8896881"/>
      </p:ext>
    </p:extLst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779912" y="4077072"/>
            <a:ext cx="208823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842" y="1331640"/>
            <a:ext cx="851763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611560" y="18864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3. </a:t>
            </a:r>
            <a:r>
              <a:rPr lang="ru-RU" dirty="0" err="1" smtClean="0"/>
              <a:t>Квадратний</a:t>
            </a:r>
            <a:r>
              <a:rPr lang="ru-RU" dirty="0" smtClean="0"/>
              <a:t> </a:t>
            </a:r>
            <a:r>
              <a:rPr lang="ru-RU" dirty="0" err="1" smtClean="0"/>
              <a:t>корінь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степеня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467544" y="1358132"/>
                <a:ext cx="8517632" cy="6935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uk-UA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Якщо а≥0 і </a:t>
                </a:r>
                <a:r>
                  <a:rPr lang="en-US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ru-RU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uk-UA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натуральне число</a:t>
                </a:r>
                <a:r>
                  <a:rPr lang="ru-RU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uk-UA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то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uk-UA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uk-UA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p>
                        </m:sSup>
                      </m:e>
                    </m:rad>
                    <m:r>
                      <a:rPr lang="uk-UA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ru-RU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uk-UA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uk-UA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ru-RU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358132"/>
                <a:ext cx="8517632" cy="693588"/>
              </a:xfrm>
              <a:prstGeom prst="rect">
                <a:avLst/>
              </a:prstGeom>
              <a:blipFill>
                <a:blip r:embed="rId2"/>
                <a:stretch>
                  <a:fillRect l="-1861" t="-1754" b="-219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80244" y="256490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ПРИКЛАД: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642220" y="3173847"/>
                <a:ext cx="2540567" cy="5529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ru-RU" sz="2400" i="0">
                          <a:latin typeface="Cambria Math" panose="02040503050406030204" pitchFamily="18" charset="0"/>
                        </a:rPr>
                        <m:t>=729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20" y="3173847"/>
                <a:ext cx="2540567" cy="5529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3779912" y="4077072"/>
                <a:ext cx="2044919" cy="7064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32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077072"/>
                <a:ext cx="2044919" cy="706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899592" y="5013176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ПРИКЛАД:</a:t>
            </a:r>
            <a:endParaRPr lang="ru-RU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662386" y="5413286"/>
                <a:ext cx="2129686" cy="5535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ru-RU" sz="2400" i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386" y="5413286"/>
                <a:ext cx="2129686" cy="5535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Прямоугольник 10"/>
              <p:cNvSpPr/>
              <p:nvPr/>
            </p:nvSpPr>
            <p:spPr>
              <a:xfrm>
                <a:off x="690173" y="6097159"/>
                <a:ext cx="2843599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ru-RU" sz="24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ru-RU" sz="2400" i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73" y="6097159"/>
                <a:ext cx="2843599" cy="5395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2406469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9680" y="932557"/>
            <a:ext cx="5472608" cy="855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123728" y="33265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№735 (а, д) </a:t>
            </a:r>
            <a:r>
              <a:rPr lang="uk-UA" sz="3200" i="1" dirty="0" smtClean="0"/>
              <a:t>ст. 155</a:t>
            </a:r>
            <a:endParaRPr lang="ru-RU" sz="32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547664" y="980728"/>
                <a:ext cx="5450530" cy="65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600" b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ru-RU" sz="3600" b="1" i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ru-RU" sz="3600" b="1" i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ru-RU" sz="3600" b="1" i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ru-RU" sz="3600" b="1" i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ru-RU" sz="3600" b="1" i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d>
                        <m:dPr>
                          <m:ctrlP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ru-RU" sz="3600" b="1" i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ru-RU" sz="36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</m:oMath>
                  </m:oMathPara>
                </a14:m>
                <a:endParaRPr lang="ru-RU" sz="3600" b="1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980728"/>
                <a:ext cx="5450530" cy="6588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222733" y="2374879"/>
                <a:ext cx="7445612" cy="12282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200" b="1" dirty="0" smtClean="0"/>
                  <a:t>а)</a:t>
                </a:r>
                <a:r>
                  <a:rPr lang="ru-RU" sz="32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20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32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3200">
                                <a:latin typeface="Cambria Math" panose="02040503050406030204" pitchFamily="18" charset="0"/>
                              </a:rPr>
                              <m:t>20</m:t>
                            </m:r>
                          </m:e>
                          <m:sup>
                            <m:r>
                              <a:rPr lang="ru-RU" sz="32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ru-RU" sz="3200" i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3200" i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  <m:sup>
                            <m:r>
                              <a:rPr lang="ru-RU" sz="32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ru-RU" sz="3200" i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ru-RU" sz="3200" i="0">
                                <a:latin typeface="Cambria Math" panose="02040503050406030204" pitchFamily="18" charset="0"/>
                              </a:rPr>
                              <m:t>20−16</m:t>
                            </m:r>
                          </m:e>
                        </m:d>
                        <m:d>
                          <m:dPr>
                            <m:ctrlPr>
                              <a:rPr lang="ru-RU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ru-RU" sz="3200" i="0">
                                <a:latin typeface="Cambria Math" panose="02040503050406030204" pitchFamily="18" charset="0"/>
                              </a:rPr>
                              <m:t>20+16</m:t>
                            </m:r>
                          </m:e>
                        </m:d>
                      </m:e>
                    </m:rad>
                    <m:r>
                      <a:rPr lang="ru-RU" sz="32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uk-UA" sz="32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3200" i="0">
                            <a:latin typeface="Cambria Math" panose="02040503050406030204" pitchFamily="18" charset="0"/>
                          </a:rPr>
                          <m:t>4∙36</m:t>
                        </m:r>
                      </m:e>
                    </m:rad>
                    <m:r>
                      <a:rPr lang="ru-RU" sz="3200" i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3200" i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ru-RU" sz="3200" i="0">
                        <a:latin typeface="Cambria Math" panose="02040503050406030204" pitchFamily="18" charset="0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ru-RU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3200" i="0">
                            <a:latin typeface="Cambria Math" panose="02040503050406030204" pitchFamily="18" charset="0"/>
                          </a:rPr>
                          <m:t>36</m:t>
                        </m:r>
                      </m:e>
                    </m:rad>
                    <m:r>
                      <a:rPr lang="ru-RU" sz="3200" i="0">
                        <a:latin typeface="Cambria Math" panose="02040503050406030204" pitchFamily="18" charset="0"/>
                      </a:rPr>
                      <m:t>=2∙6=12</m:t>
                    </m:r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33" y="2374879"/>
                <a:ext cx="7445612" cy="1228285"/>
              </a:xfrm>
              <a:prstGeom prst="rect">
                <a:avLst/>
              </a:prstGeom>
              <a:blipFill>
                <a:blip r:embed="rId3"/>
                <a:stretch>
                  <a:fillRect l="-21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222732" y="3789040"/>
                <a:ext cx="8669747" cy="18533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uk-UA" sz="3200" b="1" i="0" smtClean="0">
                          <a:latin typeface="Cambria Math" panose="02040503050406030204" pitchFamily="18" charset="0"/>
                        </a:rPr>
                        <m:t>д) </m:t>
                      </m:r>
                      <m:rad>
                        <m:radPr>
                          <m:degHide m:val="on"/>
                          <m:ctrlPr>
                            <a:rPr lang="ru-RU" sz="320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32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3200">
                                  <a:latin typeface="Cambria Math" panose="02040503050406030204" pitchFamily="18" charset="0"/>
                                </a:rPr>
                                <m:t>50.5</m:t>
                              </m:r>
                            </m:e>
                            <m:sup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49.5</m:t>
                              </m:r>
                            </m:e>
                            <m:sup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uk-UA" sz="3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50.5−49.5</m:t>
                              </m:r>
                            </m:e>
                          </m:d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50.5+49.5</m:t>
                              </m:r>
                            </m:e>
                          </m:d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1∙100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=1∙10=10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32" y="3789040"/>
                <a:ext cx="8669747" cy="18533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9018216"/>
      </p:ext>
    </p:extLst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39552" y="134076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/>
              <a:t>ДОМАШНЄ ЗАВДАННЯ</a:t>
            </a:r>
          </a:p>
          <a:p>
            <a:endParaRPr lang="uk-UA" sz="3600" dirty="0" smtClean="0"/>
          </a:p>
          <a:p>
            <a:r>
              <a:rPr lang="uk-UA" altLang="ru-RU" sz="3200" b="1" dirty="0" smtClean="0">
                <a:latin typeface="Times New Roman" panose="02020603050405020304" pitchFamily="18" charset="0"/>
              </a:rPr>
              <a:t>§ 16 </a:t>
            </a:r>
            <a:r>
              <a:rPr lang="uk-UA" altLang="ru-RU" sz="3200" dirty="0" smtClean="0">
                <a:latin typeface="Times New Roman" panose="02020603050405020304" pitchFamily="18" charset="0"/>
              </a:rPr>
              <a:t>Вивчити властивості коренів</a:t>
            </a:r>
          </a:p>
          <a:p>
            <a:r>
              <a:rPr lang="uk-UA" alt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РОЗВ’ЯЗАТИ:</a:t>
            </a:r>
          </a:p>
          <a:p>
            <a:r>
              <a:rPr lang="uk-UA" sz="3200" dirty="0" smtClean="0">
                <a:latin typeface="Times New Roman" panose="02020603050405020304" pitchFamily="18" charset="0"/>
              </a:rPr>
              <a:t>№ 715, 717, 720, 729, 732, 736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42973600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</TotalTime>
  <Words>110</Words>
  <Application>Microsoft Office PowerPoint</Application>
  <PresentationFormat>Экран (4:3)</PresentationFormat>
  <Paragraphs>57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 Math</vt:lpstr>
      <vt:lpstr>Times New Roman</vt:lpstr>
      <vt:lpstr>Тема Office</vt:lpstr>
      <vt:lpstr>Арифметичний  квадратний корінь  з добутку, дробу, степеня</vt:lpstr>
      <vt:lpstr>Перевірка домашнього завдання</vt:lpstr>
      <vt:lpstr>Перевірка домашнього завдання</vt:lpstr>
      <vt:lpstr>Презентация PowerPoint</vt:lpstr>
      <vt:lpstr>ВЛАСТИВОСТІ КВАДРАТНОГО КОРЕНЯ</vt:lpstr>
      <vt:lpstr>1. Квадратний корінь із добутку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Мы</dc:creator>
  <cp:lastModifiedBy>User Windows</cp:lastModifiedBy>
  <cp:revision>27</cp:revision>
  <dcterms:created xsi:type="dcterms:W3CDTF">2015-01-27T18:56:52Z</dcterms:created>
  <dcterms:modified xsi:type="dcterms:W3CDTF">2021-01-14T10:04:16Z</dcterms:modified>
</cp:coreProperties>
</file>