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tags/tag14.xml" ContentType="application/vnd.openxmlformats-officedocument.presentationml.tags+xml"/>
  <Override PartName="/ppt/tags/tag15.xml" ContentType="application/vnd.openxmlformats-officedocument.presentationml.tags+xml"/>
  <Default Extension="gif" ContentType="image/gif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0" r:id="rId2"/>
    <p:sldId id="257" r:id="rId3"/>
    <p:sldId id="258" r:id="rId4"/>
    <p:sldId id="296" r:id="rId5"/>
    <p:sldId id="312" r:id="rId6"/>
    <p:sldId id="313" r:id="rId7"/>
    <p:sldId id="317" r:id="rId8"/>
    <p:sldId id="256" r:id="rId9"/>
    <p:sldId id="305" r:id="rId10"/>
    <p:sldId id="306" r:id="rId11"/>
    <p:sldId id="297" r:id="rId12"/>
    <p:sldId id="300" r:id="rId13"/>
    <p:sldId id="298" r:id="rId14"/>
    <p:sldId id="293" r:id="rId15"/>
    <p:sldId id="295" r:id="rId16"/>
    <p:sldId id="318" r:id="rId17"/>
    <p:sldId id="319" r:id="rId18"/>
    <p:sldId id="278" r:id="rId19"/>
    <p:sldId id="308" r:id="rId20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00"/>
    <a:srgbClr val="00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Relationship Id="rId9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DE8CC-9D27-4CC8-A9C2-C7D0696974A0}" type="datetimeFigureOut">
              <a:rPr lang="ru-RU"/>
              <a:pPr>
                <a:defRPr/>
              </a:pPr>
              <a:t>25.01.2023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34889-E40B-4607-99B1-34E26E1A6536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441546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B6D909-1F9F-4C08-8C48-B44C7F8C2468}" type="datetimeFigureOut">
              <a:rPr lang="ru-RU"/>
              <a:pPr>
                <a:defRPr/>
              </a:pPr>
              <a:t>25.01.2023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957AD9-1769-4C54-852D-E1497EF01AF4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3913433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97867-AA34-46E6-9C27-1589F7256CEF}" type="datetimeFigureOut">
              <a:rPr lang="ru-RU"/>
              <a:pPr>
                <a:defRPr/>
              </a:pPr>
              <a:t>25.01.2023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53571-AE7D-43F3-91F6-3FD4556984B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030363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84CB0-6FAC-44D1-AFE1-E5EAB872E55C}" type="datetimeFigureOut">
              <a:rPr lang="ru-RU"/>
              <a:pPr>
                <a:defRPr/>
              </a:pPr>
              <a:t>25.01.2023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27FB8-48A1-46AF-8FFA-0403E15DE83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764240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DA14B-F232-4CDE-BFCD-A1819B475681}" type="datetimeFigureOut">
              <a:rPr lang="ru-RU"/>
              <a:pPr>
                <a:defRPr/>
              </a:pPr>
              <a:t>25.01.2023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A2AE7-C9FA-4B83-B5C4-ECF8B6345D2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409928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C6F58-29A8-44A9-B99D-C435D37EED74}" type="datetimeFigureOut">
              <a:rPr lang="ru-RU"/>
              <a:pPr>
                <a:defRPr/>
              </a:pPr>
              <a:t>25.01.2023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00D89-9515-4CCE-A335-537F3FBAD57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670368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B4DD6-D9DA-41DE-B2E9-C0383EE04BFD}" type="datetimeFigureOut">
              <a:rPr lang="ru-RU"/>
              <a:pPr>
                <a:defRPr/>
              </a:pPr>
              <a:t>25.01.2023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9F33F-3ECD-4226-A829-C50FCD96249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908782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F7584-6839-43B1-940E-13FF60BD0FF1}" type="datetimeFigureOut">
              <a:rPr lang="ru-RU"/>
              <a:pPr>
                <a:defRPr/>
              </a:pPr>
              <a:t>25.01.2023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BA8EE-351B-456F-8037-2008BF17CE3C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999511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BEBD1-D802-4E7B-BFEF-FF603236F2E9}" type="datetimeFigureOut">
              <a:rPr lang="ru-RU"/>
              <a:pPr>
                <a:defRPr/>
              </a:pPr>
              <a:t>25.01.2023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CCAB8-89B0-45E1-9404-0DC4CDC3F6E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739621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87463-A74B-4FBC-A2E5-1C7D5DB73B00}" type="datetimeFigureOut">
              <a:rPr lang="ru-RU"/>
              <a:pPr>
                <a:defRPr/>
              </a:pPr>
              <a:t>25.01.2023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19430-3703-4B83-B5C6-EE2CFDFBC07F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3386854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C1199-D013-426C-951E-35D55419A108}" type="datetimeFigureOut">
              <a:rPr lang="ru-RU"/>
              <a:pPr>
                <a:defRPr/>
              </a:pPr>
              <a:t>25.01.2023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107679-9B74-4F70-AF7B-FB4F5FE331DC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417061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2EEC66F-8C17-45F9-B174-6DA07F5B5CBA}" type="datetimeFigureOut">
              <a:rPr lang="ru-RU"/>
              <a:pPr>
                <a:defRPr/>
              </a:pPr>
              <a:t>25.01.2023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E36485B-9956-4186-B698-75620717F406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13" Type="http://schemas.openxmlformats.org/officeDocument/2006/relationships/tags" Target="../tags/tag12.xml"/><Relationship Id="rId18" Type="http://schemas.openxmlformats.org/officeDocument/2006/relationships/oleObject" Target="../embeddings/oleObject3.bin"/><Relationship Id="rId3" Type="http://schemas.openxmlformats.org/officeDocument/2006/relationships/tags" Target="../tags/tag2.xml"/><Relationship Id="rId21" Type="http://schemas.openxmlformats.org/officeDocument/2006/relationships/oleObject" Target="../embeddings/oleObject6.bin"/><Relationship Id="rId7" Type="http://schemas.openxmlformats.org/officeDocument/2006/relationships/tags" Target="../tags/tag6.xml"/><Relationship Id="rId12" Type="http://schemas.openxmlformats.org/officeDocument/2006/relationships/tags" Target="../tags/tag11.xml"/><Relationship Id="rId17" Type="http://schemas.openxmlformats.org/officeDocument/2006/relationships/oleObject" Target="../embeddings/oleObject2.bin"/><Relationship Id="rId2" Type="http://schemas.openxmlformats.org/officeDocument/2006/relationships/tags" Target="../tags/tag1.xml"/><Relationship Id="rId16" Type="http://schemas.openxmlformats.org/officeDocument/2006/relationships/oleObject" Target="../embeddings/oleObject1.bin"/><Relationship Id="rId20" Type="http://schemas.openxmlformats.org/officeDocument/2006/relationships/oleObject" Target="../embeddings/oleObject5.bin"/><Relationship Id="rId1" Type="http://schemas.openxmlformats.org/officeDocument/2006/relationships/vmlDrawing" Target="../drawings/vmlDrawing1.vml"/><Relationship Id="rId6" Type="http://schemas.openxmlformats.org/officeDocument/2006/relationships/tags" Target="../tags/tag5.xml"/><Relationship Id="rId11" Type="http://schemas.openxmlformats.org/officeDocument/2006/relationships/tags" Target="../tags/tag10.xml"/><Relationship Id="rId24" Type="http://schemas.openxmlformats.org/officeDocument/2006/relationships/oleObject" Target="../embeddings/oleObject9.bin"/><Relationship Id="rId5" Type="http://schemas.openxmlformats.org/officeDocument/2006/relationships/tags" Target="../tags/tag4.xml"/><Relationship Id="rId15" Type="http://schemas.openxmlformats.org/officeDocument/2006/relationships/slideLayout" Target="../slideLayouts/slideLayout1.xml"/><Relationship Id="rId23" Type="http://schemas.openxmlformats.org/officeDocument/2006/relationships/oleObject" Target="../embeddings/oleObject8.bin"/><Relationship Id="rId10" Type="http://schemas.openxmlformats.org/officeDocument/2006/relationships/tags" Target="../tags/tag9.xml"/><Relationship Id="rId19" Type="http://schemas.openxmlformats.org/officeDocument/2006/relationships/oleObject" Target="../embeddings/oleObject4.bin"/><Relationship Id="rId4" Type="http://schemas.openxmlformats.org/officeDocument/2006/relationships/tags" Target="../tags/tag3.xml"/><Relationship Id="rId9" Type="http://schemas.openxmlformats.org/officeDocument/2006/relationships/tags" Target="../tags/tag8.xml"/><Relationship Id="rId14" Type="http://schemas.openxmlformats.org/officeDocument/2006/relationships/tags" Target="../tags/tag13.xml"/><Relationship Id="rId22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openxmlformats.org/officeDocument/2006/relationships/oleObject" Target="../embeddings/oleObject10.bin"/><Relationship Id="rId2" Type="http://schemas.openxmlformats.org/officeDocument/2006/relationships/tags" Target="../tags/tag14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2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9.png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528" y="980728"/>
            <a:ext cx="7772400" cy="1470025"/>
          </a:xfrm>
        </p:spPr>
        <p:txBody>
          <a:bodyPr/>
          <a:lstStyle/>
          <a:p>
            <a:r>
              <a:rPr lang="uk-UA" dirty="0" smtClean="0"/>
              <a:t>Квадратний корінь.</a:t>
            </a:r>
            <a:br>
              <a:rPr lang="uk-UA" dirty="0" smtClean="0"/>
            </a:br>
            <a:r>
              <a:rPr lang="uk-UA" dirty="0" smtClean="0"/>
              <a:t>Арифметичний квадратний корінь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204860"/>
            <a:ext cx="6400800" cy="1752600"/>
          </a:xfrm>
        </p:spPr>
        <p:txBody>
          <a:bodyPr/>
          <a:lstStyle/>
          <a:p>
            <a:r>
              <a:rPr lang="uk-UA" dirty="0" smtClean="0"/>
              <a:t>8 клас</a:t>
            </a:r>
            <a:endParaRPr lang="ru-RU" dirty="0"/>
          </a:p>
        </p:txBody>
      </p:sp>
      <p:pic>
        <p:nvPicPr>
          <p:cNvPr id="4" name="Picture 8" descr="D:\Школьные документы\Рисунки\i25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7953" y="3717032"/>
            <a:ext cx="2903512" cy="251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38711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Таблица 17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576263" y="5013325"/>
          <a:ext cx="7991476" cy="15113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973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973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983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9839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29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68" marR="6856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68" marR="6856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68" marR="6856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68" marR="6856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183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68" marR="6856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68" marR="6856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68" marR="6856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68" marR="6856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15950" y="2046288"/>
          <a:ext cx="7993064" cy="13112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977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977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987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987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660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452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pSp>
        <p:nvGrpSpPr>
          <p:cNvPr id="3108" name="Группа 19"/>
          <p:cNvGrpSpPr>
            <a:grpSpLocks/>
          </p:cNvGrpSpPr>
          <p:nvPr/>
        </p:nvGrpSpPr>
        <p:grpSpPr bwMode="auto">
          <a:xfrm>
            <a:off x="214313" y="642938"/>
            <a:ext cx="8785225" cy="5770562"/>
            <a:chOff x="179512" y="692696"/>
            <a:chExt cx="8784976" cy="5769281"/>
          </a:xfrm>
        </p:grpSpPr>
        <p:graphicFrame>
          <p:nvGraphicFramePr>
            <p:cNvPr id="3110" name="Объект 5"/>
            <p:cNvGraphicFramePr>
              <a:graphicFrameLocks noChangeAspect="1"/>
            </p:cNvGraphicFramePr>
            <p:nvPr>
              <p:custDataLst>
                <p:tags r:id="rId4"/>
              </p:custDataLst>
            </p:nvPr>
          </p:nvGraphicFramePr>
          <p:xfrm>
            <a:off x="1043608" y="2631527"/>
            <a:ext cx="1198213" cy="483894"/>
          </p:xfrm>
          <a:graphic>
            <a:graphicData uri="http://schemas.openxmlformats.org/presentationml/2006/ole">
              <p:oleObj spid="_x0000_s3122" name="Equation" r:id="rId16" imgW="494870" imgH="203024" progId="">
                <p:embed/>
              </p:oleObj>
            </a:graphicData>
          </a:graphic>
        </p:graphicFrame>
        <p:graphicFrame>
          <p:nvGraphicFramePr>
            <p:cNvPr id="3111" name="Объект 6"/>
            <p:cNvGraphicFramePr>
              <a:graphicFrameLocks noChangeAspect="1"/>
            </p:cNvGraphicFramePr>
            <p:nvPr>
              <p:custDataLst>
                <p:tags r:id="rId5"/>
              </p:custDataLst>
            </p:nvPr>
          </p:nvGraphicFramePr>
          <p:xfrm>
            <a:off x="3123200" y="2406863"/>
            <a:ext cx="944744" cy="944744"/>
          </p:xfrm>
          <a:graphic>
            <a:graphicData uri="http://schemas.openxmlformats.org/presentationml/2006/ole">
              <p:oleObj spid="_x0000_s3123" name="Equation" r:id="rId17" imgW="393529" imgH="393529" progId="">
                <p:embed/>
              </p:oleObj>
            </a:graphicData>
          </a:graphic>
        </p:graphicFrame>
        <p:graphicFrame>
          <p:nvGraphicFramePr>
            <p:cNvPr id="3112" name="Объект 7"/>
            <p:cNvGraphicFramePr>
              <a:graphicFrameLocks noChangeAspect="1"/>
            </p:cNvGraphicFramePr>
            <p:nvPr>
              <p:custDataLst>
                <p:tags r:id="rId6"/>
              </p:custDataLst>
            </p:nvPr>
          </p:nvGraphicFramePr>
          <p:xfrm>
            <a:off x="5220072" y="2559519"/>
            <a:ext cx="829532" cy="553021"/>
          </p:xfrm>
          <a:graphic>
            <a:graphicData uri="http://schemas.openxmlformats.org/presentationml/2006/ole">
              <p:oleObj spid="_x0000_s3124" name="Equation" r:id="rId18" imgW="342751" imgH="228501" progId="">
                <p:embed/>
              </p:oleObj>
            </a:graphicData>
          </a:graphic>
        </p:graphicFrame>
        <p:graphicFrame>
          <p:nvGraphicFramePr>
            <p:cNvPr id="3113" name="Объект 8"/>
            <p:cNvGraphicFramePr>
              <a:graphicFrameLocks noChangeAspect="1"/>
            </p:cNvGraphicFramePr>
            <p:nvPr>
              <p:custDataLst>
                <p:tags r:id="rId7"/>
              </p:custDataLst>
            </p:nvPr>
          </p:nvGraphicFramePr>
          <p:xfrm>
            <a:off x="7049076" y="2559519"/>
            <a:ext cx="1267340" cy="553021"/>
          </p:xfrm>
          <a:graphic>
            <a:graphicData uri="http://schemas.openxmlformats.org/presentationml/2006/ole">
              <p:oleObj spid="_x0000_s3125" name="Equation" r:id="rId19" imgW="520700" imgH="228600" progId="">
                <p:embed/>
              </p:oleObj>
            </a:graphicData>
          </a:graphic>
        </p:graphicFrame>
        <p:graphicFrame>
          <p:nvGraphicFramePr>
            <p:cNvPr id="3114" name="Объект 9"/>
            <p:cNvGraphicFramePr>
              <a:graphicFrameLocks noChangeAspect="1"/>
            </p:cNvGraphicFramePr>
            <p:nvPr>
              <p:custDataLst>
                <p:tags r:id="rId8"/>
              </p:custDataLst>
            </p:nvPr>
          </p:nvGraphicFramePr>
          <p:xfrm>
            <a:off x="4056423" y="3941187"/>
            <a:ext cx="1451681" cy="944744"/>
          </p:xfrm>
          <a:graphic>
            <a:graphicData uri="http://schemas.openxmlformats.org/presentationml/2006/ole">
              <p:oleObj spid="_x0000_s3126" name="Equation" r:id="rId20" imgW="596641" imgH="393529" progId="">
                <p:embed/>
              </p:oleObj>
            </a:graphicData>
          </a:graphic>
        </p:graphicFrame>
        <p:graphicFrame>
          <p:nvGraphicFramePr>
            <p:cNvPr id="3115" name="Объект 10"/>
            <p:cNvGraphicFramePr>
              <a:graphicFrameLocks noChangeAspect="1"/>
            </p:cNvGraphicFramePr>
            <p:nvPr>
              <p:custDataLst>
                <p:tags r:id="rId9"/>
              </p:custDataLst>
            </p:nvPr>
          </p:nvGraphicFramePr>
          <p:xfrm>
            <a:off x="1331640" y="5517232"/>
            <a:ext cx="576064" cy="944745"/>
          </p:xfrm>
          <a:graphic>
            <a:graphicData uri="http://schemas.openxmlformats.org/presentationml/2006/ole">
              <p:oleObj spid="_x0000_s3127" name="Equation" r:id="rId21" imgW="241195" imgH="393529" progId="">
                <p:embed/>
              </p:oleObj>
            </a:graphicData>
          </a:graphic>
        </p:graphicFrame>
        <p:graphicFrame>
          <p:nvGraphicFramePr>
            <p:cNvPr id="3116" name="Объект 11"/>
            <p:cNvGraphicFramePr>
              <a:graphicFrameLocks noChangeAspect="1"/>
            </p:cNvGraphicFramePr>
            <p:nvPr>
              <p:custDataLst>
                <p:tags r:id="rId10"/>
              </p:custDataLst>
            </p:nvPr>
          </p:nvGraphicFramePr>
          <p:xfrm>
            <a:off x="3059832" y="5517232"/>
            <a:ext cx="806489" cy="944744"/>
          </p:xfrm>
          <a:graphic>
            <a:graphicData uri="http://schemas.openxmlformats.org/presentationml/2006/ole">
              <p:oleObj spid="_x0000_s3128" name="Equation" r:id="rId22" imgW="330057" imgH="393529" progId="">
                <p:embed/>
              </p:oleObj>
            </a:graphicData>
          </a:graphic>
        </p:graphicFrame>
        <p:graphicFrame>
          <p:nvGraphicFramePr>
            <p:cNvPr id="3117" name="Объект 12"/>
            <p:cNvGraphicFramePr>
              <a:graphicFrameLocks noChangeAspect="1"/>
            </p:cNvGraphicFramePr>
            <p:nvPr>
              <p:custDataLst>
                <p:tags r:id="rId11"/>
              </p:custDataLst>
            </p:nvPr>
          </p:nvGraphicFramePr>
          <p:xfrm>
            <a:off x="5148064" y="5517232"/>
            <a:ext cx="806489" cy="944744"/>
          </p:xfrm>
          <a:graphic>
            <a:graphicData uri="http://schemas.openxmlformats.org/presentationml/2006/ole">
              <p:oleObj spid="_x0000_s3129" name="Equation" r:id="rId23" imgW="330057" imgH="393529" progId="">
                <p:embed/>
              </p:oleObj>
            </a:graphicData>
          </a:graphic>
        </p:graphicFrame>
        <p:graphicFrame>
          <p:nvGraphicFramePr>
            <p:cNvPr id="3118" name="Объект 13"/>
            <p:cNvGraphicFramePr>
              <a:graphicFrameLocks noChangeAspect="1"/>
            </p:cNvGraphicFramePr>
            <p:nvPr>
              <p:custDataLst>
                <p:tags r:id="rId12"/>
              </p:custDataLst>
            </p:nvPr>
          </p:nvGraphicFramePr>
          <p:xfrm>
            <a:off x="7236296" y="5517232"/>
            <a:ext cx="576064" cy="944745"/>
          </p:xfrm>
          <a:graphic>
            <a:graphicData uri="http://schemas.openxmlformats.org/presentationml/2006/ole">
              <p:oleObj spid="_x0000_s3130" name="Equation" r:id="rId24" imgW="241195" imgH="393529" progId="">
                <p:embed/>
              </p:oleObj>
            </a:graphicData>
          </a:graphic>
        </p:graphicFrame>
        <p:sp>
          <p:nvSpPr>
            <p:cNvPr id="3119" name="Rectangle 10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79512" y="692696"/>
              <a:ext cx="8784976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ru-RU" altLang="en-US" b="1">
                  <a:solidFill>
                    <a:srgbClr val="0066FF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1.</a:t>
              </a:r>
              <a:r>
                <a:rPr lang="ru-RU" altLang="en-US">
                  <a:solidFill>
                    <a:srgbClr val="0066FF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altLang="en-US" sz="2800">
                  <a:solidFill>
                    <a:srgbClr val="7030A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Графіком якої з наведених функцій є парабола з вершиною в точці</a:t>
              </a:r>
              <a:r>
                <a:rPr lang="ru-RU" altLang="en-US" sz="280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altLang="en-US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(0;0)</a:t>
              </a:r>
              <a:r>
                <a:rPr lang="ru-RU" altLang="en-US" sz="280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?</a:t>
              </a:r>
            </a:p>
          </p:txBody>
        </p:sp>
        <p:sp>
          <p:nvSpPr>
            <p:cNvPr id="3120" name="Rectangle 11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755576" y="3501008"/>
              <a:ext cx="734481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ru-RU" altLang="en-US" b="1">
                  <a:solidFill>
                    <a:srgbClr val="0066FF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2. </a:t>
              </a:r>
              <a:r>
                <a:rPr lang="ru-RU" altLang="en-US" sz="2800">
                  <a:solidFill>
                    <a:srgbClr val="7030A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Функцію задано формулою</a:t>
              </a:r>
              <a:r>
                <a:rPr lang="ru-RU" altLang="en-US" sz="280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altLang="en-US" i="1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y=x</a:t>
              </a:r>
              <a:r>
                <a:rPr lang="ru-RU" altLang="en-US" baseline="3000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  <a:r>
                <a:rPr lang="ru-RU" altLang="en-US" sz="2800">
                  <a:solidFill>
                    <a:srgbClr val="7030A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. Знайдіть </a:t>
              </a:r>
            </a:p>
          </p:txBody>
        </p:sp>
        <p:sp>
          <p:nvSpPr>
            <p:cNvPr id="3121" name="Прямоугольник 18"/>
            <p:cNvSpPr>
              <a:spLocks noChangeArrowheads="1"/>
            </p:cNvSpPr>
            <p:nvPr/>
          </p:nvSpPr>
          <p:spPr bwMode="auto">
            <a:xfrm>
              <a:off x="1109856" y="4138047"/>
              <a:ext cx="28083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ru-RU" altLang="en-US" sz="2800">
                  <a:solidFill>
                    <a:srgbClr val="7030A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значення </a:t>
              </a:r>
              <a:r>
                <a:rPr lang="ru-RU" altLang="en-US" sz="2800" i="1">
                  <a:solidFill>
                    <a:srgbClr val="7030A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y</a:t>
              </a:r>
              <a:r>
                <a:rPr lang="ru-RU" altLang="en-US" sz="2800">
                  <a:solidFill>
                    <a:srgbClr val="7030A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якщо </a:t>
              </a:r>
            </a:p>
          </p:txBody>
        </p:sp>
      </p:grp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1643063" y="142875"/>
            <a:ext cx="5197475" cy="64611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Виконання усних вправ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250825" y="1412875"/>
          <a:ext cx="8642350" cy="23764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01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601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610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6106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45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319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Областю визначення функції</a:t>
                      </a:r>
                      <a:endParaRPr lang="ru-RU" sz="2000" b="0" dirty="0"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0" i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y=x</a:t>
                      </a:r>
                      <a:r>
                        <a:rPr lang="ru-RU" sz="2800" b="0" baseline="300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2400" b="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b="0" dirty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є всі числа</a:t>
                      </a:r>
                      <a:endParaRPr lang="ru-RU" sz="2000" b="0" dirty="0"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Графіком функції</a:t>
                      </a:r>
                      <a:endParaRPr lang="ru-RU" sz="2000" b="0" dirty="0"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0" i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y=x</a:t>
                      </a:r>
                      <a:r>
                        <a:rPr lang="ru-RU" sz="2800" b="0" baseline="300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2400" b="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b="0" dirty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є парабола</a:t>
                      </a:r>
                      <a:endParaRPr lang="ru-RU" sz="2000" b="0" dirty="0"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Точка</a:t>
                      </a:r>
                      <a:r>
                        <a:rPr lang="ru-RU" sz="2400" b="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800" b="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(−1;1) </a:t>
                      </a:r>
                      <a:r>
                        <a:rPr lang="ru-RU" sz="2400" b="0" dirty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належить графіку</a:t>
                      </a:r>
                      <a:endParaRPr lang="ru-RU" sz="2000" b="0" dirty="0"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функції</a:t>
                      </a:r>
                      <a:r>
                        <a:rPr lang="ru-RU" sz="2400" b="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800" b="0" i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y=x</a:t>
                      </a:r>
                      <a:r>
                        <a:rPr lang="ru-RU" sz="2800" b="0" baseline="300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400" b="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Функція </a:t>
                      </a:r>
                      <a:r>
                        <a:rPr lang="ru-RU" sz="2800" b="0" i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y=x</a:t>
                      </a:r>
                      <a:r>
                        <a:rPr lang="ru-RU" sz="2800" b="0" baseline="300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400" b="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може набувати</a:t>
                      </a:r>
                      <a:endParaRPr lang="ru-RU" sz="2000" b="0" dirty="0"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від’ємних значень</a:t>
                      </a:r>
                      <a:endParaRPr lang="ru-RU" sz="2000" b="0" dirty="0"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4115" name="Rectangle 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00113" y="252413"/>
            <a:ext cx="6145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en-US" b="1">
                <a:solidFill>
                  <a:srgbClr val="0066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altLang="en-US" sz="2800" b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Яке твердження є неправильним?</a:t>
            </a:r>
          </a:p>
        </p:txBody>
      </p:sp>
      <p:sp>
        <p:nvSpPr>
          <p:cNvPr id="4116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143000" y="3857625"/>
            <a:ext cx="6524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en-US" b="1">
                <a:solidFill>
                  <a:srgbClr val="0066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</a:t>
            </a:r>
            <a:r>
              <a:rPr lang="ru-RU" altLang="en-US" sz="2800" b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Піднесіть до другого степеня числа:</a:t>
            </a:r>
          </a:p>
        </p:txBody>
      </p:sp>
      <p:graphicFrame>
        <p:nvGraphicFramePr>
          <p:cNvPr id="4117" name="Объект 3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428750" y="4643438"/>
          <a:ext cx="5778500" cy="1271587"/>
        </p:xfrm>
        <a:graphic>
          <a:graphicData uri="http://schemas.openxmlformats.org/presentationml/2006/ole">
            <p:oleObj spid="_x0000_s4118" name="Equation" r:id="rId7" imgW="1777229" imgH="393529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Содержимое 2"/>
          <p:cNvSpPr>
            <a:spLocks noGrp="1"/>
          </p:cNvSpPr>
          <p:nvPr>
            <p:ph idx="1"/>
          </p:nvPr>
        </p:nvSpPr>
        <p:spPr>
          <a:xfrm>
            <a:off x="357188" y="214313"/>
            <a:ext cx="8572500" cy="4911725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uk-UA" altLang="en-US" sz="28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</a:p>
          <a:p>
            <a:pPr eaLnBrk="1" hangingPunct="1">
              <a:lnSpc>
                <a:spcPct val="150000"/>
              </a:lnSpc>
            </a:pPr>
            <a:r>
              <a:rPr lang="uk-UA" altLang="en-US" sz="4000" b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Назвати число, квадрат якого дорівнює 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uk-UA" altLang="en-US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25 ; 36 ;      ; 9 ; 121 ; 0 ; -9 .</a:t>
            </a:r>
          </a:p>
          <a:p>
            <a:pPr eaLnBrk="1" hangingPunct="1">
              <a:lnSpc>
                <a:spcPct val="150000"/>
              </a:lnSpc>
            </a:pPr>
            <a:r>
              <a:rPr lang="uk-UA" altLang="en-US" sz="4000" b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 числа  задовольняють рівняння :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uk-UA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uk-UA" altLang="en-US" sz="2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123" name="Object 2"/>
          <p:cNvGraphicFramePr>
            <a:graphicFrameLocks noChangeAspect="1"/>
          </p:cNvGraphicFramePr>
          <p:nvPr/>
        </p:nvGraphicFramePr>
        <p:xfrm>
          <a:off x="2428875" y="2428875"/>
          <a:ext cx="428625" cy="1057275"/>
        </p:xfrm>
        <a:graphic>
          <a:graphicData uri="http://schemas.openxmlformats.org/presentationml/2006/ole">
            <p:oleObj spid="_x0000_s5126" name="Формула" r:id="rId3" imgW="152334" imgH="393529" progId="Equation.3">
              <p:embed/>
            </p:oleObj>
          </a:graphicData>
        </a:graphic>
      </p:graphicFrame>
      <p:graphicFrame>
        <p:nvGraphicFramePr>
          <p:cNvPr id="5124" name="Object 7"/>
          <p:cNvGraphicFramePr>
            <a:graphicFrameLocks noChangeAspect="1"/>
          </p:cNvGraphicFramePr>
          <p:nvPr/>
        </p:nvGraphicFramePr>
        <p:xfrm>
          <a:off x="1571625" y="5572125"/>
          <a:ext cx="1495425" cy="785813"/>
        </p:xfrm>
        <a:graphic>
          <a:graphicData uri="http://schemas.openxmlformats.org/presentationml/2006/ole">
            <p:oleObj spid="_x0000_s5127" name="Формула" r:id="rId4" imgW="508000" imgH="279400" progId="Equation.3">
              <p:embed/>
            </p:oleObj>
          </a:graphicData>
        </a:graphic>
      </p:graphicFrame>
      <p:graphicFrame>
        <p:nvGraphicFramePr>
          <p:cNvPr id="5125" name="Object 8"/>
          <p:cNvGraphicFramePr>
            <a:graphicFrameLocks noChangeAspect="1"/>
          </p:cNvGraphicFramePr>
          <p:nvPr/>
        </p:nvGraphicFramePr>
        <p:xfrm>
          <a:off x="4572000" y="5572125"/>
          <a:ext cx="1500188" cy="787400"/>
        </p:xfrm>
        <a:graphic>
          <a:graphicData uri="http://schemas.openxmlformats.org/presentationml/2006/ole">
            <p:oleObj spid="_x0000_s5128" name="Формула" r:id="rId5" imgW="508000" imgH="279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4" descr="ÐÐ°ÑÑÐ¸Ð½ÐºÐ¸ Ð¿Ð¾ Ð·Ð°Ð¿ÑÐ¾ÑÑ Ð·Ð½Ð°ÑÐ¾Ð´Ð¶ÐµÐ½Ð½Ñ ÑÑÐ¾ÑÐ¾Ð½Ð¸ ÐºÐ²Ð°Ð´ÑÐ°ÑÐ° Ð·Ð° Ð´Ð°Ð½Ð¾Ñ Ð¿Ð»Ð¾ÑÐµÑ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0" y="642938"/>
            <a:ext cx="7540625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ÐÐ°ÑÑÐ¸Ð½ÐºÐ¸ Ð¿Ð¾ Ð·Ð°Ð¿ÑÐ¾ÑÑ Ð·Ð½Ð°ÑÐ¾Ð´Ð¶ÐµÐ½Ð½Ñ ÑÑÐ¾ÑÐ¾Ð½Ð¸ ÐºÐ²Ð°Ð´ÑÐ°ÑÐ° Ð·Ð° Ð´Ð°Ð½Ð¾Ñ Ð¿Ð»Ð¾ÑÐµÑ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63" y="500063"/>
            <a:ext cx="5857875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6429375" y="2786063"/>
            <a:ext cx="2214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>
                <a:latin typeface="Arial" panose="020B0604020202020204" pitchFamily="34" charset="0"/>
              </a:rPr>
              <a:t>S</a:t>
            </a:r>
            <a:r>
              <a:rPr lang="en-US" altLang="en-US" b="1">
                <a:latin typeface="Arial" panose="020B0604020202020204" pitchFamily="34" charset="0"/>
              </a:rPr>
              <a:t> = 25  </a:t>
            </a:r>
            <a:endParaRPr lang="ru-RU" altLang="en-US" b="1">
              <a:latin typeface="Arial" panose="020B0604020202020204" pitchFamily="34" charset="0"/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8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8199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58125" y="2857500"/>
            <a:ext cx="7239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10001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201" name="TextBox 10"/>
          <p:cNvSpPr txBox="1">
            <a:spLocks noChangeArrowheads="1"/>
          </p:cNvSpPr>
          <p:nvPr/>
        </p:nvSpPr>
        <p:spPr bwMode="auto">
          <a:xfrm>
            <a:off x="6786563" y="3857625"/>
            <a:ext cx="15001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latin typeface="Arial" panose="020B0604020202020204" pitchFamily="34" charset="0"/>
              </a:rPr>
              <a:t>a</a:t>
            </a:r>
            <a:r>
              <a:rPr lang="uk-UA" altLang="en-US" sz="3600" b="1">
                <a:latin typeface="Arial" panose="020B0604020202020204" pitchFamily="34" charset="0"/>
              </a:rPr>
              <a:t> </a:t>
            </a:r>
            <a:r>
              <a:rPr lang="en-US" altLang="en-US" sz="3600" b="1">
                <a:latin typeface="Arial" panose="020B0604020202020204" pitchFamily="34" charset="0"/>
              </a:rPr>
              <a:t>- </a:t>
            </a:r>
            <a:r>
              <a:rPr lang="uk-UA" altLang="en-US" sz="3600" b="1">
                <a:latin typeface="Arial" panose="020B0604020202020204" pitchFamily="34" charset="0"/>
              </a:rPr>
              <a:t>?</a:t>
            </a:r>
            <a:endParaRPr lang="ru-RU" altLang="en-US" sz="3600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ÐÐ°ÑÑÐ¸Ð½ÐºÐ¸ Ð¿Ð¾ Ð·Ð°Ð¿ÑÐ¾ÑÑ ÐºÐ²Ð°Ð´ÑÐ°ÑÐ½Ð° ÐºÑÐ¼Ð½Ð°ÑÐ° ÑÐ¸ÑÑÐ½Ð¾Ð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590" t="33932" r="13698" b="5222"/>
          <a:stretch>
            <a:fillRect/>
          </a:stretch>
        </p:blipFill>
        <p:spPr bwMode="auto">
          <a:xfrm>
            <a:off x="4605338" y="2500313"/>
            <a:ext cx="4538662" cy="421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4" descr="ÐÐ°ÑÑÐ¸Ð½ÐºÐ¸ Ð¿Ð¾ Ð·Ð°Ð¿ÑÐ¾ÑÑ ÐºÐ²Ð°Ð´ÑÐ°ÑÐ½Ð° ÐºÑÐ¼Ð½Ð°ÑÐ° ÑÐ¸ÑÑÐ½Ð¾Ð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2700" y="142875"/>
            <a:ext cx="4608513" cy="421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14313" y="285750"/>
            <a:ext cx="8786812" cy="2305050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КВАДРАТНИЙ КОРІНЬ.</a:t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АРИФМЕТИЧНИЙ КВАДРАТНИЙ КОРІНЬ</a:t>
            </a:r>
            <a:endParaRPr lang="uk-UA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Picture 12" descr="business_man_running_papers_hg_clr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30988" y="2408238"/>
            <a:ext cx="2513012" cy="444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45" name="Object 4"/>
          <p:cNvGraphicFramePr>
            <a:graphicFrameLocks noChangeAspect="1"/>
          </p:cNvGraphicFramePr>
          <p:nvPr/>
        </p:nvGraphicFramePr>
        <p:xfrm>
          <a:off x="6500813" y="3786188"/>
          <a:ext cx="771525" cy="857250"/>
        </p:xfrm>
        <a:graphic>
          <a:graphicData uri="http://schemas.openxmlformats.org/presentationml/2006/ole">
            <p:oleObj spid="_x0000_s10246" name="Формула" r:id="rId5" imgW="228501" imgH="25389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 descr="C:\Users\Я\Desktop\1415212317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Я\Desktop\57f7eea2467ee2c435d8af691b51e2cf_2000x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13" y="206375"/>
            <a:ext cx="8715375" cy="665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Математичні </a:t>
            </a:r>
            <a:r>
              <a:rPr lang="uk-UA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цікавинки</a:t>
            </a:r>
            <a:r>
              <a:rPr lang="uk-UA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/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571500" y="1285875"/>
            <a:ext cx="8072438" cy="5929313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uk-UA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давніх давен поряд із відшуканням площі квадрата за</a:t>
            </a:r>
          </a:p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uk-UA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відомою довжиною його сторони доводилося розв’язувати</a:t>
            </a:r>
          </a:p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uk-UA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обернену задачу: “ Якою повинна бути сторона квадрата,</a:t>
            </a:r>
          </a:p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uk-UA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щоб  його площа дорівнювала</a:t>
            </a:r>
            <a:r>
              <a:rPr lang="uk-UA" altLang="en-US" sz="24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 ?</a:t>
            </a:r>
            <a:r>
              <a:rPr lang="uk-UA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uk-UA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Таку задачу вміли розв’язувати ще 4 тисячі років тому</a:t>
            </a:r>
          </a:p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uk-UA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вавилонські вчені. Вони склали таблицю квадратів багатьох</a:t>
            </a:r>
          </a:p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uk-UA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натуральних чисел  і, користуючись нею, знаходили</a:t>
            </a:r>
          </a:p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uk-UA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квадратні корені з чисел, які були в таблиці.</a:t>
            </a:r>
            <a:endParaRPr lang="ru-RU" altLang="en-US" sz="2400" i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 descr="C:\Users\Я\Desktop\1359-700x9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63" y="0"/>
            <a:ext cx="82153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1" descr="ÐÑÐ¸Ð³ÑÐ½Ð°Ð»ÑÐ½Ð¸Ð¹ Ð³Ð¾Ð´Ð¸Ð½Ð½Ð¸Ð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667" r="13335" b="5136"/>
          <a:stretch>
            <a:fillRect/>
          </a:stretch>
        </p:blipFill>
        <p:spPr bwMode="auto">
          <a:xfrm>
            <a:off x="142875" y="142875"/>
            <a:ext cx="4929188" cy="671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Прямоугольник 2"/>
          <p:cNvSpPr>
            <a:spLocks noChangeArrowheads="1"/>
          </p:cNvSpPr>
          <p:nvPr/>
        </p:nvSpPr>
        <p:spPr bwMode="auto">
          <a:xfrm>
            <a:off x="5357813" y="285750"/>
            <a:ext cx="3571875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3600" b="1">
                <a:solidFill>
                  <a:srgbClr val="7030A0"/>
                </a:solidFill>
                <a:latin typeface="Arial" panose="020B0604020202020204" pitchFamily="34" charset="0"/>
              </a:rPr>
              <a:t>   </a:t>
            </a:r>
            <a:r>
              <a:rPr lang="ru-RU" altLang="en-US" sz="40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Цікавий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40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годинник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40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цифрами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40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циферблат</a:t>
            </a:r>
            <a:r>
              <a:rPr lang="uk-UA" altLang="en-US" sz="40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en-US" sz="40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вигляді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en-US" sz="40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квадратних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en-US" sz="40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коренів</a:t>
            </a:r>
            <a:endParaRPr lang="ru-RU" altLang="en-US" sz="4000" b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Квадратні корені</a:t>
            </a:r>
            <a:endParaRPr lang="ru-RU" dirty="0"/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4840288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uk-UA" altLang="en-US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Квадратним коренем </a:t>
            </a:r>
            <a:r>
              <a:rPr lang="uk-UA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числа </a:t>
            </a:r>
            <a:r>
              <a:rPr lang="uk-UA" altLang="en-US" sz="28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uk-UA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 число, квадрат якого дорівнює </a:t>
            </a:r>
            <a:r>
              <a:rPr lang="uk-UA" altLang="en-US" sz="28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uk-UA" altLang="en-US" sz="28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 : 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uk-UA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Квадратними коренями числа 49 є 7 і -7 , оскільки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uk-UA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= 49  і             = 49.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uk-UA" altLang="en-US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Квадратний корінь з від’ємного числа не    існує!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uk-UA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uk-UA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en-US" sz="2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388" name="Object 3"/>
          <p:cNvGraphicFramePr>
            <a:graphicFrameLocks noChangeAspect="1"/>
          </p:cNvGraphicFramePr>
          <p:nvPr/>
        </p:nvGraphicFramePr>
        <p:xfrm>
          <a:off x="642938" y="4214813"/>
          <a:ext cx="392112" cy="514350"/>
        </p:xfrm>
        <a:graphic>
          <a:graphicData uri="http://schemas.openxmlformats.org/presentationml/2006/ole">
            <p:oleObj spid="_x0000_s16391" name="Формула" r:id="rId4" imgW="203112" imgH="279279" progId="Equation.3">
              <p:embed/>
            </p:oleObj>
          </a:graphicData>
        </a:graphic>
      </p:graphicFrame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2286000" y="4214813"/>
          <a:ext cx="811213" cy="536575"/>
        </p:xfrm>
        <a:graphic>
          <a:graphicData uri="http://schemas.openxmlformats.org/presentationml/2006/ole">
            <p:oleObj spid="_x0000_s16392" name="Формула" r:id="rId5" imgW="457002" imgH="317362" progId="Equation.3">
              <p:embed/>
            </p:oleObj>
          </a:graphicData>
        </a:graphic>
      </p:graphicFrame>
      <p:pic>
        <p:nvPicPr>
          <p:cNvPr id="16390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15188" y="0"/>
            <a:ext cx="17938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75"/>
            <a:ext cx="8229600" cy="703263"/>
          </a:xfrm>
        </p:spPr>
        <p:txBody>
          <a:bodyPr/>
          <a:lstStyle/>
          <a:p>
            <a:pPr eaLnBrk="1" hangingPunct="1">
              <a:defRPr/>
            </a:pPr>
            <a:r>
              <a:rPr lang="uk-UA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Арифметичний квадратний корінь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0" y="1357313"/>
            <a:ext cx="9001125" cy="4757737"/>
          </a:xfrm>
        </p:spPr>
        <p:txBody>
          <a:bodyPr/>
          <a:lstStyle/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ru-RU" altLang="en-US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Арифметичним квадратним коренем з числа </a:t>
            </a:r>
            <a:r>
              <a:rPr lang="ru-RU" altLang="en-US" sz="28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ru-RU" altLang="en-US" sz="28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 невід’ємне число, квадрат якого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ru-RU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дорівнює </a:t>
            </a:r>
            <a:r>
              <a:rPr lang="ru-RU" altLang="en-US" sz="28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</a:t>
            </a:r>
            <a:r>
              <a:rPr lang="uk-UA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≥   0    і            = </a:t>
            </a:r>
            <a:r>
              <a:rPr lang="ru-RU" altLang="en-US" sz="28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ru-RU" altLang="en-US" sz="28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- </a:t>
            </a:r>
            <a:r>
              <a:rPr lang="ru-RU" altLang="en-US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 арифметичного квадратного кореня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ru-RU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або </a:t>
            </a:r>
            <a:r>
              <a:rPr lang="ru-RU" altLang="en-US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радикал  </a:t>
            </a:r>
            <a:r>
              <a:rPr lang="ru-RU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(від латинського слова </a:t>
            </a:r>
            <a:r>
              <a:rPr lang="en-US" altLang="en-US" sz="28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radix</a:t>
            </a:r>
            <a:r>
              <a:rPr lang="en-US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uk-UA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корінь</a:t>
            </a:r>
            <a:r>
              <a:rPr lang="ru-RU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uk-UA" altLang="en-US" sz="28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а      </a:t>
            </a:r>
            <a:r>
              <a:rPr lang="uk-UA" altLang="en-US" sz="28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підкореневий вираз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uk-UA" altLang="en-US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Підкореневий вираз може набувати тільки невід’ємних значень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uk-UA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endParaRPr lang="ru-RU" altLang="en-US" sz="2800" i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altLang="en-US" sz="2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412" name="Object 2"/>
          <p:cNvGraphicFramePr>
            <a:graphicFrameLocks noChangeAspect="1"/>
          </p:cNvGraphicFramePr>
          <p:nvPr/>
        </p:nvGraphicFramePr>
        <p:xfrm>
          <a:off x="2357438" y="2857500"/>
          <a:ext cx="712787" cy="642938"/>
        </p:xfrm>
        <a:graphic>
          <a:graphicData uri="http://schemas.openxmlformats.org/presentationml/2006/ole">
            <p:oleObj spid="_x0000_s17415" name="Формула" r:id="rId3" imgW="241300" imgH="228600" progId="Equation.3">
              <p:embed/>
            </p:oleObj>
          </a:graphicData>
        </a:graphic>
      </p:graphicFrame>
      <p:graphicFrame>
        <p:nvGraphicFramePr>
          <p:cNvPr id="17413" name="Object 3"/>
          <p:cNvGraphicFramePr>
            <a:graphicFrameLocks noChangeAspect="1"/>
          </p:cNvGraphicFramePr>
          <p:nvPr/>
        </p:nvGraphicFramePr>
        <p:xfrm>
          <a:off x="4572000" y="2928938"/>
          <a:ext cx="785813" cy="585787"/>
        </p:xfrm>
        <a:graphic>
          <a:graphicData uri="http://schemas.openxmlformats.org/presentationml/2006/ole">
            <p:oleObj spid="_x0000_s17416" name="Уравнение" r:id="rId4" imgW="469900" imgH="368300" progId="Equation.3">
              <p:embed/>
            </p:oleObj>
          </a:graphicData>
        </a:graphic>
      </p:graphicFrame>
      <p:graphicFrame>
        <p:nvGraphicFramePr>
          <p:cNvPr id="17414" name="Object 4"/>
          <p:cNvGraphicFramePr>
            <a:graphicFrameLocks noChangeAspect="1"/>
          </p:cNvGraphicFramePr>
          <p:nvPr/>
        </p:nvGraphicFramePr>
        <p:xfrm>
          <a:off x="714375" y="3495675"/>
          <a:ext cx="788988" cy="835025"/>
        </p:xfrm>
        <a:graphic>
          <a:graphicData uri="http://schemas.openxmlformats.org/presentationml/2006/ole">
            <p:oleObj spid="_x0000_s17417" name="Формула" r:id="rId5" imgW="228501" imgH="25389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0" y="260350"/>
            <a:ext cx="8928100" cy="313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0" y="3860800"/>
            <a:ext cx="8928100" cy="207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150" y="765175"/>
            <a:ext cx="8824913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73463"/>
            <a:ext cx="8801100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928688" y="357188"/>
            <a:ext cx="7264400" cy="830262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ru-RU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ДОМАШНЄ ЗАВДАННЯ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517" y="1187450"/>
            <a:ext cx="7786742" cy="50783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uk-U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ПАРАГРАФ 12 (ОПРАЦЮВАТИ </a:t>
            </a:r>
          </a:p>
          <a:p>
            <a:pPr algn="ctr" eaLnBrk="1" hangingPunct="1">
              <a:defRPr/>
            </a:pPr>
            <a:r>
              <a:rPr lang="uk-U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СТОРІНКИ 88-93);</a:t>
            </a:r>
          </a:p>
          <a:p>
            <a:pPr algn="ctr" eaLnBrk="1" hangingPunct="1">
              <a:defRPr/>
            </a:pPr>
            <a:r>
              <a:rPr lang="uk-U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№380; №384; №390(1-4)</a:t>
            </a:r>
          </a:p>
          <a:p>
            <a:pPr algn="ctr" eaLnBrk="1" hangingPunct="1">
              <a:defRPr/>
            </a:pPr>
            <a:r>
              <a:rPr lang="uk-U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Додатково: розгадати </a:t>
            </a:r>
            <a:r>
              <a:rPr lang="uk-UA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кроснамбер</a:t>
            </a:r>
            <a:r>
              <a:rPr lang="uk-U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3556" name="Picture 4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5825" y="5229225"/>
            <a:ext cx="165735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Я\Desktop\Слайд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820494SlideId25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820494SlideId2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820494SlideId2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820494SlideId25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820494SlideId25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820494SlideId25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820494SlideId25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820494SlideId25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820494SlideId25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820494SlideId25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820494SlideId25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820494SlideId25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820494SlideId25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8204923SlideId25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8204923SlideId25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8204946SlideId26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8204946SlideId26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8204638SlideId25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6612286SlideId26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66123110SlideId272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</TotalTime>
  <Words>271</Words>
  <Application>Microsoft Office PowerPoint</Application>
  <PresentationFormat>Экран (4:3)</PresentationFormat>
  <Paragraphs>75</Paragraphs>
  <Slides>19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Тема Office</vt:lpstr>
      <vt:lpstr>Equation</vt:lpstr>
      <vt:lpstr>Формула</vt:lpstr>
      <vt:lpstr>Уравнение</vt:lpstr>
      <vt:lpstr>Квадратний корінь. Арифметичний квадратний корінь</vt:lpstr>
      <vt:lpstr>Слайд 2</vt:lpstr>
      <vt:lpstr>Слайд 3</vt:lpstr>
      <vt:lpstr>Слайд 4</vt:lpstr>
      <vt:lpstr>Слайд 5</vt:lpstr>
      <vt:lpstr>Слайд 6</vt:lpstr>
      <vt:lpstr>Слайд 7</vt:lpstr>
      <vt:lpstr>КВАДРАТНИЙ КОРІНЬ. АРИФМЕТИЧНИЙ КВАДРАТНИЙ КОРІНЬ</vt:lpstr>
      <vt:lpstr>Слайд 9</vt:lpstr>
      <vt:lpstr>Слайд 10</vt:lpstr>
      <vt:lpstr>Математичні цікавинки:</vt:lpstr>
      <vt:lpstr>Слайд 12</vt:lpstr>
      <vt:lpstr>Слайд 13</vt:lpstr>
      <vt:lpstr>Квадратні корені</vt:lpstr>
      <vt:lpstr>Арифметичний квадратний корінь </vt:lpstr>
      <vt:lpstr>Слайд 16</vt:lpstr>
      <vt:lpstr>Слайд 17</vt:lpstr>
      <vt:lpstr>Слайд 18</vt:lpstr>
      <vt:lpstr>Слайд 19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Я</dc:creator>
  <cp:lastModifiedBy>Sch</cp:lastModifiedBy>
  <cp:revision>100</cp:revision>
  <dcterms:created xsi:type="dcterms:W3CDTF">2010-07-26T05:28:58Z</dcterms:created>
  <dcterms:modified xsi:type="dcterms:W3CDTF">2023-01-25T09:54:59Z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BookName">
    <vt:lpwstr/>
  </property>
  <property fmtid="{D5CDD505-2E9C-101B-9397-08002B2CF9AE}" pid="3" name="MayClose">
    <vt:bool>false</vt:bool>
  </property>
  <property fmtid="{D5CDD505-2E9C-101B-9397-08002B2CF9AE}" pid="4" name="IsFreeze">
    <vt:bool>false</vt:bool>
  </property>
  <property fmtid="{D5CDD505-2E9C-101B-9397-08002B2CF9AE}" pid="5" name="UserClose">
    <vt:bool>false</vt:bool>
  </property>
</Properties>
</file>