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6" r:id="rId9"/>
    <p:sldId id="262" r:id="rId10"/>
    <p:sldId id="264" r:id="rId11"/>
    <p:sldId id="265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1" d="100"/>
          <a:sy n="41" d="100"/>
        </p:scale>
        <p:origin x="-220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A057D-9830-4844-AB62-72686CF8D72D}" type="datetimeFigureOut">
              <a:rPr lang="uk-UA" smtClean="0"/>
              <a:t>24.12.2015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A1C43-169B-4396-B5F5-40C1B0BE1DED}" type="slidenum">
              <a:rPr lang="uk-UA" smtClean="0"/>
              <a:t>‹#›</a:t>
            </a:fld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A057D-9830-4844-AB62-72686CF8D72D}" type="datetimeFigureOut">
              <a:rPr lang="uk-UA" smtClean="0"/>
              <a:t>24.12.2015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A1C43-169B-4396-B5F5-40C1B0BE1DED}" type="slidenum">
              <a:rPr lang="uk-UA" smtClean="0"/>
              <a:t>‹#›</a:t>
            </a:fld>
            <a:endParaRPr lang="uk-U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A057D-9830-4844-AB62-72686CF8D72D}" type="datetimeFigureOut">
              <a:rPr lang="uk-UA" smtClean="0"/>
              <a:t>24.12.2015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A1C43-169B-4396-B5F5-40C1B0BE1DED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A057D-9830-4844-AB62-72686CF8D72D}" type="datetimeFigureOut">
              <a:rPr lang="uk-UA" smtClean="0"/>
              <a:t>24.12.2015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A1C43-169B-4396-B5F5-40C1B0BE1DED}" type="slidenum">
              <a:rPr lang="uk-UA" smtClean="0"/>
              <a:t>‹#›</a:t>
            </a:fld>
            <a:endParaRPr lang="uk-U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A057D-9830-4844-AB62-72686CF8D72D}" type="datetimeFigureOut">
              <a:rPr lang="uk-UA" smtClean="0"/>
              <a:t>24.12.2015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A1C43-169B-4396-B5F5-40C1B0BE1DED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A057D-9830-4844-AB62-72686CF8D72D}" type="datetimeFigureOut">
              <a:rPr lang="uk-UA" smtClean="0"/>
              <a:t>24.12.2015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A1C43-169B-4396-B5F5-40C1B0BE1DED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A057D-9830-4844-AB62-72686CF8D72D}" type="datetimeFigureOut">
              <a:rPr lang="uk-UA" smtClean="0"/>
              <a:t>24.12.2015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A1C43-169B-4396-B5F5-40C1B0BE1DED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A057D-9830-4844-AB62-72686CF8D72D}" type="datetimeFigureOut">
              <a:rPr lang="uk-UA" smtClean="0"/>
              <a:t>24.12.2015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A1C43-169B-4396-B5F5-40C1B0BE1DED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A057D-9830-4844-AB62-72686CF8D72D}" type="datetimeFigureOut">
              <a:rPr lang="uk-UA" smtClean="0"/>
              <a:t>24.12.2015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A1C43-169B-4396-B5F5-40C1B0BE1DED}" type="slidenum">
              <a:rPr lang="uk-UA" smtClean="0"/>
              <a:t>‹#›</a:t>
            </a:fld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A057D-9830-4844-AB62-72686CF8D72D}" type="datetimeFigureOut">
              <a:rPr lang="uk-UA" smtClean="0"/>
              <a:t>24.12.2015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A1C43-169B-4396-B5F5-40C1B0BE1DED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A057D-9830-4844-AB62-72686CF8D72D}" type="datetimeFigureOut">
              <a:rPr lang="uk-UA" smtClean="0"/>
              <a:t>24.12.2015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A1C43-169B-4396-B5F5-40C1B0BE1DED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89A057D-9830-4844-AB62-72686CF8D72D}" type="datetimeFigureOut">
              <a:rPr lang="uk-UA" smtClean="0"/>
              <a:t>24.12.2015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56A1C43-169B-4396-B5F5-40C1B0BE1DED}" type="slidenum">
              <a:rPr lang="uk-UA" smtClean="0"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klub-drug.ru/wp-content/uploads/2011/04/school-children_6.jp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15816" y="4941168"/>
            <a:ext cx="5800700" cy="1345704"/>
          </a:xfrm>
        </p:spPr>
        <p:txBody>
          <a:bodyPr>
            <a:normAutofit fontScale="92500" lnSpcReduction="20000"/>
          </a:bodyPr>
          <a:lstStyle/>
          <a:p>
            <a:endParaRPr lang="uk-UA" sz="4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4400" b="1" dirty="0" smtClean="0">
                <a:latin typeface="Times New Roman" pitchFamily="18" charset="0"/>
                <a:cs typeface="Times New Roman" pitchFamily="18" charset="0"/>
              </a:rPr>
              <a:t>Урок-аукціон</a:t>
            </a:r>
            <a:endParaRPr lang="uk-UA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268760"/>
          </a:xfrm>
        </p:spPr>
        <p:txBody>
          <a:bodyPr/>
          <a:lstStyle/>
          <a:p>
            <a:pPr marL="182880" indent="0">
              <a:buNone/>
            </a:pPr>
            <a:r>
              <a:rPr lang="uk-UA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Материки тропічних широт</a:t>
            </a:r>
            <a:endParaRPr lang="uk-UA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mhtml:file://C:\Users\Виталий\Desktop\Школьные%20картинки,%20школьные%20анимации.%20Картинки%20книги,%20школа.%20Картинки%20учеба.%20_%20Не%20для%20галочки,%20а%20для%20друзей.mht!http://klub-drug.ru/wp-content/uploads/2011/04/school-children_6-150x150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120676"/>
            <a:ext cx="4720580" cy="3877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6926" y="1120676"/>
            <a:ext cx="367240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Хочеш </a:t>
            </a:r>
            <a:r>
              <a:rPr lang="uk-UA" sz="2400" b="1" dirty="0" err="1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плавать</a:t>
            </a:r>
            <a:r>
              <a:rPr lang="uk-UA" sz="2400" b="1" dirty="0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 в океані,</a:t>
            </a:r>
            <a:endParaRPr lang="ru-RU" sz="2400" b="1" dirty="0" smtClean="0">
              <a:latin typeface="Comic Sans MS" pitchFamily="66" charset="0"/>
              <a:ea typeface="Calibri" pitchFamily="34" charset="0"/>
            </a:endParaRPr>
          </a:p>
          <a:p>
            <a:pPr eaLnBrk="0" hangingPunct="0"/>
            <a:r>
              <a:rPr lang="uk-UA" sz="2400" b="1" dirty="0" err="1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Побувать</a:t>
            </a:r>
            <a:r>
              <a:rPr lang="uk-UA" sz="2400" b="1" dirty="0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 на глибині,</a:t>
            </a:r>
            <a:endParaRPr lang="ru-RU" sz="2400" b="1" dirty="0" smtClean="0">
              <a:latin typeface="Comic Sans MS" pitchFamily="66" charset="0"/>
            </a:endParaRPr>
          </a:p>
          <a:p>
            <a:pPr eaLnBrk="0" hangingPunct="0"/>
            <a:r>
              <a:rPr lang="uk-UA" sz="2400" b="1" dirty="0" smtClean="0">
                <a:latin typeface="Comic Sans MS" pitchFamily="66" charset="0"/>
                <a:cs typeface="Calibri" pitchFamily="34" charset="0"/>
              </a:rPr>
              <a:t>Десь у джунглях чи в савані,</a:t>
            </a:r>
            <a:endParaRPr lang="ru-RU" sz="2400" b="1" dirty="0" smtClean="0">
              <a:latin typeface="Comic Sans MS" pitchFamily="66" charset="0"/>
            </a:endParaRPr>
          </a:p>
          <a:p>
            <a:pPr eaLnBrk="0" hangingPunct="0"/>
            <a:r>
              <a:rPr lang="uk-UA" sz="2400" b="1" dirty="0" smtClean="0">
                <a:latin typeface="Comic Sans MS" pitchFamily="66" charset="0"/>
                <a:cs typeface="Calibri" pitchFamily="34" charset="0"/>
              </a:rPr>
              <a:t>Чи в космічній вишині.</a:t>
            </a:r>
            <a:endParaRPr lang="ru-RU" sz="2400" b="1" dirty="0" smtClean="0">
              <a:latin typeface="Comic Sans MS" pitchFamily="66" charset="0"/>
            </a:endParaRPr>
          </a:p>
          <a:p>
            <a:pPr eaLnBrk="0" hangingPunct="0"/>
            <a:r>
              <a:rPr lang="uk-UA" sz="2400" b="1" dirty="0" smtClean="0">
                <a:latin typeface="Comic Sans MS" pitchFamily="66" charset="0"/>
                <a:cs typeface="Calibri" pitchFamily="34" charset="0"/>
              </a:rPr>
              <a:t>Бути пильним слідопитом,</a:t>
            </a:r>
            <a:endParaRPr lang="ru-RU" sz="2400" b="1" dirty="0" smtClean="0">
              <a:latin typeface="Comic Sans MS" pitchFamily="66" charset="0"/>
            </a:endParaRPr>
          </a:p>
          <a:p>
            <a:pPr eaLnBrk="0" hangingPunct="0"/>
            <a:r>
              <a:rPr lang="uk-UA" sz="2400" b="1" dirty="0" smtClean="0">
                <a:latin typeface="Comic Sans MS" pitchFamily="66" charset="0"/>
                <a:cs typeface="Calibri" pitchFamily="34" charset="0"/>
              </a:rPr>
              <a:t>В хащах вікових лісів –</a:t>
            </a:r>
            <a:endParaRPr lang="ru-RU" sz="2400" b="1" dirty="0" smtClean="0">
              <a:latin typeface="Comic Sans MS" pitchFamily="66" charset="0"/>
            </a:endParaRPr>
          </a:p>
          <a:p>
            <a:pPr eaLnBrk="0" hangingPunct="0"/>
            <a:r>
              <a:rPr lang="uk-UA" sz="2400" b="1" dirty="0" smtClean="0">
                <a:latin typeface="Comic Sans MS" pitchFamily="66" charset="0"/>
                <a:cs typeface="Calibri" pitchFamily="34" charset="0"/>
              </a:rPr>
              <a:t>Всі шляхи тобі відкрито</a:t>
            </a:r>
            <a:endParaRPr lang="ru-RU" sz="2400" b="1" dirty="0" smtClean="0">
              <a:latin typeface="Comic Sans MS" pitchFamily="66" charset="0"/>
            </a:endParaRPr>
          </a:p>
          <a:p>
            <a:pPr eaLnBrk="0" hangingPunct="0"/>
            <a:r>
              <a:rPr lang="uk-UA" sz="2400" b="1" dirty="0" smtClean="0">
                <a:latin typeface="Comic Sans MS" pitchFamily="66" charset="0"/>
                <a:cs typeface="Calibri" pitchFamily="34" charset="0"/>
              </a:rPr>
              <a:t>В географії материків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1382579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436455" y="6093296"/>
            <a:ext cx="6512511" cy="1143000"/>
          </a:xfrm>
        </p:spPr>
        <p:txBody>
          <a:bodyPr/>
          <a:lstStyle/>
          <a:p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163806"/>
            <a:ext cx="9144000" cy="5328592"/>
          </a:xfrm>
        </p:spPr>
        <p:txBody>
          <a:bodyPr>
            <a:normAutofit/>
          </a:bodyPr>
          <a:lstStyle/>
          <a:p>
            <a:pPr lvl="0"/>
            <a:r>
              <a:rPr lang="uk-UA" sz="3600" dirty="0"/>
              <a:t>Які материки ми </a:t>
            </a:r>
            <a:r>
              <a:rPr lang="uk-UA" sz="3600" dirty="0" smtClean="0"/>
              <a:t>вже вивчили</a:t>
            </a:r>
            <a:r>
              <a:rPr lang="uk-UA" sz="3600" dirty="0"/>
              <a:t>?</a:t>
            </a:r>
          </a:p>
          <a:p>
            <a:pPr lvl="0"/>
            <a:r>
              <a:rPr lang="uk-UA" sz="3600" dirty="0"/>
              <a:t>Чому їх називають материками тропічних широт?</a:t>
            </a:r>
          </a:p>
          <a:p>
            <a:pPr lvl="0"/>
            <a:r>
              <a:rPr lang="uk-UA" sz="3600" dirty="0"/>
              <a:t>Які цікаві факти вам відомі про них?</a:t>
            </a:r>
          </a:p>
          <a:p>
            <a:endParaRPr lang="uk-UA" dirty="0"/>
          </a:p>
        </p:txBody>
      </p:sp>
      <p:pic>
        <p:nvPicPr>
          <p:cNvPr id="5" name="Picture 3" descr="C:\Users\Админ\Desktop\емблемки\origin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7664" y="3002950"/>
            <a:ext cx="6048672" cy="3861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j0283649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6296" y="0"/>
            <a:ext cx="1714500" cy="245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72124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731520"/>
            <a:ext cx="7992888" cy="5289768"/>
          </a:xfrm>
        </p:spPr>
        <p:txBody>
          <a:bodyPr>
            <a:normAutofit lnSpcReduction="10000"/>
          </a:bodyPr>
          <a:lstStyle/>
          <a:p>
            <a:r>
              <a:rPr lang="uk-UA" sz="3600" dirty="0"/>
              <a:t>На аукціоні ми сьогодні продаємо шість лотів</a:t>
            </a:r>
            <a:r>
              <a:rPr lang="uk-UA" sz="3600" dirty="0" smtClean="0"/>
              <a:t>:</a:t>
            </a:r>
          </a:p>
          <a:p>
            <a:r>
              <a:rPr lang="uk-UA" sz="3600" dirty="0" smtClean="0"/>
              <a:t> №</a:t>
            </a:r>
            <a:r>
              <a:rPr lang="uk-UA" sz="3600" dirty="0"/>
              <a:t>1«Дива жарких широт», </a:t>
            </a:r>
            <a:endParaRPr lang="uk-UA" sz="3600" dirty="0" smtClean="0"/>
          </a:p>
          <a:p>
            <a:r>
              <a:rPr lang="uk-UA" sz="3600" dirty="0" smtClean="0"/>
              <a:t> №</a:t>
            </a:r>
            <a:r>
              <a:rPr lang="uk-UA" sz="3600" dirty="0"/>
              <a:t>2 «Африка», </a:t>
            </a:r>
            <a:endParaRPr lang="uk-UA" sz="3600" dirty="0" smtClean="0"/>
          </a:p>
          <a:p>
            <a:r>
              <a:rPr lang="uk-UA" sz="3600" dirty="0" smtClean="0"/>
              <a:t> №</a:t>
            </a:r>
            <a:r>
              <a:rPr lang="uk-UA" sz="3600" dirty="0"/>
              <a:t>3 «Південна Америка</a:t>
            </a:r>
            <a:r>
              <a:rPr lang="uk-UA" sz="3600" dirty="0" smtClean="0"/>
              <a:t>»,</a:t>
            </a:r>
          </a:p>
          <a:p>
            <a:r>
              <a:rPr lang="uk-UA" sz="3600" dirty="0" smtClean="0"/>
              <a:t> </a:t>
            </a:r>
            <a:r>
              <a:rPr lang="uk-UA" sz="3600" dirty="0"/>
              <a:t>№4 «Австралія</a:t>
            </a:r>
            <a:r>
              <a:rPr lang="uk-UA" sz="3600" dirty="0" smtClean="0"/>
              <a:t>», </a:t>
            </a:r>
          </a:p>
          <a:p>
            <a:r>
              <a:rPr lang="uk-UA" sz="3600" dirty="0" smtClean="0"/>
              <a:t> </a:t>
            </a:r>
            <a:r>
              <a:rPr lang="uk-UA" sz="3600" dirty="0"/>
              <a:t>№ 5«Лот для картографів», </a:t>
            </a:r>
            <a:endParaRPr lang="uk-UA" sz="3600" dirty="0" smtClean="0"/>
          </a:p>
          <a:p>
            <a:r>
              <a:rPr lang="uk-UA" sz="3600" dirty="0" smtClean="0"/>
              <a:t> №</a:t>
            </a:r>
            <a:r>
              <a:rPr lang="uk-UA" sz="3600" dirty="0"/>
              <a:t>6 «Тварини і рослини»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28383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568952" cy="1584176"/>
          </a:xfrm>
        </p:spPr>
        <p:txBody>
          <a:bodyPr/>
          <a:lstStyle/>
          <a:p>
            <a:pPr marL="0" indent="0" algn="ctr">
              <a:buNone/>
            </a:pPr>
            <a:r>
              <a:rPr lang="uk-UA" sz="4800" dirty="0"/>
              <a:t>Продаж лоту №1 «Дива жарких широт»</a:t>
            </a:r>
            <a:br>
              <a:rPr lang="uk-UA" sz="4800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1988840"/>
            <a:ext cx="8568952" cy="4176464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uk-UA" sz="3600" b="1" dirty="0"/>
              <a:t> </a:t>
            </a:r>
            <a:r>
              <a:rPr lang="uk-UA" sz="3600" dirty="0" smtClean="0"/>
              <a:t>Потрібно </a:t>
            </a:r>
            <a:r>
              <a:rPr lang="uk-UA" sz="3600" dirty="0"/>
              <a:t>дати відповіді на запитання про цікаві, дивовижні об’єкти, явища материків тропічних широт. Яка команда  дасть більше правильних відповідей, отримає лот.</a:t>
            </a:r>
          </a:p>
          <a:p>
            <a:endParaRPr lang="uk-UA" dirty="0"/>
          </a:p>
        </p:txBody>
      </p:sp>
      <p:pic>
        <p:nvPicPr>
          <p:cNvPr id="4" name="Picture 6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319" y="4581128"/>
            <a:ext cx="3045844" cy="2276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8875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7992888" cy="1484784"/>
          </a:xfrm>
        </p:spPr>
        <p:txBody>
          <a:bodyPr/>
          <a:lstStyle/>
          <a:p>
            <a:pPr marL="0" indent="0" algn="l">
              <a:buNone/>
            </a:pPr>
            <a:r>
              <a:rPr lang="uk-UA" dirty="0"/>
              <a:t>Продаж лоту №2 «Африка»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1052736"/>
            <a:ext cx="4752226" cy="5472608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uk-UA" sz="3600" dirty="0" smtClean="0"/>
              <a:t>Кожен </a:t>
            </a:r>
            <a:r>
              <a:rPr lang="uk-UA" sz="3600" dirty="0"/>
              <a:t>учень кожної команди повинен відповісти на запитання і придбати жетони («гроші</a:t>
            </a:r>
            <a:r>
              <a:rPr lang="uk-UA" sz="3600" dirty="0" smtClean="0"/>
              <a:t>»). </a:t>
            </a:r>
          </a:p>
          <a:p>
            <a:pPr marL="45720" indent="0">
              <a:buNone/>
            </a:pPr>
            <a:r>
              <a:rPr lang="uk-UA" sz="3600" dirty="0" smtClean="0"/>
              <a:t> </a:t>
            </a:r>
            <a:r>
              <a:rPr lang="uk-UA" sz="3600" dirty="0"/>
              <a:t>Яка команда в сумі набирає більше – «купує» лот.</a:t>
            </a:r>
          </a:p>
          <a:p>
            <a:endParaRPr lang="uk-UA" dirty="0"/>
          </a:p>
        </p:txBody>
      </p:sp>
      <p:pic>
        <p:nvPicPr>
          <p:cNvPr id="4" name="Picture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746" y="1988840"/>
            <a:ext cx="4143375" cy="407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9367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80920" cy="1728192"/>
          </a:xfrm>
        </p:spPr>
        <p:txBody>
          <a:bodyPr/>
          <a:lstStyle/>
          <a:p>
            <a:pPr marL="0" indent="0" algn="ctr">
              <a:buNone/>
            </a:pPr>
            <a:r>
              <a:rPr lang="uk-UA" dirty="0">
                <a:effectLst/>
              </a:rPr>
              <a:t>Продаж лоту № 3 </a:t>
            </a:r>
            <a:r>
              <a:rPr lang="uk-UA" dirty="0" smtClean="0">
                <a:effectLst/>
              </a:rPr>
              <a:t/>
            </a:r>
            <a:br>
              <a:rPr lang="uk-UA" dirty="0" smtClean="0">
                <a:effectLst/>
              </a:rPr>
            </a:br>
            <a:r>
              <a:rPr lang="uk-UA" dirty="0" smtClean="0">
                <a:effectLst/>
              </a:rPr>
              <a:t>«</a:t>
            </a:r>
            <a:r>
              <a:rPr lang="uk-UA" dirty="0">
                <a:effectLst/>
              </a:rPr>
              <a:t>Південна Америка»</a:t>
            </a: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sz="quarter" idx="13"/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871449"/>
            <a:ext cx="3168352" cy="4495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4250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992888" cy="1800200"/>
          </a:xfrm>
        </p:spPr>
        <p:txBody>
          <a:bodyPr/>
          <a:lstStyle/>
          <a:p>
            <a:pPr marL="0" indent="0" algn="ctr">
              <a:buNone/>
            </a:pPr>
            <a:r>
              <a:rPr lang="uk-UA" dirty="0">
                <a:effectLst/>
              </a:rPr>
              <a:t>Продаж лоту № 4 «Австралія»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4" name="Picture 4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729943"/>
            <a:ext cx="5933831" cy="4753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1499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0"/>
            <a:ext cx="7560840" cy="1475656"/>
          </a:xfrm>
        </p:spPr>
        <p:txBody>
          <a:bodyPr/>
          <a:lstStyle/>
          <a:p>
            <a:pPr marL="0" indent="0" algn="ctr">
              <a:buNone/>
            </a:pPr>
            <a:r>
              <a:rPr lang="uk-UA" dirty="0">
                <a:effectLst/>
              </a:rPr>
              <a:t>Продаж лоту №5 для картографів </a:t>
            </a:r>
            <a:endParaRPr lang="uk-UA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542778583"/>
              </p:ext>
            </p:extLst>
          </p:nvPr>
        </p:nvGraphicFramePr>
        <p:xfrm>
          <a:off x="539552" y="1613867"/>
          <a:ext cx="8280920" cy="49115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40040"/>
                <a:gridCol w="4140880"/>
              </a:tblGrid>
              <a:tr h="37497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Назви для першого картографа</a:t>
                      </a:r>
                      <a:endParaRPr lang="uk-U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Назви для другого картографа</a:t>
                      </a:r>
                      <a:endParaRPr lang="uk-U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4688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1.Карпентарія </a:t>
                      </a:r>
                      <a:endParaRPr lang="uk-U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1.Парана </a:t>
                      </a:r>
                      <a:endParaRPr lang="uk-U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4688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2.Мозамбіцька </a:t>
                      </a:r>
                      <a:endParaRPr lang="uk-U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2.Ефіопське </a:t>
                      </a:r>
                      <a:endParaRPr lang="uk-U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4688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3.Гвіанське </a:t>
                      </a:r>
                      <a:endParaRPr lang="uk-U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3.Байрон </a:t>
                      </a:r>
                      <a:endParaRPr lang="uk-U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4688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4.Танганьїка </a:t>
                      </a:r>
                      <a:endParaRPr lang="uk-U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4.Вогняна Земля</a:t>
                      </a:r>
                      <a:endParaRPr lang="uk-U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7552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5.Великий Вододільний</a:t>
                      </a:r>
                      <a:endParaRPr lang="uk-U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5.Червоне </a:t>
                      </a:r>
                      <a:endParaRPr lang="uk-U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4688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6.Оріноко </a:t>
                      </a:r>
                      <a:endParaRPr lang="uk-U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6.Мадагаскар </a:t>
                      </a:r>
                      <a:endParaRPr lang="uk-U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4688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7.Сомалі </a:t>
                      </a:r>
                      <a:endParaRPr lang="uk-U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7.Магелланова </a:t>
                      </a:r>
                      <a:endParaRPr lang="uk-U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4688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8.Коралове </a:t>
                      </a:r>
                      <a:endParaRPr lang="uk-U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8.Дрейка </a:t>
                      </a:r>
                      <a:endParaRPr lang="uk-U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4688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9.Середземне </a:t>
                      </a:r>
                      <a:endParaRPr lang="uk-U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9.Аденська </a:t>
                      </a:r>
                      <a:endParaRPr lang="uk-U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602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10.Карибське </a:t>
                      </a:r>
                      <a:endParaRPr lang="uk-U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10.Кейп-Йорк</a:t>
                      </a:r>
                      <a:endParaRPr lang="uk-U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817688" y="21367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Завдання: </a:t>
            </a:r>
            <a:endParaRPr kumimoji="0" lang="uk-UA" sz="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 контурній карті світу позначити такі об</a:t>
            </a:r>
            <a:r>
              <a:rPr kumimoji="0" lang="uk-UA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uk-UA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єкти (цифрами):</a:t>
            </a: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4" descr="MCj0290703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8359"/>
            <a:ext cx="1547664" cy="1332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30470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0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uk-UA" dirty="0">
                <a:effectLst/>
              </a:rPr>
              <a:t> Продаж  лота №6 «Тварини і рослини» </a:t>
            </a:r>
            <a:endParaRPr lang="uk-UA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388452384"/>
              </p:ext>
            </p:extLst>
          </p:nvPr>
        </p:nvGraphicFramePr>
        <p:xfrm>
          <a:off x="755576" y="1556788"/>
          <a:ext cx="7920880" cy="51125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60038"/>
                <a:gridCol w="3960842"/>
              </a:tblGrid>
              <a:tr h="89445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Органічний світ для першої команди </a:t>
                      </a:r>
                      <a:endParaRPr lang="uk-U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Органічний світ для другої команди</a:t>
                      </a:r>
                      <a:endParaRPr lang="uk-U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181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1.Евкаліпт</a:t>
                      </a:r>
                      <a:endParaRPr lang="uk-U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1. Антилопа гну</a:t>
                      </a:r>
                      <a:endParaRPr lang="uk-U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181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2. Вомбат</a:t>
                      </a:r>
                      <a:endParaRPr lang="uk-U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2. Вікторія-регія</a:t>
                      </a:r>
                      <a:endParaRPr lang="uk-U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181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3. Гевея</a:t>
                      </a:r>
                      <a:endParaRPr lang="uk-U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3. Пампасова трава</a:t>
                      </a:r>
                      <a:endParaRPr lang="uk-U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181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4. Анаконда</a:t>
                      </a:r>
                      <a:endParaRPr lang="uk-U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4. Єхидна </a:t>
                      </a:r>
                      <a:endParaRPr lang="uk-U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181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5. Мускатне дерево</a:t>
                      </a:r>
                      <a:endParaRPr lang="uk-U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5. Броненосець</a:t>
                      </a:r>
                      <a:endParaRPr lang="uk-U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181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6. Лама</a:t>
                      </a:r>
                      <a:endParaRPr lang="uk-U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6. Вельвічія</a:t>
                      </a:r>
                      <a:endParaRPr lang="uk-U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181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7. Муха цеце</a:t>
                      </a:r>
                      <a:endParaRPr lang="uk-U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7. Шиншила</a:t>
                      </a:r>
                      <a:endParaRPr lang="uk-U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181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8. Сейба</a:t>
                      </a:r>
                      <a:endParaRPr lang="uk-U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8. Баобаб</a:t>
                      </a:r>
                      <a:endParaRPr lang="uk-U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181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9. Лисиця фенек</a:t>
                      </a:r>
                      <a:endParaRPr lang="uk-U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9. Дерево бальза</a:t>
                      </a:r>
                      <a:endParaRPr lang="uk-U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181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10.Кебрачо</a:t>
                      </a:r>
                      <a:endParaRPr lang="uk-U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10. </a:t>
                      </a:r>
                      <a:r>
                        <a:rPr lang="uk-UA" sz="1400" dirty="0" err="1">
                          <a:effectLst/>
                        </a:rPr>
                        <a:t>Казуарини</a:t>
                      </a:r>
                      <a:endParaRPr lang="uk-U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5971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908720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endParaRPr lang="uk-UA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537684104"/>
              </p:ext>
            </p:extLst>
          </p:nvPr>
        </p:nvGraphicFramePr>
        <p:xfrm>
          <a:off x="683566" y="980727"/>
          <a:ext cx="7848875" cy="54726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69775"/>
                <a:gridCol w="1569775"/>
                <a:gridCol w="1569775"/>
                <a:gridCol w="1569775"/>
                <a:gridCol w="1569775"/>
              </a:tblGrid>
              <a:tr h="466828">
                <a:tc row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Материк </a:t>
                      </a:r>
                      <a:endParaRPr lang="uk-U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Тварини </a:t>
                      </a:r>
                      <a:endParaRPr lang="uk-U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Рослини </a:t>
                      </a:r>
                      <a:endParaRPr lang="uk-UA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466828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І команда</a:t>
                      </a:r>
                      <a:endParaRPr lang="uk-UA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ІІ команда</a:t>
                      </a:r>
                      <a:endParaRPr lang="uk-UA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І команда</a:t>
                      </a:r>
                      <a:endParaRPr lang="uk-UA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ІІ команда</a:t>
                      </a:r>
                      <a:endParaRPr lang="uk-UA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51298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Африка </a:t>
                      </a:r>
                      <a:endParaRPr lang="uk-UA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Муха цеце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Лисиця </a:t>
                      </a:r>
                      <a:r>
                        <a:rPr lang="uk-UA" sz="1600" dirty="0" err="1">
                          <a:effectLst/>
                        </a:rPr>
                        <a:t>фенек</a:t>
                      </a:r>
                      <a:endParaRPr lang="uk-U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Антилопа гну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 </a:t>
                      </a:r>
                      <a:endParaRPr lang="uk-UA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Мускатне дерево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 Сейба </a:t>
                      </a:r>
                      <a:endParaRPr lang="uk-UA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Вельвічія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Баобаб </a:t>
                      </a:r>
                      <a:endParaRPr lang="uk-UA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6682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Австралія </a:t>
                      </a:r>
                      <a:endParaRPr lang="uk-UA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Вомбат </a:t>
                      </a:r>
                      <a:endParaRPr lang="uk-UA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Єхидна </a:t>
                      </a:r>
                      <a:endParaRPr lang="uk-UA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Евкаліпт </a:t>
                      </a:r>
                      <a:endParaRPr lang="uk-UA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Казуарини </a:t>
                      </a:r>
                      <a:endParaRPr lang="uk-UA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5914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Південна Америка </a:t>
                      </a:r>
                      <a:endParaRPr lang="uk-UA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Анаконда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Лама </a:t>
                      </a:r>
                      <a:endParaRPr lang="uk-U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Броненосець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Шиншила  </a:t>
                      </a:r>
                      <a:endParaRPr lang="uk-UA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Гевея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Кебрачо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 </a:t>
                      </a:r>
                      <a:endParaRPr lang="uk-UA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err="1">
                          <a:effectLst/>
                        </a:rPr>
                        <a:t>Вікторія-регія</a:t>
                      </a:r>
                      <a:endParaRPr lang="uk-UA" sz="1600" dirty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Пампасова трава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err="1">
                          <a:effectLst/>
                        </a:rPr>
                        <a:t>Бальза</a:t>
                      </a:r>
                      <a:endParaRPr lang="uk-U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8597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7" name="Picture 4"/>
          <p:cNvPicPr>
            <a:picLocks noChangeAspect="1" noChangeArrowheads="1"/>
          </p:cNvPicPr>
          <p:nvPr/>
        </p:nvPicPr>
        <p:blipFill>
          <a:blip r:embed="rId2">
            <a:lum bright="1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0" y="2643188"/>
            <a:ext cx="4929188" cy="76993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4400" cap="all" dirty="0">
              <a:ln/>
              <a:solidFill>
                <a:srgbClr val="FF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Arial Black" pitchFamily="34" charset="0"/>
              <a:cs typeface="+mn-cs"/>
            </a:endParaRPr>
          </a:p>
        </p:txBody>
      </p:sp>
      <p:sp>
        <p:nvSpPr>
          <p:cNvPr id="50179" name="Rectangle 1"/>
          <p:cNvSpPr>
            <a:spLocks noChangeArrowheads="1"/>
          </p:cNvSpPr>
          <p:nvPr/>
        </p:nvSpPr>
        <p:spPr bwMode="auto">
          <a:xfrm>
            <a:off x="0" y="4857750"/>
            <a:ext cx="64897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uk-UA" sz="36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uk-UA" sz="3600" b="1">
              <a:solidFill>
                <a:srgbClr val="002060"/>
              </a:solidFill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9" name="16-конечная звезда 8"/>
          <p:cNvSpPr/>
          <p:nvPr/>
        </p:nvSpPr>
        <p:spPr>
          <a:xfrm rot="216200">
            <a:off x="-31750" y="106363"/>
            <a:ext cx="3902075" cy="2559050"/>
          </a:xfrm>
          <a:prstGeom prst="star16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u="sng" dirty="0">
                <a:solidFill>
                  <a:srgbClr val="7030A0"/>
                </a:solidFill>
                <a:latin typeface="Monotype Corsiva" pitchFamily="66" charset="0"/>
              </a:rPr>
              <a:t>«Підсумки підбиваємо – переможців вітаємо!»</a:t>
            </a:r>
            <a:endParaRPr lang="ru-RU" sz="2800" b="1" dirty="0">
              <a:solidFill>
                <a:srgbClr val="7030A0"/>
              </a:solidFill>
              <a:latin typeface="Monotype Corsiva" pitchFamily="66" charset="0"/>
            </a:endParaRPr>
          </a:p>
        </p:txBody>
      </p:sp>
      <p:sp>
        <p:nvSpPr>
          <p:cNvPr id="50181" name="Rectangle 3"/>
          <p:cNvSpPr>
            <a:spLocks noChangeArrowheads="1"/>
          </p:cNvSpPr>
          <p:nvPr/>
        </p:nvSpPr>
        <p:spPr bwMode="auto">
          <a:xfrm>
            <a:off x="4167981" y="4304895"/>
            <a:ext cx="464343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uk-UA" sz="2800" b="1" dirty="0" smtClean="0">
                <a:latin typeface="Comic Sans MS" pitchFamily="66" charset="0"/>
                <a:cs typeface="Calibri" pitchFamily="34" charset="0"/>
              </a:rPr>
              <a:t>!</a:t>
            </a:r>
            <a:endParaRPr lang="uk-UA" sz="2800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820491"/>
      </p:ext>
    </p:extLst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Админ\Desktop\емблемки\origin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52536" y="0"/>
            <a:ext cx="939653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кругленный прямоугольник 2"/>
          <p:cNvSpPr/>
          <p:nvPr/>
        </p:nvSpPr>
        <p:spPr>
          <a:xfrm>
            <a:off x="4489975" y="2348880"/>
            <a:ext cx="4680520" cy="158417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Лот № 1</a:t>
            </a:r>
          </a:p>
          <a:p>
            <a:pPr algn="ctr"/>
            <a:r>
              <a:rPr lang="uk-UA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«Дива тропічних широт»</a:t>
            </a:r>
            <a:endParaRPr lang="uk-UA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4344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684" y="1373559"/>
            <a:ext cx="5256584" cy="5167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411760" y="107577"/>
            <a:ext cx="3888432" cy="9144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Лот №2 «Африка»</a:t>
            </a:r>
            <a:endParaRPr lang="uk-UA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14133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871449"/>
            <a:ext cx="3528392" cy="5005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с одним скругленным углом 3"/>
          <p:cNvSpPr/>
          <p:nvPr/>
        </p:nvSpPr>
        <p:spPr>
          <a:xfrm>
            <a:off x="1716832" y="369184"/>
            <a:ext cx="5206280" cy="1370333"/>
          </a:xfrm>
          <a:prstGeom prst="round1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Лот № 3</a:t>
            </a:r>
          </a:p>
          <a:p>
            <a:pPr algn="ctr"/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«Південна Америка»</a:t>
            </a:r>
            <a:endParaRPr lang="uk-UA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290343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556893"/>
            <a:ext cx="6149855" cy="4926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331641" y="476672"/>
            <a:ext cx="6149854" cy="72008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Лот № 4 «Австралія</a:t>
            </a:r>
            <a:r>
              <a:rPr lang="uk-UA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»</a:t>
            </a:r>
            <a:endParaRPr lang="uk-UA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90318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MCj0290703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8358"/>
            <a:ext cx="7668344" cy="6601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6275838" y="-29199"/>
            <a:ext cx="2771800" cy="1153943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uk-UA" b="1" cap="all" dirty="0" smtClean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</a:rPr>
              <a:t>Лот № 5 «Картограф»</a:t>
            </a:r>
            <a:endParaRPr lang="uk-UA" b="1" cap="all" dirty="0">
              <a:ln w="0"/>
              <a:solidFill>
                <a:srgbClr val="C000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21180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lum bright="10000" contrast="-10000"/>
          </a:blip>
          <a:srcRect/>
          <a:stretch>
            <a:fillRect/>
          </a:stretch>
        </p:blipFill>
        <p:spPr bwMode="auto">
          <a:xfrm>
            <a:off x="0" y="-10979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3793486" y="5943600"/>
            <a:ext cx="5328592" cy="914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Лот № 6 «Тварини і рослини»</a:t>
            </a:r>
            <a:endParaRPr lang="uk-UA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30974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01013163230SlideId25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01013162657SlideId2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01019161221SlideId25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01015154135SlideId25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01013162657SlideId25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01019161221SlideId25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01015154135SlideId256"/>
</p:tagLst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180</TotalTime>
  <Words>387</Words>
  <Application>Microsoft Office PowerPoint</Application>
  <PresentationFormat>Экран (4:3)</PresentationFormat>
  <Paragraphs>119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Воздушный поток</vt:lpstr>
      <vt:lpstr>Материки тропічних широт</vt:lpstr>
      <vt:lpstr>Презентация PowerPoint</vt:lpstr>
      <vt:lpstr>Презентация PowerPoint</vt:lpstr>
      <vt:lpstr>Продаж лоту №1 «Дива жарких широт» </vt:lpstr>
      <vt:lpstr>Продаж лоту №2 «Африка» </vt:lpstr>
      <vt:lpstr>Продаж лоту № 3  «Південна Америка»</vt:lpstr>
      <vt:lpstr>Продаж лоту № 4 «Австралія»</vt:lpstr>
      <vt:lpstr>Продаж лоту №5 для картографів </vt:lpstr>
      <vt:lpstr> Продаж  лота №6 «Тварини і рослини»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Материки тропічних широт</dc:title>
  <dc:creator>Віталька</dc:creator>
  <cp:lastModifiedBy>Віталька</cp:lastModifiedBy>
  <cp:revision>12</cp:revision>
  <dcterms:created xsi:type="dcterms:W3CDTF">2015-12-23T17:34:46Z</dcterms:created>
  <dcterms:modified xsi:type="dcterms:W3CDTF">2015-12-24T05:27:08Z</dcterms:modified>
</cp:coreProperties>
</file>