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34" r:id="rId2"/>
    <p:sldId id="335" r:id="rId3"/>
    <p:sldId id="340" r:id="rId4"/>
    <p:sldId id="342" r:id="rId5"/>
    <p:sldId id="343" r:id="rId6"/>
    <p:sldId id="344" r:id="rId7"/>
    <p:sldId id="345" r:id="rId8"/>
    <p:sldId id="349" r:id="rId9"/>
    <p:sldId id="350" r:id="rId10"/>
    <p:sldId id="387" r:id="rId11"/>
    <p:sldId id="355" r:id="rId12"/>
    <p:sldId id="352" r:id="rId13"/>
    <p:sldId id="388" r:id="rId14"/>
    <p:sldId id="389" r:id="rId15"/>
    <p:sldId id="390" r:id="rId16"/>
    <p:sldId id="330" r:id="rId17"/>
    <p:sldId id="385" r:id="rId18"/>
    <p:sldId id="327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6600"/>
    <a:srgbClr val="FF9900"/>
    <a:srgbClr val="FFDF57"/>
    <a:srgbClr val="0000FF"/>
    <a:srgbClr val="FAC606"/>
    <a:srgbClr val="0000CC"/>
    <a:srgbClr val="FF3300"/>
    <a:srgbClr val="FFFF99"/>
    <a:srgbClr val="6D4C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B3481-39AB-4D39-9B61-0F7D298CF243}" type="datetimeFigureOut">
              <a:rPr lang="uk-UA" smtClean="0"/>
              <a:pPr/>
              <a:t>28.02.2023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60312-27B0-41AF-9D74-3AA767744C1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914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6839D9-04AA-4707-96CB-A17E849BDB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427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6839D9-04AA-4707-96CB-A17E849BDB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018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6839D9-04AA-4707-96CB-A17E849BDB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97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ED57B-FFDA-4A97-AB39-31D406E8A214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BAAAC-F321-438C-94D0-1F799B2F2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n24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71622"/>
            <a:ext cx="8349657" cy="66863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14348" y="1428736"/>
            <a:ext cx="80010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0000FF"/>
                </a:solidFill>
                <a:latin typeface="Century Gothic" pitchFamily="34" charset="0"/>
              </a:rPr>
              <a:t>Співвідношення між сторонами і кутами трикутника. Нерівність трикутника</a:t>
            </a:r>
            <a:endParaRPr lang="ru-RU" sz="4000" b="1" i="1" dirty="0">
              <a:solidFill>
                <a:srgbClr val="0000FF"/>
              </a:solidFill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500042"/>
            <a:ext cx="800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6600"/>
                </a:solidFill>
                <a:latin typeface="Bookman Old Style" pitchFamily="18" charset="0"/>
              </a:rPr>
              <a:t>Тема уроку</a:t>
            </a:r>
            <a:endParaRPr lang="ru-RU" sz="4400" b="1" i="1" dirty="0">
              <a:solidFill>
                <a:srgbClr val="FF6600"/>
              </a:solidFill>
              <a:latin typeface="Bookman Old Style" pitchFamily="18" charset="0"/>
            </a:endParaRPr>
          </a:p>
        </p:txBody>
      </p:sp>
      <p:pic>
        <p:nvPicPr>
          <p:cNvPr id="18436" name="Picture 4" descr="Результат пошуку зображень за запитом &quot;фон математика png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944" y="4606913"/>
            <a:ext cx="4905376" cy="2238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5293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Bookman Old Style" pitchFamily="18" charset="0"/>
                <a:ea typeface="+mj-ea"/>
                <a:cs typeface="+mj-cs"/>
              </a:rPr>
              <a:t>Перевірка домашнього завдання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31943" y="3475467"/>
            <a:ext cx="70801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№1.  </a:t>
            </a:r>
            <a:r>
              <a:rPr lang="uk-UA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а) 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en-US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∆KPT 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15 </a:t>
            </a:r>
            <a:r>
              <a:rPr lang="uk-UA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см.</a:t>
            </a:r>
          </a:p>
          <a:p>
            <a:pPr lvl="0">
              <a:spcBef>
                <a:spcPct val="0"/>
              </a:spcBef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б)</a:t>
            </a:r>
            <a:r>
              <a:rPr lang="en-US" sz="44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en-US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∆KPT 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 см.    </a:t>
            </a:r>
          </a:p>
          <a:p>
            <a:pPr lvl="0">
              <a:spcBef>
                <a:spcPct val="0"/>
              </a:spcBef>
              <a:defRPr/>
            </a:pPr>
            <a:endParaRPr lang="uk-UA" sz="3200" b="1" i="1" dirty="0" smtClean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 425.   Відповідь:100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80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100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80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2" descr="Ð ÐµÐ·ÑÐ»ÑÑÐ°Ñ Ð¿Ð¾ÑÑÐºÑ Ð·Ð¾Ð±ÑÐ°Ð¶ÐµÐ½Ñ Ð·Ð° Ð·Ð°Ð¿Ð¸ÑÐ¾Ð¼ &quot;ÑÐºÑÐ»ÑÐ½Ð° Ð´Ð¾ÑÐºÐ°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0" t="16875" r="3380" b="17606"/>
          <a:stretch/>
        </p:blipFill>
        <p:spPr bwMode="auto">
          <a:xfrm>
            <a:off x="417602" y="160338"/>
            <a:ext cx="8360692" cy="6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7224" y="1214422"/>
            <a:ext cx="73581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</a:p>
          <a:p>
            <a:pPr algn="ctr"/>
            <a:r>
              <a:rPr lang="uk-UA" sz="36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uk-UA" sz="4800" b="1" i="1" dirty="0" smtClean="0">
                <a:solidFill>
                  <a:srgbClr val="FFFF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Е, С, Б, І, К</a:t>
            </a:r>
            <a:endParaRPr lang="uk-UA" sz="3600" b="1" i="1" dirty="0" smtClean="0">
              <a:solidFill>
                <a:srgbClr val="FFFF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/>
            <a:r>
              <a:rPr lang="uk-UA" sz="4400" b="1" dirty="0" smtClean="0">
                <a:solidFill>
                  <a:srgbClr val="0000FF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Завдання.</a:t>
            </a:r>
            <a:r>
              <a:rPr lang="uk-UA" sz="3600" b="1" dirty="0" smtClean="0">
                <a:solidFill>
                  <a:schemeClr val="bg1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solidFill>
                  <a:schemeClr val="bg1"/>
                </a:solidFill>
              </a:rPr>
              <a:t>Переставте букви місцями,  додайте ще п’ять букв і вийде слово, яке є елементом трикутника. </a:t>
            </a:r>
            <a:endParaRPr lang="uk-UA" sz="3600" b="1" dirty="0" smtClean="0">
              <a:solidFill>
                <a:schemeClr val="bg1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400" b="1" i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Бісек</a:t>
            </a:r>
            <a:r>
              <a:rPr lang="uk-UA" sz="4400" b="1" i="1" dirty="0" smtClean="0">
                <a:solidFill>
                  <a:srgbClr val="FFFF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триса</a:t>
            </a:r>
          </a:p>
        </p:txBody>
      </p:sp>
    </p:spTree>
    <p:extLst>
      <p:ext uri="{BB962C8B-B14F-4D97-AF65-F5344CB8AC3E}">
        <p14:creationId xmlns:p14="http://schemas.microsoft.com/office/powerpoint/2010/main" xmlns="" val="256866108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4929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itchFamily="18" charset="0"/>
              </a:rPr>
              <a:t/>
            </a:r>
            <a:br>
              <a:rPr lang="ru-RU" sz="53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itchFamily="18" charset="0"/>
              </a:rPr>
            </a:br>
            <a:r>
              <a:rPr lang="ru-RU" sz="53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itchFamily="18" charset="0"/>
              </a:rPr>
              <a:t>Дослідницька</a:t>
            </a:r>
            <a:r>
              <a:rPr lang="ru-RU" sz="53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itchFamily="18" charset="0"/>
              </a:rPr>
              <a:t>  робота </a:t>
            </a:r>
            <a:r>
              <a:rPr lang="ru-RU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itchFamily="18" charset="0"/>
              </a:rPr>
              <a:t/>
            </a:r>
            <a:br>
              <a:rPr lang="ru-RU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uk-UA" sz="36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42910" y="1785926"/>
            <a:ext cx="7653536" cy="301379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4200" b="1" dirty="0" err="1" smtClean="0">
                <a:solidFill>
                  <a:srgbClr val="FF6600"/>
                </a:solidFill>
                <a:latin typeface="Bookman Old Style" pitchFamily="18" charset="0"/>
              </a:rPr>
              <a:t>Завдання</a:t>
            </a:r>
            <a:r>
              <a:rPr lang="ru-RU" sz="4200" b="1" dirty="0" smtClean="0">
                <a:solidFill>
                  <a:srgbClr val="FF6600"/>
                </a:solidFill>
                <a:latin typeface="Bookman Old Style" pitchFamily="18" charset="0"/>
              </a:rPr>
              <a:t> 1. </a:t>
            </a:r>
          </a:p>
          <a:p>
            <a:pPr marL="0" indent="0"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42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иміряти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сторін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градусні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міри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кутів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трикутника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сторін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мірами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протилежних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до них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кутів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23016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:spLocks noChangeArrowheads="1"/>
          </p:cNvSpPr>
          <p:nvPr/>
        </p:nvSpPr>
        <p:spPr bwMode="auto">
          <a:xfrm rot="4583226">
            <a:off x="665085" y="3680897"/>
            <a:ext cx="35285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і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л  ь  ш  а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  т  о  р  о  н  а</a:t>
            </a:r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2899480" y="1798925"/>
            <a:ext cx="6205545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      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 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трикутнику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1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)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проти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більшої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сторони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лежить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більший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кут;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          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і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навпаки</a:t>
            </a:r>
            <a:r>
              <a:rPr lang="ru-RU" sz="4000" b="1" dirty="0" smtClean="0">
                <a:solidFill>
                  <a:srgbClr val="FF3300"/>
                </a:solidFill>
                <a:latin typeface="Georgia"/>
              </a:rPr>
              <a:t>: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2)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проти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більшого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кута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лежить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більша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сторона.</a:t>
            </a:r>
          </a:p>
        </p:txBody>
      </p:sp>
      <p:sp>
        <p:nvSpPr>
          <p:cNvPr id="184325" name="Freeform 5"/>
          <p:cNvSpPr>
            <a:spLocks/>
          </p:cNvSpPr>
          <p:nvPr/>
        </p:nvSpPr>
        <p:spPr bwMode="auto">
          <a:xfrm>
            <a:off x="250825" y="1628775"/>
            <a:ext cx="2449513" cy="4679950"/>
          </a:xfrm>
          <a:custGeom>
            <a:avLst/>
            <a:gdLst>
              <a:gd name="T0" fmla="*/ 817 w 1543"/>
              <a:gd name="T1" fmla="*/ 0 h 2948"/>
              <a:gd name="T2" fmla="*/ 0 w 1543"/>
              <a:gd name="T3" fmla="*/ 1996 h 2948"/>
              <a:gd name="T4" fmla="*/ 1543 w 1543"/>
              <a:gd name="T5" fmla="*/ 2948 h 2948"/>
              <a:gd name="T6" fmla="*/ 817 w 1543"/>
              <a:gd name="T7" fmla="*/ 0 h 2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43" h="2948">
                <a:moveTo>
                  <a:pt x="817" y="0"/>
                </a:moveTo>
                <a:lnTo>
                  <a:pt x="0" y="1996"/>
                </a:lnTo>
                <a:lnTo>
                  <a:pt x="1543" y="2948"/>
                </a:lnTo>
                <a:lnTo>
                  <a:pt x="817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50000" t="50000" r="50000" b="50000"/>
            </a:path>
          </a:gradFill>
          <a:ln w="19050" cap="flat" cmpd="sng">
            <a:solidFill>
              <a:srgbClr val="000099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2271713" y="6089650"/>
            <a:ext cx="428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А</a:t>
            </a: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1042988" y="1347788"/>
            <a:ext cx="454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</a:t>
            </a: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80963" y="4803775"/>
            <a:ext cx="458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</a:t>
            </a:r>
          </a:p>
        </p:txBody>
      </p:sp>
      <p:sp>
        <p:nvSpPr>
          <p:cNvPr id="184329" name="Line 9"/>
          <p:cNvSpPr>
            <a:spLocks noChangeShapeType="1"/>
          </p:cNvSpPr>
          <p:nvPr/>
        </p:nvSpPr>
        <p:spPr bwMode="auto">
          <a:xfrm>
            <a:off x="1547813" y="1628775"/>
            <a:ext cx="1152525" cy="4679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4330" name="AutoShape 10"/>
          <p:cNvSpPr>
            <a:spLocks noChangeArrowheads="1"/>
          </p:cNvSpPr>
          <p:nvPr/>
        </p:nvSpPr>
        <p:spPr bwMode="auto">
          <a:xfrm rot="10272268">
            <a:off x="454025" y="4365625"/>
            <a:ext cx="219075" cy="561975"/>
          </a:xfrm>
          <a:prstGeom prst="moon">
            <a:avLst>
              <a:gd name="adj" fmla="val 50028"/>
            </a:avLst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184331" name="Picture 11" descr="anim09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319131">
            <a:off x="511831" y="3860799"/>
            <a:ext cx="1800225" cy="97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32" name="Rectangle 12"/>
          <p:cNvSpPr>
            <a:spLocks noChangeArrowheads="1"/>
          </p:cNvSpPr>
          <p:nvPr/>
        </p:nvSpPr>
        <p:spPr bwMode="auto">
          <a:xfrm>
            <a:off x="179388" y="188640"/>
            <a:ext cx="87851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lang="ru-RU" sz="4000" b="1" noProof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/>
              </a:rPr>
              <a:t>С</a:t>
            </a:r>
            <a:r>
              <a:rPr kumimoji="0" lang="uk-UA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піввідношення</a:t>
            </a: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між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сторонами 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та кутами 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трикутника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52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8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4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4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500" fill="hold"/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2" grpId="0"/>
      <p:bldP spid="184324" grpId="0"/>
      <p:bldP spid="184329" grpId="0" animBg="1"/>
      <p:bldP spid="184329" grpId="1" animBg="1"/>
      <p:bldP spid="184330" grpId="0" animBg="1"/>
      <p:bldP spid="18433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6" name="Рисунок 5" descr="слайд_благодійніст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249" y="-1"/>
            <a:ext cx="3419502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31840" y="656104"/>
            <a:ext cx="2952328" cy="55092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Деякий добродій Х захотів </a:t>
            </a:r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розбагатіти </a:t>
            </a:r>
          </a:p>
          <a:p>
            <a:pPr algn="ctr"/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почав продавати земельні 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які мають 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 трикутників. </a:t>
            </a:r>
            <a:endParaRPr lang="uk-UA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 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ділянки розміри яких:</a:t>
            </a:r>
          </a:p>
          <a:p>
            <a:pPr algn="ctr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2м, 4м, 6м</a:t>
            </a:r>
          </a:p>
          <a:p>
            <a:pPr algn="ctr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1м, 3м, 5м</a:t>
            </a:r>
          </a:p>
          <a:p>
            <a:pPr algn="ctr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3м, 5м, </a:t>
            </a:r>
            <a:r>
              <a:rPr lang="uk-UA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7м.</a:t>
            </a:r>
          </a:p>
          <a:p>
            <a:pPr algn="ctr"/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 люди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купили </a:t>
            </a: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прийшли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претензіями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57224" y="2071678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0000FF"/>
                </a:solidFill>
                <a:latin typeface="Century Gothic" pitchFamily="34" charset="0"/>
              </a:rPr>
              <a:t>Чому виникла така ситуація?</a:t>
            </a:r>
            <a:endParaRPr lang="ru-RU" sz="4000" b="1" i="1" dirty="0">
              <a:solidFill>
                <a:srgbClr val="0000FF"/>
              </a:solidFill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500042"/>
            <a:ext cx="800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6600"/>
                </a:solidFill>
                <a:latin typeface="Bookman Old Style" pitchFamily="18" charset="0"/>
              </a:rPr>
              <a:t>Проблемне питання</a:t>
            </a:r>
            <a:endParaRPr lang="ru-RU" sz="4400" b="1" i="1" dirty="0">
              <a:solidFill>
                <a:srgbClr val="FF6600"/>
              </a:solidFill>
              <a:latin typeface="Bookman Old Style" pitchFamily="18" charset="0"/>
            </a:endParaRPr>
          </a:p>
        </p:txBody>
      </p:sp>
      <p:pic>
        <p:nvPicPr>
          <p:cNvPr id="18436" name="Picture 4" descr="Результат пошуку зображень за запитом &quot;фон математика png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944" y="4606913"/>
            <a:ext cx="4905376" cy="2238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2" name="Rectangle 12"/>
          <p:cNvSpPr>
            <a:spLocks noChangeArrowheads="1"/>
          </p:cNvSpPr>
          <p:nvPr/>
        </p:nvSpPr>
        <p:spPr bwMode="auto">
          <a:xfrm>
            <a:off x="207819" y="0"/>
            <a:ext cx="87849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Нер</a:t>
            </a:r>
            <a:r>
              <a:rPr kumimoji="0" lang="uk-UA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івність</a:t>
            </a:r>
            <a:r>
              <a:rPr kumimoji="0" lang="uk-UA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трикутника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4334" name="Text Box 14"/>
          <p:cNvSpPr txBox="1">
            <a:spLocks noChangeArrowheads="1"/>
          </p:cNvSpPr>
          <p:nvPr/>
        </p:nvSpPr>
        <p:spPr bwMode="auto">
          <a:xfrm>
            <a:off x="1" y="864916"/>
            <a:ext cx="91440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Кожна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сторона 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трикутника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менша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від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суми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двох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інших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його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сторін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>
            <a:off x="539552" y="3016742"/>
            <a:ext cx="3456384" cy="3442434"/>
          </a:xfrm>
          <a:custGeom>
            <a:avLst/>
            <a:gdLst>
              <a:gd name="connsiteX0" fmla="*/ 0 w 3456384"/>
              <a:gd name="connsiteY0" fmla="*/ 3384376 h 3384376"/>
              <a:gd name="connsiteX1" fmla="*/ 0 w 3456384"/>
              <a:gd name="connsiteY1" fmla="*/ 0 h 3384376"/>
              <a:gd name="connsiteX2" fmla="*/ 3456384 w 3456384"/>
              <a:gd name="connsiteY2" fmla="*/ 3384376 h 3384376"/>
              <a:gd name="connsiteX3" fmla="*/ 0 w 3456384"/>
              <a:gd name="connsiteY3" fmla="*/ 3384376 h 3384376"/>
              <a:gd name="connsiteX0" fmla="*/ 0 w 3456384"/>
              <a:gd name="connsiteY0" fmla="*/ 3442434 h 3442434"/>
              <a:gd name="connsiteX1" fmla="*/ 841829 w 3456384"/>
              <a:gd name="connsiteY1" fmla="*/ 0 h 3442434"/>
              <a:gd name="connsiteX2" fmla="*/ 3456384 w 3456384"/>
              <a:gd name="connsiteY2" fmla="*/ 3442434 h 3442434"/>
              <a:gd name="connsiteX3" fmla="*/ 0 w 3456384"/>
              <a:gd name="connsiteY3" fmla="*/ 3442434 h 344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6384" h="3442434">
                <a:moveTo>
                  <a:pt x="0" y="3442434"/>
                </a:moveTo>
                <a:lnTo>
                  <a:pt x="841829" y="0"/>
                </a:lnTo>
                <a:lnTo>
                  <a:pt x="3456384" y="3442434"/>
                </a:lnTo>
                <a:lnTo>
                  <a:pt x="0" y="3442434"/>
                </a:lnTo>
                <a:close/>
              </a:path>
            </a:pathLst>
          </a:custGeom>
          <a:solidFill>
            <a:srgbClr val="FAC606"/>
          </a:solidFill>
          <a:ln w="38100"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FF9900"/>
              </a:solidFill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2843808" y="3717032"/>
            <a:ext cx="5904656" cy="221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AB&lt;AC+BC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Arial" charset="0"/>
              </a:rPr>
              <a:t>        AC&lt;AB+BC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Arial" charset="0"/>
              </a:rPr>
              <a:t>        BC&lt;AC+AB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91623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uk-UA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95936" y="593411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  <a:endParaRPr lang="uk-UA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500" y="593411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xmlns="" val="211509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2" name="Rectangle 12"/>
          <p:cNvSpPr>
            <a:spLocks noChangeArrowheads="1"/>
          </p:cNvSpPr>
          <p:nvPr/>
        </p:nvSpPr>
        <p:spPr bwMode="auto">
          <a:xfrm>
            <a:off x="207819" y="0"/>
            <a:ext cx="87849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Нер</a:t>
            </a:r>
            <a:r>
              <a:rPr kumimoji="0" lang="uk-UA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івність</a:t>
            </a:r>
            <a:r>
              <a:rPr kumimoji="0" lang="uk-UA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трикутника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4334" name="Text Box 14"/>
          <p:cNvSpPr txBox="1">
            <a:spLocks noChangeArrowheads="1"/>
          </p:cNvSpPr>
          <p:nvPr/>
        </p:nvSpPr>
        <p:spPr bwMode="auto">
          <a:xfrm>
            <a:off x="1426930" y="998242"/>
            <a:ext cx="744226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</a:t>
            </a:r>
            <a:r>
              <a:rPr lang="ru-RU" sz="3200" b="1" dirty="0"/>
              <a:t>Щ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об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перевірити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дану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нерівність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достатньо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найбільшу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сторону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порівняти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з сумою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двох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інших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сторін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>
            <a:off x="500034" y="2928934"/>
            <a:ext cx="3456384" cy="3442434"/>
          </a:xfrm>
          <a:custGeom>
            <a:avLst/>
            <a:gdLst>
              <a:gd name="connsiteX0" fmla="*/ 0 w 3456384"/>
              <a:gd name="connsiteY0" fmla="*/ 3384376 h 3384376"/>
              <a:gd name="connsiteX1" fmla="*/ 0 w 3456384"/>
              <a:gd name="connsiteY1" fmla="*/ 0 h 3384376"/>
              <a:gd name="connsiteX2" fmla="*/ 3456384 w 3456384"/>
              <a:gd name="connsiteY2" fmla="*/ 3384376 h 3384376"/>
              <a:gd name="connsiteX3" fmla="*/ 0 w 3456384"/>
              <a:gd name="connsiteY3" fmla="*/ 3384376 h 3384376"/>
              <a:gd name="connsiteX0" fmla="*/ 0 w 3456384"/>
              <a:gd name="connsiteY0" fmla="*/ 3442434 h 3442434"/>
              <a:gd name="connsiteX1" fmla="*/ 841829 w 3456384"/>
              <a:gd name="connsiteY1" fmla="*/ 0 h 3442434"/>
              <a:gd name="connsiteX2" fmla="*/ 3456384 w 3456384"/>
              <a:gd name="connsiteY2" fmla="*/ 3442434 h 3442434"/>
              <a:gd name="connsiteX3" fmla="*/ 0 w 3456384"/>
              <a:gd name="connsiteY3" fmla="*/ 3442434 h 344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6384" h="3442434">
                <a:moveTo>
                  <a:pt x="0" y="3442434"/>
                </a:moveTo>
                <a:lnTo>
                  <a:pt x="841829" y="0"/>
                </a:lnTo>
                <a:lnTo>
                  <a:pt x="3456384" y="3442434"/>
                </a:lnTo>
                <a:lnTo>
                  <a:pt x="0" y="344243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91623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uk-UA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95936" y="593411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  <a:endParaRPr lang="uk-UA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500" y="593411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</a:t>
            </a:r>
            <a:endParaRPr lang="uk-UA" sz="3200" b="1" dirty="0"/>
          </a:p>
        </p:txBody>
      </p:sp>
      <p:grpSp>
        <p:nvGrpSpPr>
          <p:cNvPr id="2" name="Группа 8"/>
          <p:cNvGrpSpPr/>
          <p:nvPr/>
        </p:nvGrpSpPr>
        <p:grpSpPr>
          <a:xfrm>
            <a:off x="2786050" y="2857496"/>
            <a:ext cx="5904656" cy="3046988"/>
            <a:chOff x="2786050" y="2857496"/>
            <a:chExt cx="5904656" cy="3046988"/>
          </a:xfrm>
        </p:grpSpPr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2786050" y="2857496"/>
              <a:ext cx="5904656" cy="3046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        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12</a:t>
              </a:r>
              <a:r>
                <a:rPr kumimoji="0" 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&lt;</a:t>
              </a:r>
              <a:r>
                <a:rPr kumimoji="0" lang="uk-UA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7</a:t>
              </a:r>
              <a:r>
                <a:rPr kumimoji="0" 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+</a:t>
              </a:r>
              <a:r>
                <a:rPr kumimoji="0" lang="uk-UA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9</a:t>
              </a:r>
              <a:endPara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 smtClean="0">
                  <a:solidFill>
                    <a:srgbClr val="000099"/>
                  </a:solidFill>
                  <a:latin typeface="Arial" charset="0"/>
                </a:rPr>
                <a:t>        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14</a:t>
              </a:r>
              <a:r>
                <a:rPr lang="en-US" sz="3200" b="1" dirty="0" smtClean="0">
                  <a:solidFill>
                    <a:srgbClr val="FF0000"/>
                  </a:solidFill>
                  <a:latin typeface="Arial" charset="0"/>
                </a:rPr>
                <a:t>&lt;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7</a:t>
              </a:r>
              <a:r>
                <a:rPr lang="en-US" sz="3200" b="1" dirty="0" smtClean="0">
                  <a:solidFill>
                    <a:srgbClr val="000099"/>
                  </a:solidFill>
                  <a:latin typeface="Arial" charset="0"/>
                </a:rPr>
                <a:t>+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7</a:t>
              </a:r>
              <a:endParaRPr lang="en-US" sz="3200" b="1" dirty="0" smtClean="0">
                <a:solidFill>
                  <a:srgbClr val="000099"/>
                </a:solidFill>
                <a:latin typeface="Arial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 smtClean="0">
                  <a:solidFill>
                    <a:srgbClr val="000099"/>
                  </a:solidFill>
                  <a:latin typeface="Arial" charset="0"/>
                </a:rPr>
                <a:t>        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16</a:t>
              </a:r>
              <a:r>
                <a:rPr lang="en-US" sz="3200" b="1" dirty="0" smtClean="0">
                  <a:solidFill>
                    <a:srgbClr val="FF0000"/>
                  </a:solidFill>
                  <a:latin typeface="Arial" charset="0"/>
                </a:rPr>
                <a:t>&lt;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5</a:t>
              </a:r>
              <a:r>
                <a:rPr lang="en-US" sz="3200" b="1" dirty="0" smtClean="0">
                  <a:solidFill>
                    <a:srgbClr val="000099"/>
                  </a:solidFill>
                  <a:latin typeface="Arial" charset="0"/>
                </a:rPr>
                <a:t>+</a:t>
              </a:r>
              <a:r>
                <a:rPr lang="uk-UA" sz="3200" b="1" dirty="0" smtClean="0">
                  <a:solidFill>
                    <a:srgbClr val="000099"/>
                  </a:solidFill>
                  <a:latin typeface="Arial" charset="0"/>
                </a:rPr>
                <a:t>7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kumimoji="0" lang="uk-UA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          15</a:t>
              </a:r>
              <a:r>
                <a:rPr lang="en-US" sz="3200" b="1" dirty="0" smtClean="0">
                  <a:solidFill>
                    <a:srgbClr val="000099"/>
                  </a:solidFill>
                  <a:latin typeface="Arial" charset="0"/>
                </a:rPr>
                <a:t> &lt; </a:t>
              </a:r>
              <a:r>
                <a:rPr kumimoji="0" lang="uk-UA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8+11</a:t>
              </a:r>
              <a:endPara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6000760" y="3857628"/>
              <a:ext cx="144016" cy="4320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H="1">
              <a:off x="6000760" y="4572008"/>
              <a:ext cx="144016" cy="4320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761269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6" name="Рисунок 5" descr="слайд_благодійніст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0"/>
            <a:ext cx="3419502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86380" y="642918"/>
            <a:ext cx="2952328" cy="55092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Деякий добродій Х захотів </a:t>
            </a:r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розбагатіти </a:t>
            </a:r>
          </a:p>
          <a:p>
            <a:pPr algn="ctr"/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почав продавати земельні 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які мають 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 трикутників. </a:t>
            </a:r>
            <a:endParaRPr lang="uk-UA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 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ділянки розміри яких:</a:t>
            </a:r>
          </a:p>
          <a:p>
            <a:pPr algn="ctr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2м, 4м, 6м</a:t>
            </a:r>
          </a:p>
          <a:p>
            <a:pPr algn="ctr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1м, 3м, 5м</a:t>
            </a:r>
          </a:p>
          <a:p>
            <a:pPr algn="ctr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3м, 5м, </a:t>
            </a:r>
            <a:r>
              <a:rPr lang="uk-UA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7м.</a:t>
            </a:r>
          </a:p>
          <a:p>
            <a:pPr algn="ctr"/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 люди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купили </a:t>
            </a: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прийшли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претензіями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428604"/>
            <a:ext cx="34290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0000FF"/>
                </a:solidFill>
                <a:latin typeface="Century Gothic" pitchFamily="34" charset="0"/>
              </a:rPr>
              <a:t>Чому виникла така ситуація?</a:t>
            </a:r>
            <a:endParaRPr lang="ru-RU" sz="2800" b="1" i="1" dirty="0">
              <a:solidFill>
                <a:srgbClr val="0000FF"/>
              </a:solidFill>
              <a:latin typeface="Century Gothic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3071810"/>
            <a:ext cx="192713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</a:rPr>
              <a:t>6=2+4</a:t>
            </a:r>
          </a:p>
          <a:p>
            <a:r>
              <a:rPr lang="uk-UA" sz="5400" b="1" dirty="0" smtClean="0">
                <a:solidFill>
                  <a:srgbClr val="C00000"/>
                </a:solidFill>
              </a:rPr>
              <a:t>5</a:t>
            </a:r>
            <a:r>
              <a:rPr lang="ru-RU" sz="5400" b="1" dirty="0" smtClean="0">
                <a:solidFill>
                  <a:srgbClr val="C00000"/>
                </a:solidFill>
              </a:rPr>
              <a:t>&gt;</a:t>
            </a:r>
            <a:r>
              <a:rPr lang="uk-UA" sz="5400" b="1" dirty="0" smtClean="0">
                <a:solidFill>
                  <a:srgbClr val="C00000"/>
                </a:solidFill>
              </a:rPr>
              <a:t>1+3</a:t>
            </a:r>
            <a:endParaRPr lang="ru-RU" sz="5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5715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6600"/>
                </a:solidFill>
                <a:latin typeface="Bookman Old Style" pitchFamily="18" charset="0"/>
              </a:rPr>
              <a:t>Усні вправи</a:t>
            </a:r>
            <a:endParaRPr lang="ru-RU" sz="4400" b="1" i="1" dirty="0">
              <a:solidFill>
                <a:srgbClr val="FF6600"/>
              </a:solidFill>
              <a:latin typeface="Bookman Old Style" pitchFamily="18" charset="0"/>
            </a:endParaRPr>
          </a:p>
        </p:txBody>
      </p:sp>
      <p:pic>
        <p:nvPicPr>
          <p:cNvPr id="7" name="Рисунок 6" descr="слайд_меню_повідомленн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285860"/>
            <a:ext cx="1887851" cy="37861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61069" t="69687" r="20668" b="11610"/>
          <a:stretch/>
        </p:blipFill>
        <p:spPr>
          <a:xfrm>
            <a:off x="5429256" y="285728"/>
            <a:ext cx="3432784" cy="1976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61622" t="75594" r="20256" b="5704"/>
          <a:stretch/>
        </p:blipFill>
        <p:spPr>
          <a:xfrm>
            <a:off x="1928794" y="1714488"/>
            <a:ext cx="3442796" cy="19977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60877" t="68703" r="20306" b="12594"/>
          <a:stretch/>
        </p:blipFill>
        <p:spPr>
          <a:xfrm>
            <a:off x="1500166" y="4714884"/>
            <a:ext cx="3475041" cy="19419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61069" t="69687" r="20668" b="11610"/>
          <a:stretch/>
        </p:blipFill>
        <p:spPr>
          <a:xfrm>
            <a:off x="5143504" y="3407352"/>
            <a:ext cx="3718536" cy="21409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50" y="3500438"/>
            <a:ext cx="24860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00034" y="1428736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0000FF"/>
                </a:solidFill>
                <a:latin typeface="Century Gothic" pitchFamily="34" charset="0"/>
              </a:rPr>
              <a:t>Знайди помилку на рисунку</a:t>
            </a:r>
            <a:endParaRPr lang="ru-RU" sz="3600" b="1" i="1" dirty="0">
              <a:solidFill>
                <a:srgbClr val="0000FF"/>
              </a:solidFill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500042"/>
            <a:ext cx="800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6600"/>
                </a:solidFill>
                <a:latin typeface="Bookman Old Style" pitchFamily="18" charset="0"/>
              </a:rPr>
              <a:t>Усні вправи</a:t>
            </a:r>
            <a:endParaRPr lang="ru-RU" sz="4400" b="1" i="1" dirty="0">
              <a:solidFill>
                <a:srgbClr val="FF6600"/>
              </a:solidFill>
              <a:latin typeface="Bookman Old Style" pitchFamily="18" charset="0"/>
            </a:endParaRPr>
          </a:p>
        </p:txBody>
      </p:sp>
      <p:pic>
        <p:nvPicPr>
          <p:cNvPr id="18436" name="Picture 4" descr="Результат пошуку зображень за запитом &quot;фон математика png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944" y="4606913"/>
            <a:ext cx="4905376" cy="2238376"/>
          </a:xfrm>
          <a:prstGeom prst="rect">
            <a:avLst/>
          </a:prstGeom>
          <a:noFill/>
        </p:spPr>
      </p:pic>
      <p:pic>
        <p:nvPicPr>
          <p:cNvPr id="7" name="Рисунок 6" descr="37-8 Рисунок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643182"/>
            <a:ext cx="700092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4" name="Рисунок 3" descr="слайд_меню_книги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14290"/>
            <a:ext cx="3179684" cy="6377032"/>
          </a:xfrm>
          <a:prstGeom prst="rect">
            <a:avLst/>
          </a:prstGeom>
        </p:spPr>
      </p:pic>
      <p:pic>
        <p:nvPicPr>
          <p:cNvPr id="5" name="Рисунок 4" descr="https://scontent-frx5-1.xx.fbcdn.net/v/t1.15752-9/49914737_138516540388962_8332212266199941120_n.jpg?_nc_cat=108&amp;_nc_ht=scontent-frx5-1.xx&amp;oh=62d5e8023e647425f7e3b141a2a2e21c&amp;oe=5CB4CC4C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65" t="55102" r="15460" b="1"/>
          <a:stretch/>
        </p:blipFill>
        <p:spPr bwMode="auto">
          <a:xfrm>
            <a:off x="928662" y="714356"/>
            <a:ext cx="4054667" cy="424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357290" y="642919"/>
            <a:ext cx="3786214" cy="3429023"/>
            <a:chOff x="2700" y="4086"/>
            <a:chExt cx="4852" cy="5422"/>
          </a:xfrm>
        </p:grpSpPr>
        <p:sp>
          <p:nvSpPr>
            <p:cNvPr id="2051" name="AutoShape 3"/>
            <p:cNvSpPr>
              <a:spLocks noChangeArrowheads="1"/>
            </p:cNvSpPr>
            <p:nvPr/>
          </p:nvSpPr>
          <p:spPr bwMode="auto">
            <a:xfrm>
              <a:off x="2700" y="4086"/>
              <a:ext cx="4852" cy="542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>
              <a:solidFill>
                <a:srgbClr val="BFBFB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2925" y="4311"/>
              <a:ext cx="4112" cy="48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itchFamily="34" charset="0"/>
                  <a:cs typeface="Arial" pitchFamily="34" charset="0"/>
                </a:rPr>
                <a:t>Задача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itchFamily="34" charset="0"/>
                  <a:cs typeface="Arial" pitchFamily="34" charset="0"/>
                </a:rPr>
                <a:t>Для оздоблення серветки квадратної форми досить   140 см мережива. Господиня вирішила розрізати серветку на два рівні трикутники та обшити дві трикутні серветки по периметру. Чи вистачить їй 210 см мережива?</a:t>
              </a:r>
              <a:endPara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0"/>
            <a:ext cx="9144000" cy="6858001"/>
          </a:xfrm>
          <a:prstGeom prst="rect">
            <a:avLst/>
          </a:prstGeom>
        </p:spPr>
      </p:pic>
      <p:pic>
        <p:nvPicPr>
          <p:cNvPr id="4" name="Рисунок 3" descr="слайд_меню_книги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14290"/>
            <a:ext cx="3179684" cy="6377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71670" y="3429000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№ 486 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1428736"/>
            <a:ext cx="5643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6600"/>
                </a:solidFill>
                <a:latin typeface="Bookman Old Style" pitchFamily="18" charset="0"/>
              </a:rPr>
              <a:t>Робота з </a:t>
            </a:r>
          </a:p>
          <a:p>
            <a:pPr algn="ctr"/>
            <a:r>
              <a:rPr lang="uk-UA" sz="4000" b="1" i="1" dirty="0" smtClean="0">
                <a:solidFill>
                  <a:srgbClr val="FF6600"/>
                </a:solidFill>
                <a:latin typeface="Bookman Old Style" pitchFamily="18" charset="0"/>
              </a:rPr>
              <a:t>підручником</a:t>
            </a:r>
            <a:endParaRPr lang="ru-RU" sz="4000" b="1" i="1" dirty="0">
              <a:solidFill>
                <a:srgbClr val="FF6600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4293096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№ 498 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2910" y="357166"/>
            <a:ext cx="800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0070C0"/>
                </a:solidFill>
                <a:latin typeface="Bookman Old Style" pitchFamily="18" charset="0"/>
              </a:rPr>
              <a:t>Цікаві факти</a:t>
            </a:r>
            <a:endParaRPr lang="ru-RU" sz="4400" b="1" i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1553" y="1357298"/>
            <a:ext cx="3232447" cy="428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14686"/>
            <a:ext cx="42862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C:\Users\n24\Desktop\images – копія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2000240"/>
            <a:ext cx="2286016" cy="2400317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8" name="Picture 6" descr="Ð ÐµÐ·ÑÐ»ÑÑÐ°Ñ Ð¿Ð¾ÑÑÐºÑ Ð·Ð¾Ð±ÑÐ°Ð¶ÐµÐ½Ñ Ð·Ð° Ð·Ð°Ð¿Ð¸ÑÐ¾Ð¼ &quot;Ð±ÐµÑÐ¼ÑÐ´ÑÑÐºÐ¸Ð¹ ÑÑÐ¸ÐºÑÑÐ½Ð¸Ðº Ð½Ð° ÐºÐ°ÑÑÑ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444" t="31141" r="26921" b="18035"/>
          <a:stretch/>
        </p:blipFill>
        <p:spPr bwMode="auto">
          <a:xfrm>
            <a:off x="857224" y="214290"/>
            <a:ext cx="7344816" cy="646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034" y="0"/>
            <a:ext cx="800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0070C0"/>
                </a:solidFill>
                <a:latin typeface="Bookman Old Style" pitchFamily="18" charset="0"/>
              </a:rPr>
              <a:t>Цікаві факти</a:t>
            </a:r>
            <a:endParaRPr lang="ru-RU" sz="4400" b="1" i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980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843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5293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Bookman Old Style" pitchFamily="18" charset="0"/>
                <a:ea typeface="+mj-ea"/>
                <a:cs typeface="+mj-cs"/>
              </a:rPr>
              <a:t>Перевірка домашнього завдання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31943" y="3475467"/>
            <a:ext cx="70801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№1.  </a:t>
            </a:r>
            <a:r>
              <a:rPr lang="uk-UA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а) 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en-US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∆KPT 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15 </a:t>
            </a:r>
            <a:r>
              <a:rPr lang="uk-UA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см.</a:t>
            </a:r>
          </a:p>
          <a:p>
            <a:pPr lvl="0">
              <a:spcBef>
                <a:spcPct val="0"/>
              </a:spcBef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б)</a:t>
            </a:r>
            <a:r>
              <a:rPr lang="en-US" sz="44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en-US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∆KPT 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 см.    </a:t>
            </a:r>
          </a:p>
          <a:p>
            <a:pPr lvl="0">
              <a:spcBef>
                <a:spcPct val="0"/>
              </a:spcBef>
              <a:defRPr/>
            </a:pPr>
            <a:endParaRPr lang="uk-UA" sz="3200" b="1" i="1" dirty="0" smtClean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 425.   Відповідь:100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80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100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80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º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2" descr="https://d3e326e8-a-62cb3a1a-s-sites.googlegroups.com/site/rukotvornedivopisanka/rozmaietta-ornamentiki-na-pisankah/geometricni-figuri/%D0%BF%D0%B0.jpg?attachauth=ANoY7cqfJdbgS1h1aflc81qua3umDCfd2F0LgUwntc-cJrKSCVYNzz9tAV9yq_plW36F2k-C8G4lQOoG-WRg-CLxtgmSay7bSNcALDlTGwBU2UlOaJ5bZIrvzCVR3aj9XTb8dhdyHEwwIfxcJEsWCHPZdGrNMJeDJYWdA2vSLy2TZRyNGgSFnfQWsqZFsqBaDFHoEKveH4I5vdTk1HkoySo9Rw0hFKE3-kWNkvVN4WG5DPr7qfrRtZsbGtmXFfVII9U80QrAzoi0tWy4WDGUnU1Rbl8aEZhsOQqMgDZjV9m3lZ80knuVM04%3D&amp;attredirects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96752"/>
            <a:ext cx="349765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Цікаві факти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866108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1026" name="Picture 2" descr="https://upload.wikimedia.org/wikipedia/commons/0/0f/Summer_triang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786" y="857232"/>
            <a:ext cx="7786710" cy="583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0070C0"/>
                </a:solidFill>
                <a:latin typeface="Bookman Old Style" pitchFamily="18" charset="0"/>
              </a:rPr>
              <a:t>Цікаві факти</a:t>
            </a:r>
            <a:endParaRPr lang="ru-RU" sz="4400" b="1" i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965412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tematika.-SHablo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5" name="Рисунок 4" descr="слайд_меню_вайбер_дз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249" y="0"/>
            <a:ext cx="341950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663079"/>
            <a:ext cx="1150988" cy="400110"/>
          </a:xfrm>
          <a:prstGeom prst="rect">
            <a:avLst/>
          </a:prstGeom>
          <a:solidFill>
            <a:srgbClr val="6D4CE6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клас</a:t>
            </a:r>
            <a:endParaRPr lang="uk-UA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428991" y="1643050"/>
            <a:ext cx="2428892" cy="2655746"/>
            <a:chOff x="3424451" y="1764178"/>
            <a:chExt cx="1219557" cy="1061458"/>
          </a:xfrm>
        </p:grpSpPr>
        <p:sp>
          <p:nvSpPr>
            <p:cNvPr id="6" name="Скругленная прямоугольная выноска 5"/>
            <p:cNvSpPr/>
            <p:nvPr/>
          </p:nvSpPr>
          <p:spPr>
            <a:xfrm>
              <a:off x="3424451" y="1764178"/>
              <a:ext cx="1152128" cy="1061458"/>
            </a:xfrm>
            <a:custGeom>
              <a:avLst/>
              <a:gdLst>
                <a:gd name="connsiteX0" fmla="*/ 0 w 1152128"/>
                <a:gd name="connsiteY0" fmla="*/ 72009 h 432048"/>
                <a:gd name="connsiteX1" fmla="*/ 72009 w 1152128"/>
                <a:gd name="connsiteY1" fmla="*/ 0 h 432048"/>
                <a:gd name="connsiteX2" fmla="*/ 192021 w 1152128"/>
                <a:gd name="connsiteY2" fmla="*/ 0 h 432048"/>
                <a:gd name="connsiteX3" fmla="*/ 192021 w 1152128"/>
                <a:gd name="connsiteY3" fmla="*/ 0 h 432048"/>
                <a:gd name="connsiteX4" fmla="*/ 480053 w 1152128"/>
                <a:gd name="connsiteY4" fmla="*/ 0 h 432048"/>
                <a:gd name="connsiteX5" fmla="*/ 1080119 w 1152128"/>
                <a:gd name="connsiteY5" fmla="*/ 0 h 432048"/>
                <a:gd name="connsiteX6" fmla="*/ 1152128 w 1152128"/>
                <a:gd name="connsiteY6" fmla="*/ 72009 h 432048"/>
                <a:gd name="connsiteX7" fmla="*/ 1152128 w 1152128"/>
                <a:gd name="connsiteY7" fmla="*/ 252028 h 432048"/>
                <a:gd name="connsiteX8" fmla="*/ 1152128 w 1152128"/>
                <a:gd name="connsiteY8" fmla="*/ 252028 h 432048"/>
                <a:gd name="connsiteX9" fmla="*/ 1152128 w 1152128"/>
                <a:gd name="connsiteY9" fmla="*/ 360040 h 432048"/>
                <a:gd name="connsiteX10" fmla="*/ 1152128 w 1152128"/>
                <a:gd name="connsiteY10" fmla="*/ 360039 h 432048"/>
                <a:gd name="connsiteX11" fmla="*/ 1080119 w 1152128"/>
                <a:gd name="connsiteY11" fmla="*/ 432048 h 432048"/>
                <a:gd name="connsiteX12" fmla="*/ 480053 w 1152128"/>
                <a:gd name="connsiteY12" fmla="*/ 432048 h 432048"/>
                <a:gd name="connsiteX13" fmla="*/ 336041 w 1152128"/>
                <a:gd name="connsiteY13" fmla="*/ 486054 h 432048"/>
                <a:gd name="connsiteX14" fmla="*/ 192021 w 1152128"/>
                <a:gd name="connsiteY14" fmla="*/ 432048 h 432048"/>
                <a:gd name="connsiteX15" fmla="*/ 72009 w 1152128"/>
                <a:gd name="connsiteY15" fmla="*/ 432048 h 432048"/>
                <a:gd name="connsiteX16" fmla="*/ 0 w 1152128"/>
                <a:gd name="connsiteY16" fmla="*/ 360039 h 432048"/>
                <a:gd name="connsiteX17" fmla="*/ 0 w 1152128"/>
                <a:gd name="connsiteY17" fmla="*/ 360040 h 432048"/>
                <a:gd name="connsiteX18" fmla="*/ 0 w 1152128"/>
                <a:gd name="connsiteY18" fmla="*/ 252028 h 432048"/>
                <a:gd name="connsiteX19" fmla="*/ 0 w 1152128"/>
                <a:gd name="connsiteY19" fmla="*/ 252028 h 432048"/>
                <a:gd name="connsiteX20" fmla="*/ 0 w 1152128"/>
                <a:gd name="connsiteY20" fmla="*/ 72009 h 432048"/>
                <a:gd name="connsiteX0" fmla="*/ 57478 w 1209606"/>
                <a:gd name="connsiteY0" fmla="*/ 124397 h 538442"/>
                <a:gd name="connsiteX1" fmla="*/ 10425 w 1209606"/>
                <a:gd name="connsiteY1" fmla="*/ 0 h 538442"/>
                <a:gd name="connsiteX2" fmla="*/ 249499 w 1209606"/>
                <a:gd name="connsiteY2" fmla="*/ 52388 h 538442"/>
                <a:gd name="connsiteX3" fmla="*/ 249499 w 1209606"/>
                <a:gd name="connsiteY3" fmla="*/ 52388 h 538442"/>
                <a:gd name="connsiteX4" fmla="*/ 537531 w 1209606"/>
                <a:gd name="connsiteY4" fmla="*/ 52388 h 538442"/>
                <a:gd name="connsiteX5" fmla="*/ 1137597 w 1209606"/>
                <a:gd name="connsiteY5" fmla="*/ 52388 h 538442"/>
                <a:gd name="connsiteX6" fmla="*/ 1209606 w 1209606"/>
                <a:gd name="connsiteY6" fmla="*/ 124397 h 538442"/>
                <a:gd name="connsiteX7" fmla="*/ 1209606 w 1209606"/>
                <a:gd name="connsiteY7" fmla="*/ 304416 h 538442"/>
                <a:gd name="connsiteX8" fmla="*/ 1209606 w 1209606"/>
                <a:gd name="connsiteY8" fmla="*/ 304416 h 538442"/>
                <a:gd name="connsiteX9" fmla="*/ 1209606 w 1209606"/>
                <a:gd name="connsiteY9" fmla="*/ 412428 h 538442"/>
                <a:gd name="connsiteX10" fmla="*/ 1209606 w 1209606"/>
                <a:gd name="connsiteY10" fmla="*/ 412427 h 538442"/>
                <a:gd name="connsiteX11" fmla="*/ 1137597 w 1209606"/>
                <a:gd name="connsiteY11" fmla="*/ 484436 h 538442"/>
                <a:gd name="connsiteX12" fmla="*/ 537531 w 1209606"/>
                <a:gd name="connsiteY12" fmla="*/ 484436 h 538442"/>
                <a:gd name="connsiteX13" fmla="*/ 393519 w 1209606"/>
                <a:gd name="connsiteY13" fmla="*/ 538442 h 538442"/>
                <a:gd name="connsiteX14" fmla="*/ 249499 w 1209606"/>
                <a:gd name="connsiteY14" fmla="*/ 484436 h 538442"/>
                <a:gd name="connsiteX15" fmla="*/ 129487 w 1209606"/>
                <a:gd name="connsiteY15" fmla="*/ 484436 h 538442"/>
                <a:gd name="connsiteX16" fmla="*/ 57478 w 1209606"/>
                <a:gd name="connsiteY16" fmla="*/ 412427 h 538442"/>
                <a:gd name="connsiteX17" fmla="*/ 57478 w 1209606"/>
                <a:gd name="connsiteY17" fmla="*/ 412428 h 538442"/>
                <a:gd name="connsiteX18" fmla="*/ 57478 w 1209606"/>
                <a:gd name="connsiteY18" fmla="*/ 304416 h 538442"/>
                <a:gd name="connsiteX19" fmla="*/ 57478 w 1209606"/>
                <a:gd name="connsiteY19" fmla="*/ 304416 h 538442"/>
                <a:gd name="connsiteX20" fmla="*/ 57478 w 1209606"/>
                <a:gd name="connsiteY20" fmla="*/ 124397 h 538442"/>
                <a:gd name="connsiteX0" fmla="*/ 57478 w 1209606"/>
                <a:gd name="connsiteY0" fmla="*/ 124397 h 505105"/>
                <a:gd name="connsiteX1" fmla="*/ 10425 w 1209606"/>
                <a:gd name="connsiteY1" fmla="*/ 0 h 505105"/>
                <a:gd name="connsiteX2" fmla="*/ 249499 w 1209606"/>
                <a:gd name="connsiteY2" fmla="*/ 52388 h 505105"/>
                <a:gd name="connsiteX3" fmla="*/ 249499 w 1209606"/>
                <a:gd name="connsiteY3" fmla="*/ 52388 h 505105"/>
                <a:gd name="connsiteX4" fmla="*/ 537531 w 1209606"/>
                <a:gd name="connsiteY4" fmla="*/ 52388 h 505105"/>
                <a:gd name="connsiteX5" fmla="*/ 1137597 w 1209606"/>
                <a:gd name="connsiteY5" fmla="*/ 52388 h 505105"/>
                <a:gd name="connsiteX6" fmla="*/ 1209606 w 1209606"/>
                <a:gd name="connsiteY6" fmla="*/ 124397 h 505105"/>
                <a:gd name="connsiteX7" fmla="*/ 1209606 w 1209606"/>
                <a:gd name="connsiteY7" fmla="*/ 304416 h 505105"/>
                <a:gd name="connsiteX8" fmla="*/ 1209606 w 1209606"/>
                <a:gd name="connsiteY8" fmla="*/ 304416 h 505105"/>
                <a:gd name="connsiteX9" fmla="*/ 1209606 w 1209606"/>
                <a:gd name="connsiteY9" fmla="*/ 412428 h 505105"/>
                <a:gd name="connsiteX10" fmla="*/ 1209606 w 1209606"/>
                <a:gd name="connsiteY10" fmla="*/ 412427 h 505105"/>
                <a:gd name="connsiteX11" fmla="*/ 1137597 w 1209606"/>
                <a:gd name="connsiteY11" fmla="*/ 484436 h 505105"/>
                <a:gd name="connsiteX12" fmla="*/ 537531 w 1209606"/>
                <a:gd name="connsiteY12" fmla="*/ 484436 h 505105"/>
                <a:gd name="connsiteX13" fmla="*/ 383994 w 1209606"/>
                <a:gd name="connsiteY13" fmla="*/ 505105 h 505105"/>
                <a:gd name="connsiteX14" fmla="*/ 249499 w 1209606"/>
                <a:gd name="connsiteY14" fmla="*/ 484436 h 505105"/>
                <a:gd name="connsiteX15" fmla="*/ 129487 w 1209606"/>
                <a:gd name="connsiteY15" fmla="*/ 484436 h 505105"/>
                <a:gd name="connsiteX16" fmla="*/ 57478 w 1209606"/>
                <a:gd name="connsiteY16" fmla="*/ 412427 h 505105"/>
                <a:gd name="connsiteX17" fmla="*/ 57478 w 1209606"/>
                <a:gd name="connsiteY17" fmla="*/ 412428 h 505105"/>
                <a:gd name="connsiteX18" fmla="*/ 57478 w 1209606"/>
                <a:gd name="connsiteY18" fmla="*/ 304416 h 505105"/>
                <a:gd name="connsiteX19" fmla="*/ 57478 w 1209606"/>
                <a:gd name="connsiteY19" fmla="*/ 304416 h 505105"/>
                <a:gd name="connsiteX20" fmla="*/ 57478 w 1209606"/>
                <a:gd name="connsiteY20" fmla="*/ 124397 h 505105"/>
                <a:gd name="connsiteX0" fmla="*/ 57478 w 1209606"/>
                <a:gd name="connsiteY0" fmla="*/ 124397 h 490817"/>
                <a:gd name="connsiteX1" fmla="*/ 10425 w 1209606"/>
                <a:gd name="connsiteY1" fmla="*/ 0 h 490817"/>
                <a:gd name="connsiteX2" fmla="*/ 249499 w 1209606"/>
                <a:gd name="connsiteY2" fmla="*/ 52388 h 490817"/>
                <a:gd name="connsiteX3" fmla="*/ 249499 w 1209606"/>
                <a:gd name="connsiteY3" fmla="*/ 52388 h 490817"/>
                <a:gd name="connsiteX4" fmla="*/ 537531 w 1209606"/>
                <a:gd name="connsiteY4" fmla="*/ 52388 h 490817"/>
                <a:gd name="connsiteX5" fmla="*/ 1137597 w 1209606"/>
                <a:gd name="connsiteY5" fmla="*/ 52388 h 490817"/>
                <a:gd name="connsiteX6" fmla="*/ 1209606 w 1209606"/>
                <a:gd name="connsiteY6" fmla="*/ 124397 h 490817"/>
                <a:gd name="connsiteX7" fmla="*/ 1209606 w 1209606"/>
                <a:gd name="connsiteY7" fmla="*/ 304416 h 490817"/>
                <a:gd name="connsiteX8" fmla="*/ 1209606 w 1209606"/>
                <a:gd name="connsiteY8" fmla="*/ 304416 h 490817"/>
                <a:gd name="connsiteX9" fmla="*/ 1209606 w 1209606"/>
                <a:gd name="connsiteY9" fmla="*/ 412428 h 490817"/>
                <a:gd name="connsiteX10" fmla="*/ 1209606 w 1209606"/>
                <a:gd name="connsiteY10" fmla="*/ 412427 h 490817"/>
                <a:gd name="connsiteX11" fmla="*/ 1137597 w 1209606"/>
                <a:gd name="connsiteY11" fmla="*/ 484436 h 490817"/>
                <a:gd name="connsiteX12" fmla="*/ 537531 w 1209606"/>
                <a:gd name="connsiteY12" fmla="*/ 484436 h 490817"/>
                <a:gd name="connsiteX13" fmla="*/ 383994 w 1209606"/>
                <a:gd name="connsiteY13" fmla="*/ 490817 h 490817"/>
                <a:gd name="connsiteX14" fmla="*/ 249499 w 1209606"/>
                <a:gd name="connsiteY14" fmla="*/ 484436 h 490817"/>
                <a:gd name="connsiteX15" fmla="*/ 129487 w 1209606"/>
                <a:gd name="connsiteY15" fmla="*/ 484436 h 490817"/>
                <a:gd name="connsiteX16" fmla="*/ 57478 w 1209606"/>
                <a:gd name="connsiteY16" fmla="*/ 412427 h 490817"/>
                <a:gd name="connsiteX17" fmla="*/ 57478 w 1209606"/>
                <a:gd name="connsiteY17" fmla="*/ 412428 h 490817"/>
                <a:gd name="connsiteX18" fmla="*/ 57478 w 1209606"/>
                <a:gd name="connsiteY18" fmla="*/ 304416 h 490817"/>
                <a:gd name="connsiteX19" fmla="*/ 57478 w 1209606"/>
                <a:gd name="connsiteY19" fmla="*/ 304416 h 490817"/>
                <a:gd name="connsiteX20" fmla="*/ 57478 w 1209606"/>
                <a:gd name="connsiteY20" fmla="*/ 124397 h 490817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249499 w 1209606"/>
                <a:gd name="connsiteY2" fmla="*/ 52388 h 484436"/>
                <a:gd name="connsiteX3" fmla="*/ 249499 w 1209606"/>
                <a:gd name="connsiteY3" fmla="*/ 52388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249499 w 1209606"/>
                <a:gd name="connsiteY2" fmla="*/ 52388 h 484436"/>
                <a:gd name="connsiteX3" fmla="*/ 154249 w 1209606"/>
                <a:gd name="connsiteY3" fmla="*/ 66676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168536 w 1209606"/>
                <a:gd name="connsiteY2" fmla="*/ 80963 h 484436"/>
                <a:gd name="connsiteX3" fmla="*/ 154249 w 1209606"/>
                <a:gd name="connsiteY3" fmla="*/ 66676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168536 w 1209606"/>
                <a:gd name="connsiteY2" fmla="*/ 80963 h 484436"/>
                <a:gd name="connsiteX3" fmla="*/ 194249 w 1209606"/>
                <a:gd name="connsiteY3" fmla="*/ 50656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168536 w 1209606"/>
                <a:gd name="connsiteY2" fmla="*/ 80963 h 484436"/>
                <a:gd name="connsiteX3" fmla="*/ 204250 w 1209606"/>
                <a:gd name="connsiteY3" fmla="*/ 46651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168536 w 1209606"/>
                <a:gd name="connsiteY2" fmla="*/ 80963 h 484436"/>
                <a:gd name="connsiteX3" fmla="*/ 209249 w 1209606"/>
                <a:gd name="connsiteY3" fmla="*/ 50656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  <a:gd name="connsiteX0" fmla="*/ 57478 w 1209606"/>
                <a:gd name="connsiteY0" fmla="*/ 124397 h 484436"/>
                <a:gd name="connsiteX1" fmla="*/ 10425 w 1209606"/>
                <a:gd name="connsiteY1" fmla="*/ 0 h 484436"/>
                <a:gd name="connsiteX2" fmla="*/ 203537 w 1209606"/>
                <a:gd name="connsiteY2" fmla="*/ 56933 h 484436"/>
                <a:gd name="connsiteX3" fmla="*/ 209249 w 1209606"/>
                <a:gd name="connsiteY3" fmla="*/ 50656 h 484436"/>
                <a:gd name="connsiteX4" fmla="*/ 537531 w 1209606"/>
                <a:gd name="connsiteY4" fmla="*/ 52388 h 484436"/>
                <a:gd name="connsiteX5" fmla="*/ 1137597 w 1209606"/>
                <a:gd name="connsiteY5" fmla="*/ 52388 h 484436"/>
                <a:gd name="connsiteX6" fmla="*/ 1209606 w 1209606"/>
                <a:gd name="connsiteY6" fmla="*/ 124397 h 484436"/>
                <a:gd name="connsiteX7" fmla="*/ 1209606 w 1209606"/>
                <a:gd name="connsiteY7" fmla="*/ 304416 h 484436"/>
                <a:gd name="connsiteX8" fmla="*/ 1209606 w 1209606"/>
                <a:gd name="connsiteY8" fmla="*/ 304416 h 484436"/>
                <a:gd name="connsiteX9" fmla="*/ 1209606 w 1209606"/>
                <a:gd name="connsiteY9" fmla="*/ 412428 h 484436"/>
                <a:gd name="connsiteX10" fmla="*/ 1209606 w 1209606"/>
                <a:gd name="connsiteY10" fmla="*/ 412427 h 484436"/>
                <a:gd name="connsiteX11" fmla="*/ 1137597 w 1209606"/>
                <a:gd name="connsiteY11" fmla="*/ 484436 h 484436"/>
                <a:gd name="connsiteX12" fmla="*/ 537531 w 1209606"/>
                <a:gd name="connsiteY12" fmla="*/ 484436 h 484436"/>
                <a:gd name="connsiteX13" fmla="*/ 383994 w 1209606"/>
                <a:gd name="connsiteY13" fmla="*/ 481292 h 484436"/>
                <a:gd name="connsiteX14" fmla="*/ 249499 w 1209606"/>
                <a:gd name="connsiteY14" fmla="*/ 484436 h 484436"/>
                <a:gd name="connsiteX15" fmla="*/ 129487 w 1209606"/>
                <a:gd name="connsiteY15" fmla="*/ 484436 h 484436"/>
                <a:gd name="connsiteX16" fmla="*/ 57478 w 1209606"/>
                <a:gd name="connsiteY16" fmla="*/ 412427 h 484436"/>
                <a:gd name="connsiteX17" fmla="*/ 57478 w 1209606"/>
                <a:gd name="connsiteY17" fmla="*/ 412428 h 484436"/>
                <a:gd name="connsiteX18" fmla="*/ 57478 w 1209606"/>
                <a:gd name="connsiteY18" fmla="*/ 304416 h 484436"/>
                <a:gd name="connsiteX19" fmla="*/ 57478 w 1209606"/>
                <a:gd name="connsiteY19" fmla="*/ 304416 h 484436"/>
                <a:gd name="connsiteX20" fmla="*/ 57478 w 1209606"/>
                <a:gd name="connsiteY20" fmla="*/ 124397 h 48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9606" h="484436">
                  <a:moveTo>
                    <a:pt x="57478" y="124397"/>
                  </a:moveTo>
                  <a:cubicBezTo>
                    <a:pt x="57478" y="84628"/>
                    <a:pt x="-29344" y="0"/>
                    <a:pt x="10425" y="0"/>
                  </a:cubicBezTo>
                  <a:lnTo>
                    <a:pt x="203537" y="56933"/>
                  </a:lnTo>
                  <a:lnTo>
                    <a:pt x="209249" y="50656"/>
                  </a:lnTo>
                  <a:lnTo>
                    <a:pt x="537531" y="52388"/>
                  </a:lnTo>
                  <a:lnTo>
                    <a:pt x="1137597" y="52388"/>
                  </a:lnTo>
                  <a:cubicBezTo>
                    <a:pt x="1177366" y="52388"/>
                    <a:pt x="1209606" y="84628"/>
                    <a:pt x="1209606" y="124397"/>
                  </a:cubicBezTo>
                  <a:lnTo>
                    <a:pt x="1209606" y="304416"/>
                  </a:lnTo>
                  <a:lnTo>
                    <a:pt x="1209606" y="304416"/>
                  </a:lnTo>
                  <a:lnTo>
                    <a:pt x="1209606" y="412428"/>
                  </a:lnTo>
                  <a:lnTo>
                    <a:pt x="1209606" y="412427"/>
                  </a:lnTo>
                  <a:cubicBezTo>
                    <a:pt x="1209606" y="452196"/>
                    <a:pt x="1177366" y="484436"/>
                    <a:pt x="1137597" y="484436"/>
                  </a:cubicBezTo>
                  <a:lnTo>
                    <a:pt x="537531" y="484436"/>
                  </a:lnTo>
                  <a:lnTo>
                    <a:pt x="383994" y="481292"/>
                  </a:lnTo>
                  <a:lnTo>
                    <a:pt x="249499" y="484436"/>
                  </a:lnTo>
                  <a:lnTo>
                    <a:pt x="129487" y="484436"/>
                  </a:lnTo>
                  <a:cubicBezTo>
                    <a:pt x="89718" y="484436"/>
                    <a:pt x="57478" y="452196"/>
                    <a:pt x="57478" y="412427"/>
                  </a:cubicBezTo>
                  <a:lnTo>
                    <a:pt x="57478" y="412428"/>
                  </a:lnTo>
                  <a:lnTo>
                    <a:pt x="57478" y="304416"/>
                  </a:lnTo>
                  <a:lnTo>
                    <a:pt x="57478" y="304416"/>
                  </a:lnTo>
                  <a:lnTo>
                    <a:pt x="57478" y="124397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91880" y="1916832"/>
              <a:ext cx="1152128" cy="430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dirty="0" smtClean="0"/>
                <a:t> </a:t>
              </a:r>
              <a:r>
                <a:rPr lang="uk-UA" sz="1600" b="1" dirty="0" smtClean="0">
                  <a:latin typeface="Times New Roman" pitchFamily="18" charset="0"/>
                  <a:cs typeface="Times New Roman" pitchFamily="18" charset="0"/>
                </a:rPr>
                <a:t>Опрацювати § 18,</a:t>
              </a:r>
            </a:p>
            <a:p>
              <a:r>
                <a:rPr lang="uk-UA" sz="1600" b="1" dirty="0" smtClean="0">
                  <a:latin typeface="Times New Roman" pitchFamily="18" charset="0"/>
                  <a:cs typeface="Times New Roman" pitchFamily="18" charset="0"/>
                </a:rPr>
                <a:t>Виконати № 489, 505</a:t>
              </a:r>
              <a:r>
                <a:rPr lang="uk-UA" sz="16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r>
                <a:rPr lang="uk-UA" sz="1600" dirty="0" err="1" smtClean="0">
                  <a:latin typeface="Times New Roman" pitchFamily="18" charset="0"/>
                  <a:cs typeface="Times New Roman" pitchFamily="18" charset="0"/>
                </a:rPr>
                <a:t>Додадкове</a:t>
              </a:r>
              <a:r>
                <a:rPr lang="uk-UA" sz="1600" dirty="0" smtClean="0">
                  <a:latin typeface="Times New Roman" pitchFamily="18" charset="0"/>
                  <a:cs typeface="Times New Roman" pitchFamily="18" charset="0"/>
                </a:rPr>
                <a:t> завдання</a:t>
              </a:r>
              <a:endParaRPr lang="en-US" sz="1600" dirty="0" smtClean="0">
                <a:latin typeface="Times New Roman" pitchFamily="18" charset="0"/>
                <a:cs typeface="Times New Roman" pitchFamily="18" charset="0"/>
              </a:endParaRPr>
            </a:p>
            <a:p>
              <a:endParaRPr lang="uk-UA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1934" y="2928934"/>
            <a:ext cx="923927" cy="92392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484</Words>
  <Application>Microsoft Office PowerPoint</Application>
  <PresentationFormat>Экран (4:3)</PresentationFormat>
  <Paragraphs>94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 Дослідницька  робота 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Цікаві факти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Sch</cp:lastModifiedBy>
  <cp:revision>211</cp:revision>
  <dcterms:created xsi:type="dcterms:W3CDTF">2018-10-05T10:49:00Z</dcterms:created>
  <dcterms:modified xsi:type="dcterms:W3CDTF">2023-02-28T08:36:49Z</dcterms:modified>
</cp:coreProperties>
</file>