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  <p:sldId id="259" r:id="rId9"/>
    <p:sldId id="266" r:id="rId10"/>
    <p:sldId id="268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09" autoAdjust="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28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CB198-986C-41DA-A80F-CF92E70707A2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386C7-98EA-4383-986C-CD0F279922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0641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11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797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8877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0621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9086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942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564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748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970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1884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73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4EE42-1326-448C-B065-1B0579D8AA6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378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67487" y="1844824"/>
            <a:ext cx="720902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ТРЕТЯ ОЗНАКА</a:t>
            </a:r>
          </a:p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РІВНОСТІ ТРИКУТНИКІВ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14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9" y="332656"/>
            <a:ext cx="2376264" cy="187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699793" y="332803"/>
            <a:ext cx="636084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 НАЗИВАЮТЬСЯ РІВНІ СТОРОНИ 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 ТРИКУТНИКА?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1271891"/>
            <a:ext cx="12410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бічні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0832" y="1979777"/>
            <a:ext cx="736233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Чим є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бісектриса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проведена до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основи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9533" y="2852936"/>
            <a:ext cx="24216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медіаною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38217" y="2852936"/>
            <a:ext cx="20697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висотою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945" y="3450772"/>
            <a:ext cx="74781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Перша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ознака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рівності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трикутників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890325"/>
            <a:ext cx="91209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двома сторонами та кутом між ними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9371" y="4518810"/>
            <a:ext cx="75432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друга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ознака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рівності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трикутників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97687" y="5013176"/>
            <a:ext cx="46303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стороною та</a:t>
            </a:r>
          </a:p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рилеглими кутами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111976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9" y="332656"/>
            <a:ext cx="2376264" cy="187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833643" y="332803"/>
            <a:ext cx="609314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Які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кути при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основі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 ТРИКУТНИКА?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8833" y="1271891"/>
            <a:ext cx="12474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рівні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5625" y="1979777"/>
            <a:ext cx="865275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називається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сторона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</a:t>
            </a: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Трикутника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що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відмінна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інших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двох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80550" y="2924944"/>
            <a:ext cx="17379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основа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1188" y="3450772"/>
            <a:ext cx="66796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Який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рівнобедрений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8046" y="3890325"/>
            <a:ext cx="58248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якому дві рівні сторони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88250" y="4518810"/>
            <a:ext cx="68455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Який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рівносторонній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48046" y="5013176"/>
            <a:ext cx="57415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якому всі сторони рівні</a:t>
            </a:r>
          </a:p>
        </p:txBody>
      </p:sp>
    </p:spTree>
    <p:extLst>
      <p:ext uri="{BB962C8B-B14F-4D97-AF65-F5344CB8AC3E}">
        <p14:creationId xmlns:p14="http://schemas.microsoft.com/office/powerpoint/2010/main" xmlns="" val="117446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479" y="1649582"/>
            <a:ext cx="6946932" cy="4608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11976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502" y="1596543"/>
            <a:ext cx="7090435" cy="47272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473548" y="1700808"/>
            <a:ext cx="68407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Периметр рівнобедреного трикутника з основою 6 см та бічною стороною 5 см дорівнює: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62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1649582"/>
            <a:ext cx="6946932" cy="4608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7660429" y="1622764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60429" y="2204864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60429" y="2811382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60429" y="3429000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5435" y="5965706"/>
            <a:ext cx="4331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21802" y="5965705"/>
            <a:ext cx="4427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62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502" y="1596543"/>
            <a:ext cx="7090435" cy="47272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473548" y="1700808"/>
            <a:ext cx="68407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Периметр рівнобедреного трикутника з основою 6 см та бічною стороною 5 см дорівнює: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50010" y="1568855"/>
            <a:ext cx="1071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б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60429" y="2132856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50010" y="2669693"/>
            <a:ext cx="1071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б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297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116632"/>
            <a:ext cx="1903341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11560" y="116632"/>
            <a:ext cx="6126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ТРЕТЯ ОЗНАКА РІВНОСТІ</a:t>
            </a:r>
          </a:p>
          <a:p>
            <a:pPr algn="ctr"/>
            <a:r>
              <a:rPr lang="uk-UA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ТРИКУТНИКІВ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1772816"/>
            <a:ext cx="6408712" cy="25922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u="sng" dirty="0" smtClean="0">
                <a:solidFill>
                  <a:srgbClr val="C00000"/>
                </a:solidFill>
              </a:rPr>
              <a:t>ЗА ТРЬОМА СТОРОНАМИ</a:t>
            </a:r>
          </a:p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ЯКЩО ТРИ СТОРОНИ ОДНОГО ТРИКУТНИКА ДОРІВНЮЮТЬ ТРЬОМ СТОРОНАМ ДРУГОГО ТРИКУТНИКА, ТО ТРИКУТНИКИ РІВНІ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755576" y="4725144"/>
            <a:ext cx="1872208" cy="1728192"/>
          </a:xfrm>
          <a:prstGeom prst="triangle">
            <a:avLst>
              <a:gd name="adj" fmla="val 211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311996" y="4729100"/>
            <a:ext cx="1872208" cy="1728192"/>
          </a:xfrm>
          <a:prstGeom prst="triangle">
            <a:avLst>
              <a:gd name="adj" fmla="val 211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547664" y="6309320"/>
            <a:ext cx="0" cy="28803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1588964" y="5297252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79507" y="5589240"/>
            <a:ext cx="350231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779507" y="5445224"/>
            <a:ext cx="360040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139952" y="6306438"/>
            <a:ext cx="0" cy="28803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314826" y="5445224"/>
            <a:ext cx="360040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314826" y="5578508"/>
            <a:ext cx="360040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674701" y="5373216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775365" y="5479250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145360" y="5311703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4220308" y="5373216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4328320" y="5445224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279772" y="4945577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</a:t>
            </a:r>
            <a:endParaRPr lang="ru-RU" sz="80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976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0978" y="-3100"/>
            <a:ext cx="9194977" cy="68962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95803" y="332656"/>
            <a:ext cx="19523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ЗАДАЧІ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3776632"/>
            <a:ext cx="1872208" cy="2721327"/>
          </a:xfrm>
          <a:prstGeom prst="rect">
            <a:avLst/>
          </a:prstGeom>
        </p:spPr>
      </p:pic>
      <p:sp>
        <p:nvSpPr>
          <p:cNvPr id="5" name="Параллелограмм 4"/>
          <p:cNvSpPr/>
          <p:nvPr/>
        </p:nvSpPr>
        <p:spPr>
          <a:xfrm>
            <a:off x="611560" y="1102097"/>
            <a:ext cx="2984243" cy="2038871"/>
          </a:xfrm>
          <a:prstGeom prst="parallelogram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115616" y="1102097"/>
            <a:ext cx="1944216" cy="203887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43953" y="1040541"/>
            <a:ext cx="4283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1040540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2941" y="2817802"/>
            <a:ext cx="4651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54221" y="2782669"/>
            <a:ext cx="476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Минус 13"/>
          <p:cNvSpPr/>
          <p:nvPr/>
        </p:nvSpPr>
        <p:spPr>
          <a:xfrm>
            <a:off x="611559" y="1947716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3079554" y="1928087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 15"/>
          <p:cNvSpPr/>
          <p:nvPr/>
        </p:nvSpPr>
        <p:spPr>
          <a:xfrm rot="5400000">
            <a:off x="1603993" y="2909264"/>
            <a:ext cx="504055" cy="463406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Равно 16"/>
          <p:cNvSpPr/>
          <p:nvPr/>
        </p:nvSpPr>
        <p:spPr>
          <a:xfrm rot="5400000">
            <a:off x="2055158" y="879975"/>
            <a:ext cx="504055" cy="463406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9" name="Скругленная соединительная линия 18"/>
          <p:cNvCxnSpPr/>
          <p:nvPr/>
        </p:nvCxnSpPr>
        <p:spPr>
          <a:xfrm rot="16200000" flipH="1">
            <a:off x="1718133" y="1858346"/>
            <a:ext cx="834951" cy="559176"/>
          </a:xfrm>
          <a:prstGeom prst="curvedConnector3">
            <a:avLst>
              <a:gd name="adj1" fmla="val 50000"/>
            </a:avLst>
          </a:prstGeom>
          <a:ln w="698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477079" y="1363705"/>
            <a:ext cx="544572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Довести </a:t>
            </a:r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рівність </a:t>
            </a:r>
          </a:p>
          <a:p>
            <a:pPr algn="ctr"/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рикутників АВ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С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003091" y="3213690"/>
            <a:ext cx="5137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АВ = С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(за умовою)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003090" y="3818563"/>
            <a:ext cx="51378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= С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(за умовою)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935457" y="4393551"/>
            <a:ext cx="3251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BD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 спільна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555693" y="5013176"/>
            <a:ext cx="59306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∆АВ</a:t>
            </a:r>
            <a:r>
              <a:rPr lang="en-US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= 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∆С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DB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ознака)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1168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7032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71829" y="257392"/>
            <a:ext cx="19523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ЗАДАЧІ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3776632"/>
            <a:ext cx="1872208" cy="2721327"/>
          </a:xfrm>
          <a:prstGeom prst="rect">
            <a:avLst/>
          </a:prstGeom>
        </p:spPr>
      </p:pic>
      <p:sp>
        <p:nvSpPr>
          <p:cNvPr id="5" name="Равнобедренный треугольник 4"/>
          <p:cNvSpPr/>
          <p:nvPr/>
        </p:nvSpPr>
        <p:spPr>
          <a:xfrm>
            <a:off x="611560" y="717376"/>
            <a:ext cx="2304256" cy="2711624"/>
          </a:xfrm>
          <a:prstGeom prst="triangl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2941" y="2817802"/>
            <a:ext cx="4651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48209" y="2808283"/>
            <a:ext cx="4283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9362" y="318948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4855" y="1102097"/>
            <a:ext cx="686546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рівнобедреному 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uk-UA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рикутнику</a:t>
            </a: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АВС В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медіана.</a:t>
            </a:r>
          </a:p>
          <a:p>
            <a:pPr algn="ctr"/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Довести 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 АВ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D=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CBD</a:t>
            </a:r>
            <a:endParaRPr lang="uk-UA" sz="4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Минус 9"/>
          <p:cNvSpPr/>
          <p:nvPr/>
        </p:nvSpPr>
        <p:spPr>
          <a:xfrm>
            <a:off x="785305" y="2242010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2232809" y="2242010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763982" y="717376"/>
            <a:ext cx="31576" cy="27116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541564" y="3284984"/>
            <a:ext cx="476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Равно 19"/>
          <p:cNvSpPr/>
          <p:nvPr/>
        </p:nvSpPr>
        <p:spPr>
          <a:xfrm rot="5400000">
            <a:off x="919410" y="3222911"/>
            <a:ext cx="504055" cy="463406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Равно 20"/>
          <p:cNvSpPr/>
          <p:nvPr/>
        </p:nvSpPr>
        <p:spPr>
          <a:xfrm rot="5400000">
            <a:off x="2147641" y="3222912"/>
            <a:ext cx="504053" cy="463407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72530" y="3202589"/>
            <a:ext cx="618502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1) Трикутник АВС рівнобедрений,</a:t>
            </a:r>
          </a:p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тому А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=С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809206" y="5499774"/>
            <a:ext cx="2776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153416" y="5526521"/>
            <a:ext cx="44610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ABD =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∆</a:t>
            </a: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CBD</a:t>
            </a:r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(3 ознака)</a:t>
            </a: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51311" y="4315241"/>
            <a:ext cx="53186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2) В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 -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медіана,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тому А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=С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26957" y="4900015"/>
            <a:ext cx="28616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3) В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 -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спільна.</a:t>
            </a:r>
          </a:p>
        </p:txBody>
      </p:sp>
      <p:cxnSp>
        <p:nvCxnSpPr>
          <p:cNvPr id="27" name="Скругленная соединительная линия 26"/>
          <p:cNvCxnSpPr/>
          <p:nvPr/>
        </p:nvCxnSpPr>
        <p:spPr>
          <a:xfrm rot="5400000">
            <a:off x="1478480" y="2082690"/>
            <a:ext cx="571003" cy="95275"/>
          </a:xfrm>
          <a:prstGeom prst="curvedConnector3">
            <a:avLst>
              <a:gd name="adj1" fmla="val 47574"/>
            </a:avLst>
          </a:prstGeom>
          <a:ln w="698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01646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5" grpId="0"/>
      <p:bldP spid="20" grpId="0" animBg="1"/>
      <p:bldP spid="21" grpId="0" animBg="1"/>
      <p:bldP spid="22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95803" y="332656"/>
            <a:ext cx="19523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ЗАДАЧІ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3776632"/>
            <a:ext cx="1872208" cy="2721327"/>
          </a:xfrm>
          <a:prstGeom prst="rect">
            <a:avLst/>
          </a:prstGeom>
        </p:spPr>
      </p:pic>
      <p:sp>
        <p:nvSpPr>
          <p:cNvPr id="5" name="Параллелограмм 4"/>
          <p:cNvSpPr/>
          <p:nvPr/>
        </p:nvSpPr>
        <p:spPr>
          <a:xfrm>
            <a:off x="611560" y="1102097"/>
            <a:ext cx="2984243" cy="2038871"/>
          </a:xfrm>
          <a:prstGeom prst="parallelogram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2941" y="2817802"/>
            <a:ext cx="4651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35025" y="3018931"/>
            <a:ext cx="476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14237" y="1107426"/>
            <a:ext cx="4283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7493" y="1102097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115616" y="1102097"/>
            <a:ext cx="1944216" cy="203887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endCxn id="6" idx="3"/>
          </p:cNvCxnSpPr>
          <p:nvPr/>
        </p:nvCxnSpPr>
        <p:spPr>
          <a:xfrm flipH="1">
            <a:off x="628132" y="1107426"/>
            <a:ext cx="2967672" cy="203354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792863" y="2070162"/>
            <a:ext cx="4972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Минус 14"/>
          <p:cNvSpPr/>
          <p:nvPr/>
        </p:nvSpPr>
        <p:spPr>
          <a:xfrm rot="3166112">
            <a:off x="1165569" y="2401017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 rot="3166112">
            <a:off x="2515581" y="1472782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инус 19"/>
          <p:cNvSpPr/>
          <p:nvPr/>
        </p:nvSpPr>
        <p:spPr>
          <a:xfrm rot="8431884">
            <a:off x="2380748" y="2540890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Минус 20"/>
          <p:cNvSpPr/>
          <p:nvPr/>
        </p:nvSpPr>
        <p:spPr>
          <a:xfrm rot="8431884">
            <a:off x="2264607" y="2389571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инус 22"/>
          <p:cNvSpPr/>
          <p:nvPr/>
        </p:nvSpPr>
        <p:spPr>
          <a:xfrm rot="8431884">
            <a:off x="1414219" y="1488578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инус 23"/>
          <p:cNvSpPr/>
          <p:nvPr/>
        </p:nvSpPr>
        <p:spPr>
          <a:xfrm rot="8431884">
            <a:off x="1528851" y="1627215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824996" y="945563"/>
            <a:ext cx="48786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Довести </a:t>
            </a:r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рівність </a:t>
            </a:r>
          </a:p>
          <a:p>
            <a:pPr algn="ctr"/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рикутників АВ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С</a:t>
            </a:r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961124" y="1664047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909903" y="2124197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15629" y="2032971"/>
            <a:ext cx="60973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1)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АОВ та СО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 АО=СО, ВО = 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 (за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умовою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),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&lt;1=&lt;2 (</a:t>
            </a:r>
            <a:r>
              <a:rPr lang="uk-UA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вер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тикальні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). </a:t>
            </a:r>
            <a:endParaRPr lang="en-US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∆АОВ=∆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COD ( 1 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ознака)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–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 = CD</a:t>
            </a:r>
            <a:endPara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75833" y="3429000"/>
            <a:ext cx="725961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2)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COB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 АО=СО, ВО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 (за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умовою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),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&lt;3=&lt;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</a:t>
            </a:r>
            <a:r>
              <a:rPr lang="uk-UA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вер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тикальні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). ∆АО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OB ( 1 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ознака)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– AD=CB</a:t>
            </a:r>
            <a:endPara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144047" y="4581126"/>
            <a:ext cx="547739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3)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CD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 А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=С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,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BC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= 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п.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1,2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),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ctr"/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AC - 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спільна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 ∆А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BC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CDA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( 3 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ознака)</a:t>
            </a:r>
          </a:p>
        </p:txBody>
      </p:sp>
      <p:sp>
        <p:nvSpPr>
          <p:cNvPr id="34" name="Равнобедренный треугольник 33"/>
          <p:cNvSpPr/>
          <p:nvPr/>
        </p:nvSpPr>
        <p:spPr>
          <a:xfrm rot="6221403">
            <a:off x="425615" y="1660078"/>
            <a:ext cx="2087438" cy="1223120"/>
          </a:xfrm>
          <a:prstGeom prst="triangle">
            <a:avLst>
              <a:gd name="adj" fmla="val 36399"/>
            </a:avLst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внобедренный треугольник 34"/>
          <p:cNvSpPr/>
          <p:nvPr/>
        </p:nvSpPr>
        <p:spPr>
          <a:xfrm rot="17005456">
            <a:off x="1676406" y="1403375"/>
            <a:ext cx="2115929" cy="1202805"/>
          </a:xfrm>
          <a:prstGeom prst="triangle">
            <a:avLst>
              <a:gd name="adj" fmla="val 37060"/>
            </a:avLst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/>
          <p:cNvCxnSpPr>
            <a:endCxn id="6" idx="3"/>
          </p:cNvCxnSpPr>
          <p:nvPr/>
        </p:nvCxnSpPr>
        <p:spPr>
          <a:xfrm flipH="1">
            <a:off x="628132" y="1102097"/>
            <a:ext cx="487484" cy="2038871"/>
          </a:xfrm>
          <a:prstGeom prst="line">
            <a:avLst/>
          </a:prstGeom>
          <a:ln w="603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35" idx="2"/>
          </p:cNvCxnSpPr>
          <p:nvPr/>
        </p:nvCxnSpPr>
        <p:spPr>
          <a:xfrm flipH="1">
            <a:off x="3073724" y="1099796"/>
            <a:ext cx="519879" cy="2073661"/>
          </a:xfrm>
          <a:prstGeom prst="line">
            <a:avLst/>
          </a:prstGeom>
          <a:ln w="603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34" idx="2"/>
          </p:cNvCxnSpPr>
          <p:nvPr/>
        </p:nvCxnSpPr>
        <p:spPr>
          <a:xfrm flipH="1" flipV="1">
            <a:off x="1122165" y="1112833"/>
            <a:ext cx="2512494" cy="23562"/>
          </a:xfrm>
          <a:prstGeom prst="line">
            <a:avLst/>
          </a:prstGeom>
          <a:ln w="603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 flipV="1">
            <a:off x="601603" y="3159691"/>
            <a:ext cx="2492755" cy="18754"/>
          </a:xfrm>
          <a:prstGeom prst="line">
            <a:avLst/>
          </a:prstGeom>
          <a:ln w="603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35" idx="4"/>
            <a:endCxn id="34" idx="4"/>
          </p:cNvCxnSpPr>
          <p:nvPr/>
        </p:nvCxnSpPr>
        <p:spPr>
          <a:xfrm flipH="1">
            <a:off x="628132" y="1115341"/>
            <a:ext cx="2936826" cy="2025627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Равнобедренный треугольник 49"/>
          <p:cNvSpPr/>
          <p:nvPr/>
        </p:nvSpPr>
        <p:spPr>
          <a:xfrm rot="8734785">
            <a:off x="796080" y="2051692"/>
            <a:ext cx="3399037" cy="1326028"/>
          </a:xfrm>
          <a:prstGeom prst="triangle">
            <a:avLst>
              <a:gd name="adj" fmla="val 43750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авнобедренный треугольник 50"/>
          <p:cNvSpPr/>
          <p:nvPr/>
        </p:nvSpPr>
        <p:spPr>
          <a:xfrm rot="19568587">
            <a:off x="71443" y="888677"/>
            <a:ext cx="3370706" cy="1282401"/>
          </a:xfrm>
          <a:prstGeom prst="triangle">
            <a:avLst>
              <a:gd name="adj" fmla="val 41303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684621" y="1918550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67745" y="1936866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646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1" grpId="0"/>
      <p:bldP spid="32" grpId="0"/>
      <p:bldP spid="33" grpId="0"/>
      <p:bldP spid="34" grpId="0" animBg="1"/>
      <p:bldP spid="35" grpId="0" animBg="1"/>
      <p:bldP spid="50" grpId="0" animBg="1"/>
      <p:bldP spid="51" grpId="0" animBg="1"/>
      <p:bldP spid="60" grpId="0"/>
      <p:bldP spid="6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399</Words>
  <Application>Microsoft Office PowerPoint</Application>
  <PresentationFormat>Экран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Olena</dc:creator>
  <cp:lastModifiedBy>Sch</cp:lastModifiedBy>
  <cp:revision>31</cp:revision>
  <dcterms:created xsi:type="dcterms:W3CDTF">2021-01-20T10:52:09Z</dcterms:created>
  <dcterms:modified xsi:type="dcterms:W3CDTF">2023-01-30T10:44:52Z</dcterms:modified>
</cp:coreProperties>
</file>