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sldIdLst>
    <p:sldId id="265" r:id="rId2"/>
    <p:sldId id="274" r:id="rId3"/>
    <p:sldId id="273" r:id="rId4"/>
    <p:sldId id="275" r:id="rId5"/>
    <p:sldId id="276" r:id="rId6"/>
    <p:sldId id="277" r:id="rId7"/>
    <p:sldId id="278" r:id="rId8"/>
    <p:sldId id="270" r:id="rId9"/>
    <p:sldId id="256" r:id="rId10"/>
    <p:sldId id="263" r:id="rId11"/>
    <p:sldId id="264" r:id="rId12"/>
    <p:sldId id="262" r:id="rId13"/>
    <p:sldId id="261" r:id="rId14"/>
    <p:sldId id="269" r:id="rId15"/>
    <p:sldId id="289" r:id="rId16"/>
    <p:sldId id="283" r:id="rId17"/>
    <p:sldId id="285" r:id="rId18"/>
    <p:sldId id="288" r:id="rId19"/>
  </p:sldIdLst>
  <p:sldSz cx="9144000" cy="6858000" type="screen4x3"/>
  <p:notesSz cx="6858000" cy="9945688"/>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52"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3127123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247623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07525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623396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149147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08526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3978079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2629327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49751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405454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608849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1321687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274187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2118848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3379606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6BD805A-12C6-4A57-B2E8-05E51489BE87}" type="datetimeFigureOut">
              <a:rPr lang="uk-UA" smtClean="0"/>
              <a:pPr/>
              <a:t>06.02.2023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489978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BD805A-12C6-4A57-B2E8-05E51489BE87}" type="datetimeFigureOut">
              <a:rPr lang="uk-UA" smtClean="0"/>
              <a:pPr/>
              <a:t>06.02.2023</a:t>
            </a:fld>
            <a:endParaRPr lang="uk-U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F4088D3B-2ECD-49C5-9F2A-F2FB893A5056}" type="slidenum">
              <a:rPr lang="uk-UA" smtClean="0"/>
              <a:pPr/>
              <a:t>‹#›</a:t>
            </a:fld>
            <a:endParaRPr lang="uk-UA"/>
          </a:p>
        </p:txBody>
      </p:sp>
    </p:spTree>
    <p:extLst>
      <p:ext uri="{BB962C8B-B14F-4D97-AF65-F5344CB8AC3E}">
        <p14:creationId xmlns:p14="http://schemas.microsoft.com/office/powerpoint/2010/main" xmlns="" val="66823419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0648"/>
            <a:ext cx="8359112"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Прямоугольник 3"/>
          <p:cNvSpPr/>
          <p:nvPr/>
        </p:nvSpPr>
        <p:spPr>
          <a:xfrm>
            <a:off x="582248" y="476672"/>
            <a:ext cx="7776864" cy="1569660"/>
          </a:xfrm>
          <a:prstGeom prst="rect">
            <a:avLst/>
          </a:prstGeom>
          <a:noFill/>
          <a:ln>
            <a:solidFill>
              <a:schemeClr val="tx2"/>
            </a:solidFill>
          </a:ln>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800" b="1" i="1" cap="none" spc="50" dirty="0" smtClean="0">
                <a:ln w="11430"/>
                <a:solidFill>
                  <a:schemeClr val="accent2">
                    <a:lumMod val="50000"/>
                  </a:schemeClr>
                </a:solidFill>
                <a:effectLst>
                  <a:outerShdw blurRad="76200" dist="50800" dir="5400000" algn="tl" rotWithShape="0">
                    <a:srgbClr val="000000">
                      <a:alpha val="65000"/>
                    </a:srgbClr>
                  </a:outerShdw>
                </a:effectLst>
              </a:rPr>
              <a:t>Тема. Перпендикуляр і </a:t>
            </a:r>
          </a:p>
          <a:p>
            <a:pPr algn="ctr"/>
            <a:r>
              <a:rPr lang="ru-RU" sz="4800" b="1" i="1" cap="none" spc="50" dirty="0" err="1" smtClean="0">
                <a:ln w="11430"/>
                <a:solidFill>
                  <a:schemeClr val="accent2">
                    <a:lumMod val="50000"/>
                  </a:schemeClr>
                </a:solidFill>
                <a:effectLst>
                  <a:outerShdw blurRad="76200" dist="50800" dir="5400000" algn="tl" rotWithShape="0">
                    <a:srgbClr val="000000">
                      <a:alpha val="65000"/>
                    </a:srgbClr>
                  </a:outerShdw>
                </a:effectLst>
              </a:rPr>
              <a:t>похила</a:t>
            </a:r>
            <a:r>
              <a:rPr lang="ru-RU" sz="4800" b="1" i="1" cap="none" spc="50" dirty="0" smtClean="0">
                <a:ln w="11430"/>
                <a:solidFill>
                  <a:schemeClr val="accent2">
                    <a:lumMod val="50000"/>
                  </a:schemeClr>
                </a:solidFill>
                <a:effectLst>
                  <a:outerShdw blurRad="76200" dist="50800" dir="5400000" algn="tl" rotWithShape="0">
                    <a:srgbClr val="000000">
                      <a:alpha val="65000"/>
                    </a:srgbClr>
                  </a:outerShdw>
                </a:effectLst>
              </a:rPr>
              <a:t>, </a:t>
            </a:r>
            <a:r>
              <a:rPr lang="ru-RU" sz="4800" b="1" i="1" cap="none" spc="50" dirty="0" err="1" smtClean="0">
                <a:ln w="11430"/>
                <a:solidFill>
                  <a:schemeClr val="accent2">
                    <a:lumMod val="50000"/>
                  </a:schemeClr>
                </a:solidFill>
                <a:effectLst>
                  <a:outerShdw blurRad="76200" dist="50800" dir="5400000" algn="tl" rotWithShape="0">
                    <a:srgbClr val="000000">
                      <a:alpha val="65000"/>
                    </a:srgbClr>
                  </a:outerShdw>
                </a:effectLst>
              </a:rPr>
              <a:t>їх</a:t>
            </a:r>
            <a:r>
              <a:rPr lang="ru-RU" sz="4800" b="1" i="1" cap="none" spc="50" dirty="0" smtClean="0">
                <a:ln w="11430"/>
                <a:solidFill>
                  <a:schemeClr val="accent2">
                    <a:lumMod val="50000"/>
                  </a:schemeClr>
                </a:solidFill>
                <a:effectLst>
                  <a:outerShdw blurRad="76200" dist="50800" dir="5400000" algn="tl" rotWithShape="0">
                    <a:srgbClr val="000000">
                      <a:alpha val="65000"/>
                    </a:srgbClr>
                  </a:outerShdw>
                </a:effectLst>
              </a:rPr>
              <a:t> </a:t>
            </a:r>
            <a:r>
              <a:rPr lang="ru-RU" sz="4800" b="1" i="1" cap="none" spc="50" dirty="0" err="1" smtClean="0">
                <a:ln w="11430"/>
                <a:solidFill>
                  <a:schemeClr val="accent2">
                    <a:lumMod val="50000"/>
                  </a:schemeClr>
                </a:solidFill>
                <a:effectLst>
                  <a:outerShdw blurRad="76200" dist="50800" dir="5400000" algn="tl" rotWithShape="0">
                    <a:srgbClr val="000000">
                      <a:alpha val="65000"/>
                    </a:srgbClr>
                  </a:outerShdw>
                </a:effectLst>
              </a:rPr>
              <a:t>властивості</a:t>
            </a:r>
            <a:endParaRPr lang="ru-RU" sz="4800" b="1" i="1" cap="none" spc="50" dirty="0">
              <a:ln w="11430"/>
              <a:solidFill>
                <a:schemeClr val="accent2">
                  <a:lumMod val="50000"/>
                </a:schemeClr>
              </a:solidFill>
              <a:effectLst>
                <a:outerShdw blurRad="76200" dist="50800" dir="5400000" algn="tl" rotWithShape="0">
                  <a:srgbClr val="000000">
                    <a:alpha val="65000"/>
                  </a:srgbClr>
                </a:outerShdw>
              </a:effectLst>
            </a:endParaRPr>
          </a:p>
        </p:txBody>
      </p:sp>
      <p:pic>
        <p:nvPicPr>
          <p:cNvPr id="5" name="Picture 3" descr="C:\Users\user\Desktop\images (2).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64088" y="3140968"/>
            <a:ext cx="3485696" cy="35012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588957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827584" y="620688"/>
            <a:ext cx="0" cy="201622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827584" y="620688"/>
            <a:ext cx="1656184" cy="201622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51520" y="2636912"/>
            <a:ext cx="324036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827584" y="2636912"/>
            <a:ext cx="1656184"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95536" y="260648"/>
            <a:ext cx="432048" cy="369332"/>
          </a:xfrm>
          <a:prstGeom prst="rect">
            <a:avLst/>
          </a:prstGeom>
          <a:noFill/>
        </p:spPr>
        <p:txBody>
          <a:bodyPr wrap="square" rtlCol="0">
            <a:spAutoFit/>
          </a:bodyPr>
          <a:lstStyle/>
          <a:p>
            <a:r>
              <a:rPr lang="uk-UA" dirty="0" smtClean="0"/>
              <a:t>А</a:t>
            </a:r>
            <a:endParaRPr lang="uk-UA" dirty="0"/>
          </a:p>
        </p:txBody>
      </p:sp>
      <p:sp>
        <p:nvSpPr>
          <p:cNvPr id="13" name="TextBox 12"/>
          <p:cNvSpPr txBox="1"/>
          <p:nvPr/>
        </p:nvSpPr>
        <p:spPr>
          <a:xfrm>
            <a:off x="2350945" y="2658805"/>
            <a:ext cx="432048" cy="369332"/>
          </a:xfrm>
          <a:prstGeom prst="rect">
            <a:avLst/>
          </a:prstGeom>
          <a:noFill/>
        </p:spPr>
        <p:txBody>
          <a:bodyPr wrap="square" rtlCol="0">
            <a:spAutoFit/>
          </a:bodyPr>
          <a:lstStyle/>
          <a:p>
            <a:r>
              <a:rPr lang="uk-UA" dirty="0"/>
              <a:t>К</a:t>
            </a:r>
          </a:p>
        </p:txBody>
      </p:sp>
      <p:sp>
        <p:nvSpPr>
          <p:cNvPr id="14" name="TextBox 13"/>
          <p:cNvSpPr txBox="1"/>
          <p:nvPr/>
        </p:nvSpPr>
        <p:spPr>
          <a:xfrm>
            <a:off x="495970" y="2639652"/>
            <a:ext cx="432048" cy="369332"/>
          </a:xfrm>
          <a:prstGeom prst="rect">
            <a:avLst/>
          </a:prstGeom>
          <a:noFill/>
        </p:spPr>
        <p:txBody>
          <a:bodyPr wrap="square" rtlCol="0">
            <a:spAutoFit/>
          </a:bodyPr>
          <a:lstStyle/>
          <a:p>
            <a:r>
              <a:rPr lang="uk-UA" dirty="0"/>
              <a:t>Н</a:t>
            </a:r>
          </a:p>
        </p:txBody>
      </p:sp>
      <p:sp>
        <p:nvSpPr>
          <p:cNvPr id="15" name="TextBox 14"/>
          <p:cNvSpPr txBox="1"/>
          <p:nvPr/>
        </p:nvSpPr>
        <p:spPr>
          <a:xfrm>
            <a:off x="3024278" y="2627941"/>
            <a:ext cx="432048" cy="369332"/>
          </a:xfrm>
          <a:prstGeom prst="rect">
            <a:avLst/>
          </a:prstGeom>
          <a:noFill/>
        </p:spPr>
        <p:txBody>
          <a:bodyPr wrap="square" rtlCol="0">
            <a:spAutoFit/>
          </a:bodyPr>
          <a:lstStyle/>
          <a:p>
            <a:r>
              <a:rPr lang="uk-UA" b="1" i="1" dirty="0">
                <a:solidFill>
                  <a:srgbClr val="FF0000"/>
                </a:solidFill>
              </a:rPr>
              <a:t>а</a:t>
            </a:r>
          </a:p>
        </p:txBody>
      </p:sp>
      <p:sp>
        <p:nvSpPr>
          <p:cNvPr id="16" name="TextBox 15"/>
          <p:cNvSpPr txBox="1"/>
          <p:nvPr/>
        </p:nvSpPr>
        <p:spPr>
          <a:xfrm>
            <a:off x="3635896" y="735115"/>
            <a:ext cx="5112568" cy="830997"/>
          </a:xfrm>
          <a:prstGeom prst="rect">
            <a:avLst/>
          </a:prstGeom>
          <a:noFill/>
        </p:spPr>
        <p:txBody>
          <a:bodyPr wrap="square" rtlCol="0">
            <a:spAutoFit/>
          </a:bodyPr>
          <a:lstStyle/>
          <a:p>
            <a:r>
              <a:rPr lang="uk-UA" sz="2400" b="1" dirty="0" smtClean="0">
                <a:solidFill>
                  <a:srgbClr val="FF0000"/>
                </a:solidFill>
                <a:latin typeface="Times New Roman" panose="02020603050405020304" pitchFamily="18" charset="0"/>
                <a:cs typeface="Times New Roman" panose="02020603050405020304" pitchFamily="18" charset="0"/>
              </a:rPr>
              <a:t>АН</a:t>
            </a:r>
            <a:r>
              <a:rPr lang="uk-UA" sz="2400" dirty="0" smtClean="0">
                <a:latin typeface="Times New Roman" panose="02020603050405020304" pitchFamily="18" charset="0"/>
                <a:cs typeface="Times New Roman" panose="02020603050405020304" pitchFamily="18" charset="0"/>
              </a:rPr>
              <a:t> – </a:t>
            </a:r>
            <a:r>
              <a:rPr lang="uk-UA" sz="2400" dirty="0" smtClean="0">
                <a:solidFill>
                  <a:srgbClr val="0070C0"/>
                </a:solidFill>
                <a:latin typeface="Times New Roman" panose="02020603050405020304" pitchFamily="18" charset="0"/>
                <a:cs typeface="Times New Roman" panose="02020603050405020304" pitchFamily="18" charset="0"/>
              </a:rPr>
              <a:t>перпендикуляр</a:t>
            </a:r>
            <a:r>
              <a:rPr lang="uk-UA" sz="2400" dirty="0" smtClean="0">
                <a:latin typeface="Times New Roman" panose="02020603050405020304" pitchFamily="18" charset="0"/>
                <a:cs typeface="Times New Roman" panose="02020603050405020304" pitchFamily="18" charset="0"/>
              </a:rPr>
              <a:t>, проведений з точки А до прямої</a:t>
            </a:r>
            <a:r>
              <a:rPr lang="uk-UA" sz="2400" b="1" dirty="0" smtClean="0">
                <a:solidFill>
                  <a:srgbClr val="FF0000"/>
                </a:solidFill>
                <a:latin typeface="Times New Roman" panose="02020603050405020304" pitchFamily="18" charset="0"/>
                <a:cs typeface="Times New Roman" panose="02020603050405020304" pitchFamily="18" charset="0"/>
              </a:rPr>
              <a:t> </a:t>
            </a:r>
            <a:r>
              <a:rPr lang="uk-UA" sz="2400" b="1" i="1" dirty="0" smtClean="0">
                <a:solidFill>
                  <a:srgbClr val="FF0000"/>
                </a:solidFill>
                <a:latin typeface="Times New Roman" panose="02020603050405020304" pitchFamily="18" charset="0"/>
                <a:cs typeface="Times New Roman" panose="02020603050405020304" pitchFamily="18" charset="0"/>
              </a:rPr>
              <a:t>а</a:t>
            </a:r>
            <a:r>
              <a:rPr lang="uk-UA" sz="2400" dirty="0" smtClean="0">
                <a:latin typeface="Times New Roman" panose="02020603050405020304" pitchFamily="18" charset="0"/>
                <a:cs typeface="Times New Roman" panose="02020603050405020304" pitchFamily="18" charset="0"/>
              </a:rPr>
              <a:t>. </a:t>
            </a:r>
            <a:endParaRPr lang="uk-UA" sz="2400"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1979712" y="5060554"/>
            <a:ext cx="6660232" cy="830997"/>
          </a:xfrm>
          <a:prstGeom prst="rect">
            <a:avLst/>
          </a:prstGeom>
        </p:spPr>
        <p:txBody>
          <a:bodyPr wrap="square">
            <a:spAutoFit/>
          </a:bodyPr>
          <a:lstStyle/>
          <a:p>
            <a:r>
              <a:rPr lang="uk-UA" sz="2400" dirty="0">
                <a:latin typeface="Times New Roman" panose="02020603050405020304" pitchFamily="18" charset="0"/>
                <a:cs typeface="Times New Roman" panose="02020603050405020304" pitchFamily="18" charset="0"/>
              </a:rPr>
              <a:t>Відрізок </a:t>
            </a:r>
            <a:r>
              <a:rPr lang="uk-UA" sz="2400" b="1" dirty="0">
                <a:solidFill>
                  <a:srgbClr val="FF0000"/>
                </a:solidFill>
                <a:latin typeface="Times New Roman" panose="02020603050405020304" pitchFamily="18" charset="0"/>
                <a:cs typeface="Times New Roman" panose="02020603050405020304" pitchFamily="18" charset="0"/>
              </a:rPr>
              <a:t>НК</a:t>
            </a:r>
            <a:r>
              <a:rPr lang="uk-UA" sz="2400" dirty="0">
                <a:latin typeface="Times New Roman" panose="02020603050405020304" pitchFamily="18" charset="0"/>
                <a:cs typeface="Times New Roman" panose="02020603050405020304" pitchFamily="18" charset="0"/>
              </a:rPr>
              <a:t> називають </a:t>
            </a:r>
            <a:r>
              <a:rPr lang="uk-UA" sz="2400" dirty="0">
                <a:solidFill>
                  <a:srgbClr val="0070C0"/>
                </a:solidFill>
                <a:latin typeface="Times New Roman" panose="02020603050405020304" pitchFamily="18" charset="0"/>
                <a:cs typeface="Times New Roman" panose="02020603050405020304" pitchFamily="18" charset="0"/>
              </a:rPr>
              <a:t>проекцією похилої </a:t>
            </a:r>
            <a:r>
              <a:rPr lang="uk-UA" sz="2400" dirty="0">
                <a:latin typeface="Times New Roman" panose="02020603050405020304" pitchFamily="18" charset="0"/>
                <a:cs typeface="Times New Roman" panose="02020603050405020304" pitchFamily="18" charset="0"/>
              </a:rPr>
              <a:t>АК на пряму а.</a:t>
            </a:r>
          </a:p>
        </p:txBody>
      </p:sp>
      <p:sp>
        <p:nvSpPr>
          <p:cNvPr id="18" name="Прямоугольник 17"/>
          <p:cNvSpPr/>
          <p:nvPr/>
        </p:nvSpPr>
        <p:spPr>
          <a:xfrm>
            <a:off x="3923928" y="4509120"/>
            <a:ext cx="4548047" cy="461665"/>
          </a:xfrm>
          <a:prstGeom prst="rect">
            <a:avLst/>
          </a:prstGeom>
        </p:spPr>
        <p:txBody>
          <a:bodyPr wrap="square">
            <a:spAutoFit/>
          </a:bodyPr>
          <a:lstStyle/>
          <a:p>
            <a:r>
              <a:rPr lang="uk-UA" sz="2400" dirty="0">
                <a:latin typeface="Times New Roman" panose="02020603050405020304" pitchFamily="18" charset="0"/>
                <a:cs typeface="Times New Roman" panose="02020603050405020304" pitchFamily="18" charset="0"/>
              </a:rPr>
              <a:t>а точку </a:t>
            </a:r>
            <a:r>
              <a:rPr lang="uk-UA" sz="2400" b="1" dirty="0">
                <a:solidFill>
                  <a:srgbClr val="FF0000"/>
                </a:solidFill>
                <a:latin typeface="Times New Roman" panose="02020603050405020304" pitchFamily="18" charset="0"/>
                <a:cs typeface="Times New Roman" panose="02020603050405020304" pitchFamily="18" charset="0"/>
              </a:rPr>
              <a:t>К </a:t>
            </a:r>
            <a:r>
              <a:rPr lang="uk-UA" sz="2400" dirty="0">
                <a:latin typeface="Times New Roman" panose="02020603050405020304" pitchFamily="18" charset="0"/>
                <a:cs typeface="Times New Roman" panose="02020603050405020304" pitchFamily="18" charset="0"/>
              </a:rPr>
              <a:t>– основою похилої. </a:t>
            </a:r>
          </a:p>
        </p:txBody>
      </p:sp>
      <p:sp>
        <p:nvSpPr>
          <p:cNvPr id="19" name="Прямоугольник 18"/>
          <p:cNvSpPr/>
          <p:nvPr/>
        </p:nvSpPr>
        <p:spPr>
          <a:xfrm>
            <a:off x="725471" y="3861048"/>
            <a:ext cx="7752709" cy="830997"/>
          </a:xfrm>
          <a:prstGeom prst="rect">
            <a:avLst/>
          </a:prstGeom>
        </p:spPr>
        <p:txBody>
          <a:bodyPr wrap="square">
            <a:spAutoFit/>
          </a:bodyPr>
          <a:lstStyle/>
          <a:p>
            <a:r>
              <a:rPr lang="uk-UA" sz="2400" dirty="0">
                <a:latin typeface="Times New Roman" panose="02020603050405020304" pitchFamily="18" charset="0"/>
                <a:cs typeface="Times New Roman" panose="02020603050405020304" pitchFamily="18" charset="0"/>
              </a:rPr>
              <a:t>Відрізок </a:t>
            </a:r>
            <a:r>
              <a:rPr lang="uk-UA" sz="2400" b="1" dirty="0">
                <a:solidFill>
                  <a:srgbClr val="FF0000"/>
                </a:solidFill>
                <a:latin typeface="Times New Roman" panose="02020603050405020304" pitchFamily="18" charset="0"/>
                <a:cs typeface="Times New Roman" panose="02020603050405020304" pitchFamily="18" charset="0"/>
              </a:rPr>
              <a:t>АК</a:t>
            </a:r>
            <a:r>
              <a:rPr lang="uk-UA" sz="2400" dirty="0">
                <a:latin typeface="Times New Roman" panose="02020603050405020304" pitchFamily="18" charset="0"/>
                <a:cs typeface="Times New Roman" panose="02020603050405020304" pitchFamily="18" charset="0"/>
              </a:rPr>
              <a:t> </a:t>
            </a:r>
            <a:r>
              <a:rPr lang="uk-UA" sz="2400" dirty="0">
                <a:solidFill>
                  <a:srgbClr val="0070C0"/>
                </a:solidFill>
                <a:latin typeface="Times New Roman" panose="02020603050405020304" pitchFamily="18" charset="0"/>
                <a:cs typeface="Times New Roman" panose="02020603050405020304" pitchFamily="18" charset="0"/>
              </a:rPr>
              <a:t>називають похилою</a:t>
            </a:r>
            <a:r>
              <a:rPr lang="uk-UA" sz="2400" dirty="0">
                <a:latin typeface="Times New Roman" panose="02020603050405020304" pitchFamily="18" charset="0"/>
                <a:cs typeface="Times New Roman" panose="02020603050405020304" pitchFamily="18" charset="0"/>
              </a:rPr>
              <a:t>, проведеною з точки А до прямої </a:t>
            </a:r>
            <a:r>
              <a:rPr lang="uk-UA" sz="2400" b="1" i="1" dirty="0">
                <a:latin typeface="Times New Roman" panose="02020603050405020304" pitchFamily="18" charset="0"/>
                <a:cs typeface="Times New Roman" panose="02020603050405020304" pitchFamily="18" charset="0"/>
              </a:rPr>
              <a:t>а</a:t>
            </a:r>
            <a:r>
              <a:rPr lang="uk-UA" sz="2400" dirty="0">
                <a:latin typeface="Times New Roman" panose="02020603050405020304" pitchFamily="18" charset="0"/>
                <a:cs typeface="Times New Roman" panose="02020603050405020304" pitchFamily="18" charset="0"/>
              </a:rPr>
              <a:t>, </a:t>
            </a:r>
          </a:p>
        </p:txBody>
      </p:sp>
      <p:sp>
        <p:nvSpPr>
          <p:cNvPr id="20" name="Прямоугольник 19"/>
          <p:cNvSpPr/>
          <p:nvPr/>
        </p:nvSpPr>
        <p:spPr>
          <a:xfrm>
            <a:off x="3289239" y="3082500"/>
            <a:ext cx="6034985" cy="461665"/>
          </a:xfrm>
          <a:prstGeom prst="rect">
            <a:avLst/>
          </a:prstGeom>
        </p:spPr>
        <p:txBody>
          <a:bodyPr wrap="none">
            <a:spAutoFit/>
          </a:bodyPr>
          <a:lstStyle/>
          <a:p>
            <a:r>
              <a:rPr lang="uk-UA" sz="2400" b="1" dirty="0">
                <a:solidFill>
                  <a:srgbClr val="FF0000"/>
                </a:solidFill>
                <a:latin typeface="Times New Roman" panose="02020603050405020304" pitchFamily="18" charset="0"/>
                <a:cs typeface="Times New Roman" panose="02020603050405020304" pitchFamily="18" charset="0"/>
              </a:rPr>
              <a:t>К</a:t>
            </a:r>
            <a:r>
              <a:rPr lang="uk-UA" sz="2400" dirty="0">
                <a:latin typeface="Times New Roman" panose="02020603050405020304" pitchFamily="18" charset="0"/>
                <a:cs typeface="Times New Roman" panose="02020603050405020304" pitchFamily="18" charset="0"/>
              </a:rPr>
              <a:t> – </a:t>
            </a:r>
            <a:r>
              <a:rPr lang="uk-UA" sz="2400" dirty="0">
                <a:solidFill>
                  <a:srgbClr val="0070C0"/>
                </a:solidFill>
                <a:latin typeface="Times New Roman" panose="02020603050405020304" pitchFamily="18" charset="0"/>
                <a:cs typeface="Times New Roman" panose="02020603050405020304" pitchFamily="18" charset="0"/>
              </a:rPr>
              <a:t>довільна точка </a:t>
            </a:r>
            <a:r>
              <a:rPr lang="uk-UA" sz="2400" dirty="0">
                <a:latin typeface="Times New Roman" panose="02020603050405020304" pitchFamily="18" charset="0"/>
                <a:cs typeface="Times New Roman" panose="02020603050405020304" pitchFamily="18" charset="0"/>
              </a:rPr>
              <a:t>прямої </a:t>
            </a:r>
            <a:r>
              <a:rPr lang="uk-UA" sz="2400" b="1" i="1" dirty="0">
                <a:latin typeface="Times New Roman" panose="02020603050405020304" pitchFamily="18" charset="0"/>
                <a:cs typeface="Times New Roman" panose="02020603050405020304" pitchFamily="18" charset="0"/>
              </a:rPr>
              <a:t>а</a:t>
            </a:r>
            <a:r>
              <a:rPr lang="uk-UA" sz="2400" dirty="0">
                <a:latin typeface="Times New Roman" panose="02020603050405020304" pitchFamily="18" charset="0"/>
                <a:cs typeface="Times New Roman" panose="02020603050405020304" pitchFamily="18" charset="0"/>
              </a:rPr>
              <a:t>, відмінна від Н. </a:t>
            </a:r>
            <a:endParaRPr lang="uk-UA" sz="2400" dirty="0"/>
          </a:p>
        </p:txBody>
      </p:sp>
      <p:sp>
        <p:nvSpPr>
          <p:cNvPr id="21" name="Прямоугольник 20"/>
          <p:cNvSpPr/>
          <p:nvPr/>
        </p:nvSpPr>
        <p:spPr>
          <a:xfrm>
            <a:off x="4020732" y="2012474"/>
            <a:ext cx="4572000" cy="830997"/>
          </a:xfrm>
          <a:prstGeom prst="rect">
            <a:avLst/>
          </a:prstGeom>
        </p:spPr>
        <p:txBody>
          <a:bodyPr>
            <a:spAutoFit/>
          </a:bodyPr>
          <a:lstStyle/>
          <a:p>
            <a:r>
              <a:rPr lang="uk-UA" sz="2400" dirty="0">
                <a:latin typeface="Times New Roman" panose="02020603050405020304" pitchFamily="18" charset="0"/>
                <a:cs typeface="Times New Roman" panose="02020603050405020304" pitchFamily="18" charset="0"/>
              </a:rPr>
              <a:t>Точку </a:t>
            </a:r>
            <a:r>
              <a:rPr lang="uk-UA" sz="2400" b="1" dirty="0">
                <a:solidFill>
                  <a:srgbClr val="FF0000"/>
                </a:solidFill>
                <a:latin typeface="Times New Roman" panose="02020603050405020304" pitchFamily="18" charset="0"/>
                <a:cs typeface="Times New Roman" panose="02020603050405020304" pitchFamily="18" charset="0"/>
              </a:rPr>
              <a:t>Н</a:t>
            </a:r>
            <a:r>
              <a:rPr lang="uk-UA" sz="2400" dirty="0">
                <a:latin typeface="Times New Roman" panose="02020603050405020304" pitchFamily="18" charset="0"/>
                <a:cs typeface="Times New Roman" panose="02020603050405020304" pitchFamily="18" charset="0"/>
              </a:rPr>
              <a:t> називають </a:t>
            </a:r>
            <a:r>
              <a:rPr lang="uk-UA" sz="2400" dirty="0">
                <a:solidFill>
                  <a:srgbClr val="0070C0"/>
                </a:solidFill>
                <a:latin typeface="Times New Roman" panose="02020603050405020304" pitchFamily="18" charset="0"/>
                <a:cs typeface="Times New Roman" panose="02020603050405020304" pitchFamily="18" charset="0"/>
              </a:rPr>
              <a:t>основою перпендикуляра </a:t>
            </a:r>
            <a:r>
              <a:rPr lang="uk-UA" sz="2400" dirty="0">
                <a:latin typeface="Times New Roman" panose="02020603050405020304" pitchFamily="18" charset="0"/>
                <a:cs typeface="Times New Roman" panose="02020603050405020304" pitchFamily="18" charset="0"/>
              </a:rPr>
              <a:t>АН. </a:t>
            </a:r>
          </a:p>
        </p:txBody>
      </p:sp>
      <p:sp>
        <p:nvSpPr>
          <p:cNvPr id="2" name="Овал 1"/>
          <p:cNvSpPr/>
          <p:nvPr/>
        </p:nvSpPr>
        <p:spPr>
          <a:xfrm>
            <a:off x="725471" y="2555838"/>
            <a:ext cx="214448" cy="1442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3" name="Овал 22"/>
          <p:cNvSpPr/>
          <p:nvPr/>
        </p:nvSpPr>
        <p:spPr>
          <a:xfrm>
            <a:off x="2376544" y="2567549"/>
            <a:ext cx="214448" cy="1442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Овал 23"/>
          <p:cNvSpPr/>
          <p:nvPr/>
        </p:nvSpPr>
        <p:spPr>
          <a:xfrm>
            <a:off x="820430" y="620688"/>
            <a:ext cx="214448" cy="1442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xmlns="" val="13836618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1"/>
                    </p:tgtEl>
                  </p:cond>
                </p:stCondLst>
                <p:endSync evt="end" delay="0">
                  <p:rtn val="all"/>
                </p:endSync>
                <p:childTnLst>
                  <p:par>
                    <p:cTn id="28" fill="hold">
                      <p:stCondLst>
                        <p:cond delay="0"/>
                      </p:stCondLst>
                      <p:childTnLst>
                        <p:par>
                          <p:cTn id="29" fill="hold">
                            <p:stCondLst>
                              <p:cond delay="0"/>
                            </p:stCondLst>
                            <p:childTnLst>
                              <p:par>
                                <p:cTn id="30" presetID="26" presetClass="emph" presetSubtype="0" repeatCount="10000" fill="hold" grpId="0" nodeType="clickEffect">
                                  <p:stCondLst>
                                    <p:cond delay="0"/>
                                  </p:stCondLst>
                                  <p:childTnLst>
                                    <p:animEffect transition="out" filter="fade">
                                      <p:cBhvr>
                                        <p:cTn id="31" dur="500" tmFilter="0, 0; .2, .5; .8, .5; 1, 0"/>
                                        <p:tgtEl>
                                          <p:spTgt spid="2"/>
                                        </p:tgtEl>
                                      </p:cBhvr>
                                    </p:animEffect>
                                    <p:animScale>
                                      <p:cBhvr>
                                        <p:cTn id="32" dur="250" autoRev="1" fill="hold"/>
                                        <p:tgtEl>
                                          <p:spTgt spid="2"/>
                                        </p:tgtEl>
                                      </p:cBhvr>
                                      <p:by x="105000" y="105000"/>
                                    </p:animScale>
                                  </p:childTnLst>
                                </p:cTn>
                              </p:par>
                            </p:childTnLst>
                          </p:cTn>
                        </p:par>
                      </p:childTnLst>
                    </p:cTn>
                  </p:par>
                </p:childTnLst>
              </p:cTn>
              <p:nextCondLst>
                <p:cond evt="onClick" delay="0">
                  <p:tgtEl>
                    <p:spTgt spid="21"/>
                  </p:tgtEl>
                </p:cond>
              </p:nextCondLst>
            </p:seq>
            <p:seq concurrent="1" nextAc="seek">
              <p:cTn id="33" restart="whenNotActive" fill="hold" evtFilter="cancelBubble" nodeType="interactiveSeq">
                <p:stCondLst>
                  <p:cond evt="onClick" delay="0">
                    <p:tgtEl>
                      <p:spTgt spid="20"/>
                    </p:tgtEl>
                  </p:cond>
                </p:stCondLst>
                <p:endSync evt="end" delay="0">
                  <p:rtn val="all"/>
                </p:endSync>
                <p:childTnLst>
                  <p:par>
                    <p:cTn id="34" fill="hold">
                      <p:stCondLst>
                        <p:cond delay="0"/>
                      </p:stCondLst>
                      <p:childTnLst>
                        <p:par>
                          <p:cTn id="35" fill="hold">
                            <p:stCondLst>
                              <p:cond delay="0"/>
                            </p:stCondLst>
                            <p:childTnLst>
                              <p:par>
                                <p:cTn id="36" presetID="26" presetClass="emph" presetSubtype="0" fill="hold" grpId="0" nodeType="clickEffect">
                                  <p:stCondLst>
                                    <p:cond delay="0"/>
                                  </p:stCondLst>
                                  <p:childTnLst>
                                    <p:animEffect transition="out" filter="fade">
                                      <p:cBhvr>
                                        <p:cTn id="37" dur="500" tmFilter="0, 0; .2, .5; .8, .5; 1, 0"/>
                                        <p:tgtEl>
                                          <p:spTgt spid="23"/>
                                        </p:tgtEl>
                                      </p:cBhvr>
                                    </p:animEffect>
                                    <p:animScale>
                                      <p:cBhvr>
                                        <p:cTn id="38" dur="250" autoRev="1" fill="hold"/>
                                        <p:tgtEl>
                                          <p:spTgt spid="23"/>
                                        </p:tgtEl>
                                      </p:cBhvr>
                                      <p:by x="105000" y="105000"/>
                                    </p:animScale>
                                  </p:childTnLst>
                                </p:cTn>
                              </p:par>
                            </p:childTnLst>
                          </p:cTn>
                        </p:par>
                      </p:childTnLst>
                    </p:cTn>
                  </p:par>
                </p:childTnLst>
              </p:cTn>
              <p:nextCondLst>
                <p:cond evt="onClick" delay="0">
                  <p:tgtEl>
                    <p:spTgt spid="20"/>
                  </p:tgtEl>
                </p:cond>
              </p:nextCondLst>
            </p:seq>
            <p:seq concurrent="1" nextAc="seek">
              <p:cTn id="39" restart="whenNotActive" fill="hold" evtFilter="cancelBubble" nodeType="interactiveSeq">
                <p:stCondLst>
                  <p:cond evt="onClick" delay="0">
                    <p:tgtEl>
                      <p:spTgt spid="18"/>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repeatCount="10000" fill="hold" grpId="1" nodeType="clickEffect">
                                  <p:stCondLst>
                                    <p:cond delay="0"/>
                                  </p:stCondLst>
                                  <p:childTnLst>
                                    <p:animEffect transition="out" filter="fade">
                                      <p:cBhvr>
                                        <p:cTn id="43" dur="500" tmFilter="0, 0; .2, .5; .8, .5; 1, 0"/>
                                        <p:tgtEl>
                                          <p:spTgt spid="23"/>
                                        </p:tgtEl>
                                      </p:cBhvr>
                                    </p:animEffect>
                                    <p:animScale>
                                      <p:cBhvr>
                                        <p:cTn id="44" dur="250" autoRev="1" fill="hold"/>
                                        <p:tgtEl>
                                          <p:spTgt spid="23"/>
                                        </p:tgtEl>
                                      </p:cBhvr>
                                      <p:by x="105000" y="105000"/>
                                    </p:animScale>
                                  </p:childTnLst>
                                </p:cTn>
                              </p:par>
                            </p:childTnLst>
                          </p:cTn>
                        </p:par>
                      </p:childTnLst>
                    </p:cTn>
                  </p:par>
                </p:childTnLst>
              </p:cTn>
              <p:nextCondLst>
                <p:cond evt="onClick" delay="0">
                  <p:tgtEl>
                    <p:spTgt spid="18"/>
                  </p:tgtEl>
                </p:cond>
              </p:nextCondLst>
            </p:seq>
            <p:seq concurrent="1" nextAc="seek">
              <p:cTn id="45" restart="whenNotActive" fill="hold" evtFilter="cancelBubble" nodeType="interactiveSeq">
                <p:stCondLst>
                  <p:cond evt="onClick" delay="0">
                    <p:tgtEl>
                      <p:spTgt spid="19"/>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repeatCount="10000" fill="hold" nodeType="clickEffect">
                                  <p:stCondLst>
                                    <p:cond delay="0"/>
                                  </p:stCondLst>
                                  <p:childTnLst>
                                    <p:animEffect transition="out" filter="fade">
                                      <p:cBhvr>
                                        <p:cTn id="49" dur="500" tmFilter="0, 0; .2, .5; .8, .5; 1, 0"/>
                                        <p:tgtEl>
                                          <p:spTgt spid="7"/>
                                        </p:tgtEl>
                                      </p:cBhvr>
                                    </p:animEffect>
                                    <p:animScale>
                                      <p:cBhvr>
                                        <p:cTn id="50" dur="250" autoRev="1" fill="hold"/>
                                        <p:tgtEl>
                                          <p:spTgt spid="7"/>
                                        </p:tgtEl>
                                      </p:cBhvr>
                                      <p:by x="105000" y="105000"/>
                                    </p:animScale>
                                  </p:childTnLst>
                                </p:cTn>
                              </p:par>
                            </p:childTnLst>
                          </p:cTn>
                        </p:par>
                      </p:childTnLst>
                    </p:cTn>
                  </p:par>
                </p:childTnLst>
              </p:cTn>
              <p:nextCondLst>
                <p:cond evt="onClick" delay="0">
                  <p:tgtEl>
                    <p:spTgt spid="19"/>
                  </p:tgtEl>
                </p:cond>
              </p:nextCondLst>
            </p:seq>
            <p:seq concurrent="1" nextAc="seek">
              <p:cTn id="51" restart="whenNotActive" fill="hold" evtFilter="cancelBubble" nodeType="interactiveSeq">
                <p:stCondLst>
                  <p:cond evt="onClick" delay="0">
                    <p:tgtEl>
                      <p:spTgt spid="17"/>
                    </p:tgtEl>
                  </p:cond>
                </p:stCondLst>
                <p:endSync evt="end" delay="0">
                  <p:rtn val="all"/>
                </p:endSync>
                <p:childTnLst>
                  <p:par>
                    <p:cTn id="52" fill="hold">
                      <p:stCondLst>
                        <p:cond delay="0"/>
                      </p:stCondLst>
                      <p:childTnLst>
                        <p:par>
                          <p:cTn id="53" fill="hold">
                            <p:stCondLst>
                              <p:cond delay="0"/>
                            </p:stCondLst>
                            <p:childTnLst>
                              <p:par>
                                <p:cTn id="54" presetID="26" presetClass="emph" presetSubtype="0" repeatCount="10000" fill="hold" nodeType="clickEffect">
                                  <p:stCondLst>
                                    <p:cond delay="0"/>
                                  </p:stCondLst>
                                  <p:childTnLst>
                                    <p:animEffect transition="out" filter="fade">
                                      <p:cBhvr>
                                        <p:cTn id="55" dur="500" tmFilter="0, 0; .2, .5; .8, .5; 1, 0"/>
                                        <p:tgtEl>
                                          <p:spTgt spid="11"/>
                                        </p:tgtEl>
                                      </p:cBhvr>
                                    </p:animEffect>
                                    <p:animScale>
                                      <p:cBhvr>
                                        <p:cTn id="56" dur="250" autoRev="1" fill="hold"/>
                                        <p:tgtEl>
                                          <p:spTgt spid="11"/>
                                        </p:tgtEl>
                                      </p:cBhvr>
                                      <p:by x="105000" y="105000"/>
                                    </p:animScale>
                                  </p:childTnLst>
                                </p:cTn>
                              </p:par>
                            </p:childTnLst>
                          </p:cTn>
                        </p:par>
                      </p:childTnLst>
                    </p:cTn>
                  </p:par>
                </p:childTnLst>
              </p:cTn>
              <p:nextCondLst>
                <p:cond evt="onClick" delay="0">
                  <p:tgtEl>
                    <p:spTgt spid="17"/>
                  </p:tgtEl>
                </p:cond>
              </p:nextCondLst>
            </p:seq>
            <p:seq concurrent="1" nextAc="seek">
              <p:cTn id="57" restart="whenNotActive" fill="hold" evtFilter="cancelBubble" nodeType="interactiveSeq">
                <p:stCondLst>
                  <p:cond evt="onClick" delay="0">
                    <p:tgtEl>
                      <p:spTgt spid="16"/>
                    </p:tgtEl>
                  </p:cond>
                </p:stCondLst>
                <p:endSync evt="end" delay="0">
                  <p:rtn val="all"/>
                </p:endSync>
                <p:childTnLst>
                  <p:par>
                    <p:cTn id="58" fill="hold">
                      <p:stCondLst>
                        <p:cond delay="0"/>
                      </p:stCondLst>
                      <p:childTnLst>
                        <p:par>
                          <p:cTn id="59" fill="hold">
                            <p:stCondLst>
                              <p:cond delay="0"/>
                            </p:stCondLst>
                            <p:childTnLst>
                              <p:par>
                                <p:cTn id="60" presetID="26" presetClass="emph" presetSubtype="0" repeatCount="10000" fill="hold" nodeType="clickEffect">
                                  <p:stCondLst>
                                    <p:cond delay="0"/>
                                  </p:stCondLst>
                                  <p:childTnLst>
                                    <p:animEffect transition="out" filter="fade">
                                      <p:cBhvr>
                                        <p:cTn id="61" dur="500" tmFilter="0, 0; .2, .5; .8, .5; 1, 0"/>
                                        <p:tgtEl>
                                          <p:spTgt spid="5"/>
                                        </p:tgtEl>
                                      </p:cBhvr>
                                    </p:animEffect>
                                    <p:animScale>
                                      <p:cBhvr>
                                        <p:cTn id="62" dur="250" autoRev="1" fill="hold"/>
                                        <p:tgtEl>
                                          <p:spTgt spid="5"/>
                                        </p:tgtEl>
                                      </p:cBhvr>
                                      <p:by x="105000" y="105000"/>
                                    </p:animScale>
                                  </p:childTnLst>
                                </p:cTn>
                              </p:par>
                            </p:childTnLst>
                          </p:cTn>
                        </p:par>
                      </p:childTnLst>
                    </p:cTn>
                  </p:par>
                </p:childTnLst>
              </p:cTn>
              <p:nextCondLst>
                <p:cond evt="onClick" delay="0">
                  <p:tgtEl>
                    <p:spTgt spid="16"/>
                  </p:tgtEl>
                </p:cond>
              </p:nextCondLst>
            </p:seq>
          </p:childTnLst>
        </p:cTn>
      </p:par>
    </p:tnLst>
    <p:bldLst>
      <p:bldP spid="16" grpId="0"/>
      <p:bldP spid="17" grpId="0"/>
      <p:bldP spid="18" grpId="0"/>
      <p:bldP spid="19" grpId="0"/>
      <p:bldP spid="20" grpId="0"/>
      <p:bldP spid="21" grpId="0"/>
      <p:bldP spid="2" grpId="0" animBg="1"/>
      <p:bldP spid="23" grpId="0" animBg="1"/>
      <p:bldP spid="23"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0888" y="188640"/>
            <a:ext cx="8401997"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Властивості</a:t>
            </a:r>
            <a:r>
              <a:rPr lang="ru-RU"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перпендикуляра і </a:t>
            </a:r>
            <a:r>
              <a:rPr lang="ru-RU" sz="32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похилої</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TextBox 1"/>
          <p:cNvSpPr txBox="1"/>
          <p:nvPr/>
        </p:nvSpPr>
        <p:spPr>
          <a:xfrm>
            <a:off x="490889" y="1124744"/>
            <a:ext cx="7925424" cy="830997"/>
          </a:xfrm>
          <a:prstGeom prst="rect">
            <a:avLst/>
          </a:prstGeom>
          <a:solidFill>
            <a:schemeClr val="accent3">
              <a:lumMod val="20000"/>
              <a:lumOff val="80000"/>
            </a:schemeClr>
          </a:solid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Перпендикуляр, проведений з точки до прямої, менший від будь-якої похилої, проведеної із цієї точки до цієї прямої.</a:t>
            </a:r>
            <a:endParaRPr lang="uk-UA" sz="2400" dirty="0">
              <a:latin typeface="Times New Roman" panose="02020603050405020304" pitchFamily="18" charset="0"/>
              <a:cs typeface="Times New Roman" panose="02020603050405020304" pitchFamily="18" charset="0"/>
            </a:endParaRPr>
          </a:p>
        </p:txBody>
      </p:sp>
      <p:cxnSp>
        <p:nvCxnSpPr>
          <p:cNvPr id="11" name="Прямая соединительная линия 10"/>
          <p:cNvCxnSpPr/>
          <p:nvPr/>
        </p:nvCxnSpPr>
        <p:spPr>
          <a:xfrm>
            <a:off x="184348" y="5373216"/>
            <a:ext cx="426925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668179" y="2564904"/>
            <a:ext cx="2535669" cy="3347389"/>
            <a:chOff x="668179" y="2564904"/>
            <a:chExt cx="2535669" cy="3347389"/>
          </a:xfrm>
        </p:grpSpPr>
        <p:cxnSp>
          <p:nvCxnSpPr>
            <p:cNvPr id="9" name="Прямая соединительная линия 8"/>
            <p:cNvCxnSpPr/>
            <p:nvPr/>
          </p:nvCxnSpPr>
          <p:spPr>
            <a:xfrm>
              <a:off x="1187624" y="2564904"/>
              <a:ext cx="0" cy="280831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1187624" y="2564904"/>
              <a:ext cx="2016224" cy="280831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3158670">
              <a:off x="1611065" y="3687201"/>
              <a:ext cx="1677673" cy="400110"/>
            </a:xfrm>
            <a:prstGeom prst="rect">
              <a:avLst/>
            </a:prstGeom>
            <a:noFill/>
          </p:spPr>
          <p:txBody>
            <a:bodyPr wrap="square" rtlCol="0">
              <a:spAutoFit/>
            </a:bodyPr>
            <a:lstStyle/>
            <a:p>
              <a:r>
                <a:rPr lang="uk-UA" sz="2000" b="1" dirty="0" smtClean="0"/>
                <a:t>похила</a:t>
              </a:r>
              <a:endParaRPr lang="uk-UA" sz="2000" b="1" dirty="0"/>
            </a:p>
          </p:txBody>
        </p:sp>
        <p:sp>
          <p:nvSpPr>
            <p:cNvPr id="17" name="TextBox 16"/>
            <p:cNvSpPr txBox="1"/>
            <p:nvPr/>
          </p:nvSpPr>
          <p:spPr>
            <a:xfrm rot="5400000">
              <a:off x="-301541" y="3769005"/>
              <a:ext cx="2339549" cy="400110"/>
            </a:xfrm>
            <a:prstGeom prst="rect">
              <a:avLst/>
            </a:prstGeom>
            <a:noFill/>
          </p:spPr>
          <p:txBody>
            <a:bodyPr wrap="square" rtlCol="0">
              <a:spAutoFit/>
            </a:bodyPr>
            <a:lstStyle/>
            <a:p>
              <a:r>
                <a:rPr lang="uk-UA" sz="2000" b="1" dirty="0" smtClean="0"/>
                <a:t>перпендикуляр</a:t>
              </a:r>
              <a:endParaRPr lang="uk-UA" sz="2000" b="1" dirty="0"/>
            </a:p>
          </p:txBody>
        </p:sp>
        <p:sp>
          <p:nvSpPr>
            <p:cNvPr id="18" name="TextBox 17"/>
            <p:cNvSpPr txBox="1"/>
            <p:nvPr/>
          </p:nvSpPr>
          <p:spPr>
            <a:xfrm>
              <a:off x="703573" y="5512183"/>
              <a:ext cx="1944217" cy="400110"/>
            </a:xfrm>
            <a:prstGeom prst="rect">
              <a:avLst/>
            </a:prstGeom>
            <a:noFill/>
          </p:spPr>
          <p:txBody>
            <a:bodyPr wrap="square" rtlCol="0">
              <a:spAutoFit/>
            </a:bodyPr>
            <a:lstStyle/>
            <a:p>
              <a:r>
                <a:rPr lang="uk-UA" sz="2000" b="1" dirty="0" smtClean="0"/>
                <a:t>пряма</a:t>
              </a:r>
              <a:endParaRPr lang="uk-UA" sz="2000" b="1" dirty="0"/>
            </a:p>
          </p:txBody>
        </p:sp>
      </p:grpSp>
      <p:sp>
        <p:nvSpPr>
          <p:cNvPr id="20" name="Прямоугольник 19"/>
          <p:cNvSpPr/>
          <p:nvPr/>
        </p:nvSpPr>
        <p:spPr>
          <a:xfrm>
            <a:off x="80199" y="1124744"/>
            <a:ext cx="410690" cy="923330"/>
          </a:xfrm>
          <a:prstGeom prst="rect">
            <a:avLst/>
          </a:prstGeom>
          <a:noFill/>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16942434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5592" y="620688"/>
            <a:ext cx="7340272" cy="830997"/>
          </a:xfrm>
          <a:prstGeom prst="rect">
            <a:avLst/>
          </a:prstGeom>
          <a:solidFill>
            <a:schemeClr val="accent2">
              <a:lumMod val="20000"/>
              <a:lumOff val="80000"/>
            </a:schemeClr>
          </a:solid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Якщо дві похилі, проведені з точки до прямої, між собою рівні, то рівні між собою і їх проекції.</a:t>
            </a:r>
            <a:endParaRPr lang="uk-UA" sz="2400" dirty="0">
              <a:latin typeface="Times New Roman" panose="02020603050405020304" pitchFamily="18" charset="0"/>
              <a:cs typeface="Times New Roman" panose="02020603050405020304" pitchFamily="18" charset="0"/>
            </a:endParaRPr>
          </a:p>
        </p:txBody>
      </p:sp>
      <p:grpSp>
        <p:nvGrpSpPr>
          <p:cNvPr id="46" name="Группа 45"/>
          <p:cNvGrpSpPr/>
          <p:nvPr/>
        </p:nvGrpSpPr>
        <p:grpSpPr>
          <a:xfrm>
            <a:off x="1547664" y="2348880"/>
            <a:ext cx="6192688" cy="3069612"/>
            <a:chOff x="1547664" y="2348880"/>
            <a:chExt cx="6192688" cy="3069612"/>
          </a:xfrm>
        </p:grpSpPr>
        <p:cxnSp>
          <p:nvCxnSpPr>
            <p:cNvPr id="12" name="Прямая соединительная линия 11"/>
            <p:cNvCxnSpPr/>
            <p:nvPr/>
          </p:nvCxnSpPr>
          <p:spPr>
            <a:xfrm flipV="1">
              <a:off x="1547664" y="4869160"/>
              <a:ext cx="6192688" cy="36004"/>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4385728" y="2348880"/>
              <a:ext cx="114264" cy="25922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flipH="1">
              <a:off x="2195736" y="2348880"/>
              <a:ext cx="2189992" cy="2592288"/>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4385728" y="2348880"/>
              <a:ext cx="2634544" cy="252028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3290732" y="3429000"/>
              <a:ext cx="345164" cy="18002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flipH="1">
              <a:off x="5364088" y="3284984"/>
              <a:ext cx="338912" cy="23402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5364088" y="4732755"/>
              <a:ext cx="345164" cy="18002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a:off x="5188380" y="4761148"/>
              <a:ext cx="345164" cy="18002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3575350" y="4779150"/>
              <a:ext cx="365346" cy="2362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3768114" y="4722888"/>
              <a:ext cx="345164" cy="29254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rot="18464658">
              <a:off x="2032656" y="3228944"/>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ІІ</a:t>
              </a:r>
              <a:endParaRPr lang="uk-UA" sz="2000" b="1" dirty="0">
                <a:latin typeface="Times New Roman" panose="02020603050405020304" pitchFamily="18" charset="0"/>
                <a:cs typeface="Times New Roman" panose="02020603050405020304" pitchFamily="18" charset="0"/>
              </a:endParaRPr>
            </a:p>
          </p:txBody>
        </p:sp>
        <p:sp>
          <p:nvSpPr>
            <p:cNvPr id="42" name="TextBox 41"/>
            <p:cNvSpPr txBox="1"/>
            <p:nvPr/>
          </p:nvSpPr>
          <p:spPr>
            <a:xfrm>
              <a:off x="2441512" y="5018382"/>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ІІ</a:t>
              </a:r>
              <a:endParaRPr lang="uk-UA" sz="2000" b="1" dirty="0">
                <a:latin typeface="Times New Roman" panose="02020603050405020304" pitchFamily="18" charset="0"/>
                <a:cs typeface="Times New Roman" panose="02020603050405020304" pitchFamily="18" charset="0"/>
              </a:endParaRPr>
            </a:p>
          </p:txBody>
        </p:sp>
        <p:sp>
          <p:nvSpPr>
            <p:cNvPr id="44" name="TextBox 43"/>
            <p:cNvSpPr txBox="1"/>
            <p:nvPr/>
          </p:nvSpPr>
          <p:spPr>
            <a:xfrm rot="2649527">
              <a:off x="4932040" y="3084929"/>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a:t>
              </a:r>
              <a:endParaRPr lang="uk-UA" sz="2000" b="1" dirty="0">
                <a:latin typeface="Times New Roman" panose="02020603050405020304" pitchFamily="18" charset="0"/>
                <a:cs typeface="Times New Roman" panose="02020603050405020304" pitchFamily="18" charset="0"/>
              </a:endParaRPr>
            </a:p>
          </p:txBody>
        </p:sp>
        <p:sp>
          <p:nvSpPr>
            <p:cNvPr id="45" name="TextBox 44"/>
            <p:cNvSpPr txBox="1"/>
            <p:nvPr/>
          </p:nvSpPr>
          <p:spPr>
            <a:xfrm>
              <a:off x="4932040" y="4962447"/>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a:t>
              </a:r>
              <a:endParaRPr lang="uk-UA" sz="2000" b="1" dirty="0">
                <a:latin typeface="Times New Roman" panose="02020603050405020304" pitchFamily="18" charset="0"/>
                <a:cs typeface="Times New Roman" panose="02020603050405020304" pitchFamily="18" charset="0"/>
              </a:endParaRPr>
            </a:p>
          </p:txBody>
        </p:sp>
      </p:grpSp>
      <p:sp>
        <p:nvSpPr>
          <p:cNvPr id="47" name="Прямоугольник 46"/>
          <p:cNvSpPr/>
          <p:nvPr/>
        </p:nvSpPr>
        <p:spPr>
          <a:xfrm>
            <a:off x="304902" y="620688"/>
            <a:ext cx="410690" cy="923330"/>
          </a:xfrm>
          <a:prstGeom prst="rect">
            <a:avLst/>
          </a:prstGeom>
          <a:noFill/>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1260769520"/>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1970" y="475042"/>
            <a:ext cx="8204076" cy="830997"/>
          </a:xfrm>
          <a:prstGeom prst="rect">
            <a:avLst/>
          </a:prstGeom>
          <a:solidFill>
            <a:schemeClr val="accent3">
              <a:lumMod val="60000"/>
              <a:lumOff val="40000"/>
            </a:schemeClr>
          </a:solid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Якщо проекції двох похилих, проведених з точки до прямої, між собою рівні, то рівні між собою і самі похилі.</a:t>
            </a:r>
            <a:endParaRPr lang="uk-UA" sz="24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1547664" y="2348880"/>
            <a:ext cx="6192688" cy="3069612"/>
            <a:chOff x="1547664" y="2348880"/>
            <a:chExt cx="6192688" cy="3069612"/>
          </a:xfrm>
        </p:grpSpPr>
        <p:cxnSp>
          <p:nvCxnSpPr>
            <p:cNvPr id="6" name="Прямая соединительная линия 5"/>
            <p:cNvCxnSpPr/>
            <p:nvPr/>
          </p:nvCxnSpPr>
          <p:spPr>
            <a:xfrm flipV="1">
              <a:off x="1547664" y="4869160"/>
              <a:ext cx="6192688" cy="36004"/>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4385728" y="2348880"/>
              <a:ext cx="114264" cy="25922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flipH="1">
              <a:off x="2195736" y="2348880"/>
              <a:ext cx="2189992" cy="2592288"/>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4385728" y="2348880"/>
              <a:ext cx="2634544" cy="252028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3290732" y="3429000"/>
              <a:ext cx="345164" cy="24815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H="1">
              <a:off x="5364088" y="3284984"/>
              <a:ext cx="338912" cy="23402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H="1">
              <a:off x="5533544" y="3365279"/>
              <a:ext cx="296046" cy="31187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5188380" y="4761148"/>
              <a:ext cx="345164" cy="18002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3575350" y="4779150"/>
              <a:ext cx="365346" cy="2362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3118150" y="3530882"/>
              <a:ext cx="345164" cy="29254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8464658">
              <a:off x="2032656" y="3228944"/>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ІІ</a:t>
              </a:r>
              <a:endParaRPr lang="uk-UA" sz="20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2441512" y="5018382"/>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ІІ</a:t>
              </a:r>
              <a:endParaRPr lang="uk-UA" sz="2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rot="2649527">
              <a:off x="4932040" y="3084929"/>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a:t>
              </a:r>
              <a:endParaRPr lang="uk-UA" sz="2000" b="1"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932040" y="4962447"/>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a:t>
              </a:r>
              <a:endParaRPr lang="uk-UA" sz="2000" b="1" dirty="0">
                <a:latin typeface="Times New Roman" panose="02020603050405020304" pitchFamily="18" charset="0"/>
                <a:cs typeface="Times New Roman" panose="02020603050405020304" pitchFamily="18" charset="0"/>
              </a:endParaRPr>
            </a:p>
          </p:txBody>
        </p:sp>
      </p:grpSp>
      <p:sp>
        <p:nvSpPr>
          <p:cNvPr id="24" name="Прямоугольник 23"/>
          <p:cNvSpPr/>
          <p:nvPr/>
        </p:nvSpPr>
        <p:spPr>
          <a:xfrm>
            <a:off x="131280" y="428875"/>
            <a:ext cx="410690" cy="923330"/>
          </a:xfrm>
          <a:prstGeom prst="rect">
            <a:avLst/>
          </a:prstGeom>
          <a:noFill/>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2174734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9732" y="620687"/>
            <a:ext cx="8064896" cy="830997"/>
          </a:xfrm>
          <a:prstGeom prst="rect">
            <a:avLst/>
          </a:prstGeom>
          <a:solidFill>
            <a:schemeClr val="accent1">
              <a:lumMod val="20000"/>
              <a:lumOff val="80000"/>
            </a:schemeClr>
          </a:solid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З двох похилих, проведених з точки до прямої, більшою є та, у якої більша проекція.</a:t>
            </a:r>
            <a:endParaRPr lang="uk-UA" sz="24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1547664" y="2348880"/>
            <a:ext cx="6984776" cy="3051760"/>
            <a:chOff x="1547664" y="2348880"/>
            <a:chExt cx="6390327" cy="3051760"/>
          </a:xfrm>
        </p:grpSpPr>
        <p:cxnSp>
          <p:nvCxnSpPr>
            <p:cNvPr id="6" name="Прямая соединительная линия 5"/>
            <p:cNvCxnSpPr/>
            <p:nvPr/>
          </p:nvCxnSpPr>
          <p:spPr>
            <a:xfrm flipV="1">
              <a:off x="1547664" y="4869159"/>
              <a:ext cx="6390327" cy="36005"/>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4385728" y="2348880"/>
              <a:ext cx="114264" cy="25922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flipH="1">
              <a:off x="2733498" y="2348880"/>
              <a:ext cx="1652230" cy="2538281"/>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4385728" y="2348880"/>
              <a:ext cx="3222865" cy="2502278"/>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8464658">
              <a:off x="2464003" y="3374319"/>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ІІ</a:t>
              </a:r>
              <a:endParaRPr lang="uk-UA" sz="20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2733495" y="5000530"/>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ІІ</a:t>
              </a:r>
              <a:endParaRPr lang="uk-UA" sz="2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rot="2273234">
              <a:off x="4932040" y="3084929"/>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a:t>
              </a:r>
              <a:endParaRPr lang="uk-UA" sz="2000" b="1"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932040" y="4962447"/>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a:t>
              </a:r>
              <a:endParaRPr lang="uk-UA" sz="2000" b="1" dirty="0">
                <a:latin typeface="Times New Roman" panose="02020603050405020304" pitchFamily="18" charset="0"/>
                <a:cs typeface="Times New Roman" panose="02020603050405020304" pitchFamily="18" charset="0"/>
              </a:endParaRPr>
            </a:p>
          </p:txBody>
        </p:sp>
      </p:grpSp>
      <p:cxnSp>
        <p:nvCxnSpPr>
          <p:cNvPr id="29" name="Прямая соединительная линия 28"/>
          <p:cNvCxnSpPr/>
          <p:nvPr/>
        </p:nvCxnSpPr>
        <p:spPr>
          <a:xfrm flipV="1">
            <a:off x="4860032" y="4851159"/>
            <a:ext cx="3312368" cy="55643"/>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269042" y="663079"/>
            <a:ext cx="410690" cy="923330"/>
          </a:xfrm>
          <a:prstGeom prst="rect">
            <a:avLst/>
          </a:prstGeom>
          <a:noFill/>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2739021386"/>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763" y="404664"/>
            <a:ext cx="8353334" cy="830997"/>
          </a:xfrm>
          <a:prstGeom prst="rect">
            <a:avLst/>
          </a:prstGeom>
          <a:solidFill>
            <a:schemeClr val="accent4">
              <a:lumMod val="20000"/>
              <a:lumOff val="80000"/>
            </a:schemeClr>
          </a:solid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З двох похилих, проведених з точки до прямої, більша похила має більшу проекцію.</a:t>
            </a:r>
            <a:endParaRPr lang="uk-UA" sz="24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1547664" y="2348880"/>
            <a:ext cx="6624736" cy="3069612"/>
            <a:chOff x="1547664" y="2348880"/>
            <a:chExt cx="6624736" cy="3069612"/>
          </a:xfrm>
        </p:grpSpPr>
        <p:cxnSp>
          <p:nvCxnSpPr>
            <p:cNvPr id="6" name="Прямая соединительная линия 5"/>
            <p:cNvCxnSpPr/>
            <p:nvPr/>
          </p:nvCxnSpPr>
          <p:spPr>
            <a:xfrm flipV="1">
              <a:off x="1547664" y="4851158"/>
              <a:ext cx="6624736" cy="54006"/>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4385728" y="2348880"/>
              <a:ext cx="114264" cy="25922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flipH="1">
              <a:off x="2555776" y="2348880"/>
              <a:ext cx="1829952" cy="2592288"/>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4385728" y="2348880"/>
              <a:ext cx="3138600" cy="2502278"/>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8464658">
              <a:off x="2032656" y="3228944"/>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ІІ</a:t>
              </a:r>
              <a:endParaRPr lang="uk-UA" sz="20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2441512" y="5018382"/>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ІІ</a:t>
              </a:r>
              <a:endParaRPr lang="uk-UA" sz="2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rot="2649527">
              <a:off x="4932040" y="3084929"/>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Похила І</a:t>
              </a:r>
              <a:endParaRPr lang="uk-UA" sz="2000" b="1"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932040" y="4962447"/>
              <a:ext cx="1944216" cy="400110"/>
            </a:xfrm>
            <a:prstGeom prst="rect">
              <a:avLst/>
            </a:prstGeom>
            <a:noFill/>
          </p:spPr>
          <p:txBody>
            <a:bodyPr wrap="square" rtlCol="0">
              <a:spAutoFit/>
            </a:bodyPr>
            <a:lstStyle/>
            <a:p>
              <a:r>
                <a:rPr lang="uk-UA" sz="2000" b="1" dirty="0" smtClean="0">
                  <a:latin typeface="Times New Roman" panose="02020603050405020304" pitchFamily="18" charset="0"/>
                  <a:cs typeface="Times New Roman" panose="02020603050405020304" pitchFamily="18" charset="0"/>
                </a:rPr>
                <a:t>Проекція І</a:t>
              </a:r>
              <a:endParaRPr lang="uk-UA" sz="2000" b="1" dirty="0">
                <a:latin typeface="Times New Roman" panose="02020603050405020304" pitchFamily="18" charset="0"/>
                <a:cs typeface="Times New Roman" panose="02020603050405020304" pitchFamily="18" charset="0"/>
              </a:endParaRPr>
            </a:p>
          </p:txBody>
        </p:sp>
      </p:grpSp>
      <p:cxnSp>
        <p:nvCxnSpPr>
          <p:cNvPr id="24" name="Прямая соединительная линия 23"/>
          <p:cNvCxnSpPr/>
          <p:nvPr/>
        </p:nvCxnSpPr>
        <p:spPr>
          <a:xfrm>
            <a:off x="4499992" y="4905164"/>
            <a:ext cx="3024336"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80199" y="404664"/>
            <a:ext cx="410690" cy="923330"/>
          </a:xfrm>
          <a:prstGeom prst="rect">
            <a:avLst/>
          </a:prstGeom>
          <a:noFill/>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4861370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img1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9962" y="332656"/>
            <a:ext cx="8092477" cy="60641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66658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628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26" name="Picture 2" descr="C:\Users\user\Desktop\images (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1784193"/>
            <a:ext cx="3178490" cy="2115141"/>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C:\Users\user\Desktop\images (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44710" y="1819666"/>
            <a:ext cx="3206022" cy="2401421"/>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C:\Users\user\Desktop\images (4).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09392" y="4509120"/>
            <a:ext cx="3485002" cy="2117622"/>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user\Desktop\images (3).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71600" y="4509120"/>
            <a:ext cx="3202280" cy="213097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36856" y="0"/>
            <a:ext cx="9215664" cy="1569660"/>
          </a:xfrm>
          <a:prstGeom prst="rect">
            <a:avLst/>
          </a:prstGeom>
          <a:noFill/>
        </p:spPr>
        <p:txBody>
          <a:bodyPr wrap="square" lIns="91440" tIns="45720" rIns="91440" bIns="45720">
            <a:spAutoFit/>
          </a:bodyPr>
          <a:lstStyle/>
          <a:p>
            <a:pPr algn="ct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Де в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житті</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зустрічаємося</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з перпендикуляром і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похилою</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endParaRPr lang="ru-RU" sz="48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xmlns="" val="5446971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9144000" cy="1628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52" name="Picture 4" descr="C:\Users\user\Desktop\unname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1556792"/>
            <a:ext cx="4605491" cy="489654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5652120" y="2348880"/>
            <a:ext cx="2880320" cy="307198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solidFill>
                  <a:schemeClr val="tx2"/>
                </a:solidFill>
                <a:latin typeface="Times New Roman" panose="02020603050405020304" pitchFamily="18" charset="0"/>
                <a:cs typeface="Times New Roman" panose="02020603050405020304" pitchFamily="18" charset="0"/>
              </a:rPr>
              <a:t>Щоб знайти плече сили, потрібно з точки опори опустити перпендикуляр на лінію дії сили. Довжина цього перпендикуляра і буде плечем даної сили.</a:t>
            </a:r>
            <a:endParaRPr lang="uk-UA" sz="2000" b="1" dirty="0">
              <a:solidFill>
                <a:schemeClr val="tx2"/>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77807" y="29867"/>
            <a:ext cx="9321807" cy="1569660"/>
          </a:xfrm>
          <a:prstGeom prst="rect">
            <a:avLst/>
          </a:prstGeom>
          <a:noFill/>
        </p:spPr>
        <p:txBody>
          <a:bodyPr wrap="square" lIns="91440" tIns="45720" rIns="91440" bIns="45720">
            <a:spAutoFit/>
          </a:bodyPr>
          <a:lstStyle/>
          <a:p>
            <a:pPr algn="ct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Де в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життя</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зустрічаємося</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з перпендикуляром і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похилою</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p>
        </p:txBody>
      </p:sp>
    </p:spTree>
    <p:extLst>
      <p:ext uri="{BB962C8B-B14F-4D97-AF65-F5344CB8AC3E}">
        <p14:creationId xmlns:p14="http://schemas.microsoft.com/office/powerpoint/2010/main" xmlns="" val="3342251454"/>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1628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9572" y="3068960"/>
            <a:ext cx="5510580" cy="2114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Прямоугольник 6"/>
          <p:cNvSpPr/>
          <p:nvPr/>
        </p:nvSpPr>
        <p:spPr>
          <a:xfrm>
            <a:off x="-177807" y="29867"/>
            <a:ext cx="9321807" cy="1569660"/>
          </a:xfrm>
          <a:prstGeom prst="rect">
            <a:avLst/>
          </a:prstGeom>
          <a:noFill/>
        </p:spPr>
        <p:txBody>
          <a:bodyPr wrap="square" lIns="91440" tIns="45720" rIns="91440" bIns="45720">
            <a:spAutoFit/>
          </a:bodyPr>
          <a:lstStyle/>
          <a:p>
            <a:pPr algn="ct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Де в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житті</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зустрічаємося</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з перпендикуляром і </a:t>
            </a:r>
            <a:r>
              <a:rPr lang="ru-RU" sz="48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похилою</a:t>
            </a:r>
            <a:r>
              <a:rPr lang="ru-RU" sz="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p>
        </p:txBody>
      </p:sp>
      <p:pic>
        <p:nvPicPr>
          <p:cNvPr id="8" name="Picture 2" descr="C:\Users\user\Desktop\images (3).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40152" y="1599527"/>
            <a:ext cx="2461046" cy="43395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53845372"/>
      </p:ext>
    </p:extLst>
  </p:cSld>
  <p:clrMapOvr>
    <a:masterClrMapping/>
  </p:clrMapOvr>
  <p:transition spd="slow">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147287" y="2233"/>
            <a:ext cx="3823739" cy="923330"/>
          </a:xfrm>
          <a:prstGeom prst="rect">
            <a:avLst/>
          </a:prstGeom>
          <a:noFill/>
        </p:spPr>
        <p:txBody>
          <a:bodyPr wrap="none" lIns="91440" tIns="45720" rIns="91440" bIns="45720">
            <a:spAutoFit/>
          </a:bodyPr>
          <a:lstStyle/>
          <a:p>
            <a:pPr algn="ctr"/>
            <a:r>
              <a:rPr lang="ru-RU" sz="5400" b="1" cap="all" spc="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Гра</a:t>
            </a: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«Лото»</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cxnSp>
        <p:nvCxnSpPr>
          <p:cNvPr id="9" name="Прямая соединительная линия 8"/>
          <p:cNvCxnSpPr/>
          <p:nvPr/>
        </p:nvCxnSpPr>
        <p:spPr>
          <a:xfrm>
            <a:off x="916611" y="2149955"/>
            <a:ext cx="273630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19956" y="2213453"/>
            <a:ext cx="309700" cy="369332"/>
          </a:xfrm>
          <a:prstGeom prst="rect">
            <a:avLst/>
          </a:prstGeom>
          <a:noFill/>
        </p:spPr>
        <p:txBody>
          <a:bodyPr wrap="none" rtlCol="0">
            <a:spAutoFit/>
          </a:bodyPr>
          <a:lstStyle/>
          <a:p>
            <a:r>
              <a:rPr lang="uk-UA" dirty="0"/>
              <a:t>В</a:t>
            </a:r>
          </a:p>
        </p:txBody>
      </p:sp>
      <p:sp>
        <p:nvSpPr>
          <p:cNvPr id="14" name="TextBox 13"/>
          <p:cNvSpPr txBox="1"/>
          <p:nvPr/>
        </p:nvSpPr>
        <p:spPr>
          <a:xfrm>
            <a:off x="2922464" y="2160747"/>
            <a:ext cx="288032" cy="369332"/>
          </a:xfrm>
          <a:prstGeom prst="rect">
            <a:avLst/>
          </a:prstGeom>
          <a:noFill/>
        </p:spPr>
        <p:txBody>
          <a:bodyPr wrap="square" rtlCol="0">
            <a:spAutoFit/>
          </a:bodyPr>
          <a:lstStyle/>
          <a:p>
            <a:r>
              <a:rPr lang="uk-UA" dirty="0" smtClean="0"/>
              <a:t>С</a:t>
            </a:r>
            <a:endParaRPr lang="uk-UA" dirty="0"/>
          </a:p>
        </p:txBody>
      </p:sp>
      <p:sp>
        <p:nvSpPr>
          <p:cNvPr id="15" name="TextBox 14"/>
          <p:cNvSpPr txBox="1"/>
          <p:nvPr/>
        </p:nvSpPr>
        <p:spPr>
          <a:xfrm>
            <a:off x="179512" y="2780928"/>
            <a:ext cx="8496944" cy="3785652"/>
          </a:xfrm>
          <a:prstGeom prst="rect">
            <a:avLst/>
          </a:prstGeom>
          <a:noFill/>
        </p:spPr>
        <p:txBody>
          <a:bodyPr wrap="square" rtlCol="0">
            <a:spAutoFit/>
          </a:bodyPr>
          <a:lstStyle/>
          <a:p>
            <a:pPr marL="342900" indent="-342900">
              <a:buAutoNum type="arabicPeriod"/>
            </a:pPr>
            <a:r>
              <a:rPr lang="uk-UA" sz="2400" dirty="0" smtClean="0">
                <a:latin typeface="Times New Roman" panose="02020603050405020304" pitchFamily="18" charset="0"/>
                <a:cs typeface="Times New Roman" panose="02020603050405020304" pitchFamily="18" charset="0"/>
              </a:rPr>
              <a:t>Нехай точка А не лежить на прямій </a:t>
            </a:r>
            <a:r>
              <a:rPr lang="uk-UA" sz="2400" i="1" dirty="0" smtClean="0">
                <a:latin typeface="Times New Roman" panose="02020603050405020304" pitchFamily="18" charset="0"/>
                <a:cs typeface="Times New Roman" panose="02020603050405020304" pitchFamily="18" charset="0"/>
              </a:rPr>
              <a:t>а, </a:t>
            </a:r>
            <a:r>
              <a:rPr lang="uk-UA" sz="2400" dirty="0" smtClean="0">
                <a:latin typeface="Times New Roman" panose="02020603050405020304" pitchFamily="18" charset="0"/>
                <a:cs typeface="Times New Roman" panose="02020603050405020304" pitchFamily="18" charset="0"/>
              </a:rPr>
              <a:t>АВ – перпендикуляр до цієї прямої. Будь-який відрізок, який сполучає точку А з точкою прямої </a:t>
            </a:r>
            <a:r>
              <a:rPr lang="uk-UA" sz="2400" i="1" dirty="0" smtClean="0">
                <a:latin typeface="Times New Roman" panose="02020603050405020304" pitchFamily="18" charset="0"/>
                <a:cs typeface="Times New Roman" panose="02020603050405020304" pitchFamily="18" charset="0"/>
              </a:rPr>
              <a:t>а </a:t>
            </a:r>
            <a:r>
              <a:rPr lang="uk-UA" sz="2400" dirty="0" smtClean="0">
                <a:latin typeface="Times New Roman" panose="02020603050405020304" pitchFamily="18" charset="0"/>
                <a:cs typeface="Times New Roman" panose="02020603050405020304" pitchFamily="18" charset="0"/>
              </a:rPr>
              <a:t>і не збігається з перпендикуляром, називають …</a:t>
            </a:r>
          </a:p>
          <a:p>
            <a:pPr marL="342900" indent="-342900">
              <a:buAutoNum type="arabicPeriod"/>
            </a:pPr>
            <a:r>
              <a:rPr lang="uk-UA" sz="2400" dirty="0" smtClean="0">
                <a:latin typeface="Times New Roman" panose="02020603050405020304" pitchFamily="18" charset="0"/>
                <a:cs typeface="Times New Roman" panose="02020603050405020304" pitchFamily="18" charset="0"/>
              </a:rPr>
              <a:t>Відрізок прямої </a:t>
            </a:r>
            <a:r>
              <a:rPr lang="uk-UA" sz="2400" i="1" dirty="0" smtClean="0">
                <a:latin typeface="Times New Roman" panose="02020603050405020304" pitchFamily="18" charset="0"/>
                <a:cs typeface="Times New Roman" panose="02020603050405020304" pitchFamily="18" charset="0"/>
              </a:rPr>
              <a:t>а,</a:t>
            </a:r>
            <a:r>
              <a:rPr lang="uk-UA" sz="2400" dirty="0" smtClean="0">
                <a:latin typeface="Times New Roman" panose="02020603050405020304" pitchFamily="18" charset="0"/>
                <a:cs typeface="Times New Roman" panose="02020603050405020304" pitchFamily="18" charset="0"/>
              </a:rPr>
              <a:t> обмежений основами перпендикуляра і похилої, називають …</a:t>
            </a:r>
          </a:p>
          <a:p>
            <a:pPr marL="342900" indent="-342900">
              <a:buAutoNum type="arabicPeriod"/>
            </a:pPr>
            <a:r>
              <a:rPr lang="uk-UA" sz="2400" dirty="0" smtClean="0">
                <a:latin typeface="Times New Roman" panose="02020603050405020304" pitchFamily="18" charset="0"/>
                <a:cs typeface="Times New Roman" panose="02020603050405020304" pitchFamily="18" charset="0"/>
              </a:rPr>
              <a:t>Рівні похилі мають рівні …</a:t>
            </a:r>
            <a:r>
              <a:rPr lang="uk-UA" sz="2400" i="1" dirty="0" smtClean="0">
                <a:latin typeface="Times New Roman" panose="02020603050405020304" pitchFamily="18" charset="0"/>
                <a:cs typeface="Times New Roman" panose="02020603050405020304" pitchFamily="18" charset="0"/>
              </a:rPr>
              <a:t> </a:t>
            </a:r>
          </a:p>
          <a:p>
            <a:pPr marL="342900" indent="-342900">
              <a:buAutoNum type="arabicPeriod"/>
            </a:pPr>
            <a:r>
              <a:rPr lang="uk-UA" sz="2400" dirty="0" smtClean="0">
                <a:latin typeface="Times New Roman" panose="02020603050405020304" pitchFamily="18" charset="0"/>
                <a:cs typeface="Times New Roman" panose="02020603050405020304" pitchFamily="18" charset="0"/>
              </a:rPr>
              <a:t>З двох похилих більша та, яка…</a:t>
            </a:r>
          </a:p>
          <a:p>
            <a:pPr marL="342900" indent="-342900">
              <a:buAutoNum type="arabicPeriod"/>
            </a:pPr>
            <a:r>
              <a:rPr lang="uk-UA" sz="2400" dirty="0" smtClean="0">
                <a:latin typeface="Times New Roman" panose="02020603050405020304" pitchFamily="18" charset="0"/>
                <a:cs typeface="Times New Roman" panose="02020603050405020304" pitchFamily="18" charset="0"/>
              </a:rPr>
              <a:t>Будь-яка похила більша за … </a:t>
            </a:r>
          </a:p>
          <a:p>
            <a:pPr marL="342900" indent="-342900">
              <a:buAutoNum type="arabicPeriod"/>
            </a:pPr>
            <a:r>
              <a:rPr lang="uk-UA" sz="2400" dirty="0" smtClean="0">
                <a:latin typeface="Times New Roman" panose="02020603050405020304" pitchFamily="18" charset="0"/>
                <a:cs typeface="Times New Roman" panose="02020603050405020304" pitchFamily="18" charset="0"/>
              </a:rPr>
              <a:t>Якщо проекції двох похилих рівні, то …</a:t>
            </a:r>
            <a:endParaRPr lang="uk-UA" sz="2400" dirty="0">
              <a:latin typeface="Times New Roman" panose="02020603050405020304" pitchFamily="18" charset="0"/>
              <a:cs typeface="Times New Roman" panose="02020603050405020304" pitchFamily="18" charset="0"/>
            </a:endParaRPr>
          </a:p>
        </p:txBody>
      </p:sp>
      <p:grpSp>
        <p:nvGrpSpPr>
          <p:cNvPr id="19" name="Группа 18"/>
          <p:cNvGrpSpPr/>
          <p:nvPr/>
        </p:nvGrpSpPr>
        <p:grpSpPr>
          <a:xfrm>
            <a:off x="972093" y="353442"/>
            <a:ext cx="2087245" cy="2044677"/>
            <a:chOff x="1259632" y="925563"/>
            <a:chExt cx="2087245" cy="2044677"/>
          </a:xfrm>
        </p:grpSpPr>
        <p:sp>
          <p:nvSpPr>
            <p:cNvPr id="7" name="Прямоугольный треугольник 6"/>
            <p:cNvSpPr/>
            <p:nvPr/>
          </p:nvSpPr>
          <p:spPr>
            <a:xfrm>
              <a:off x="1907704" y="1111970"/>
              <a:ext cx="1368152" cy="159695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Прямоугольник 9"/>
            <p:cNvSpPr/>
            <p:nvPr/>
          </p:nvSpPr>
          <p:spPr>
            <a:xfrm>
              <a:off x="1907704" y="2492896"/>
              <a:ext cx="21602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TextBox 10"/>
            <p:cNvSpPr txBox="1"/>
            <p:nvPr/>
          </p:nvSpPr>
          <p:spPr>
            <a:xfrm>
              <a:off x="1259632" y="2600908"/>
              <a:ext cx="144016" cy="369332"/>
            </a:xfrm>
            <a:prstGeom prst="rect">
              <a:avLst/>
            </a:prstGeom>
            <a:noFill/>
          </p:spPr>
          <p:txBody>
            <a:bodyPr wrap="square" rtlCol="0">
              <a:spAutoFit/>
            </a:bodyPr>
            <a:lstStyle/>
            <a:p>
              <a:r>
                <a:rPr lang="uk-UA" i="1" dirty="0" smtClean="0"/>
                <a:t>а</a:t>
              </a:r>
              <a:endParaRPr lang="uk-UA" i="1" dirty="0"/>
            </a:p>
          </p:txBody>
        </p:sp>
        <p:sp>
          <p:nvSpPr>
            <p:cNvPr id="13" name="TextBox 12"/>
            <p:cNvSpPr txBox="1"/>
            <p:nvPr/>
          </p:nvSpPr>
          <p:spPr>
            <a:xfrm>
              <a:off x="1536020" y="925563"/>
              <a:ext cx="154850" cy="372814"/>
            </a:xfrm>
            <a:prstGeom prst="rect">
              <a:avLst/>
            </a:prstGeom>
            <a:noFill/>
          </p:spPr>
          <p:txBody>
            <a:bodyPr wrap="square" rtlCol="0">
              <a:spAutoFit/>
            </a:bodyPr>
            <a:lstStyle/>
            <a:p>
              <a:r>
                <a:rPr lang="uk-UA" dirty="0" smtClean="0"/>
                <a:t>А</a:t>
              </a:r>
              <a:endParaRPr lang="uk-UA" dirty="0"/>
            </a:p>
          </p:txBody>
        </p:sp>
        <p:sp>
          <p:nvSpPr>
            <p:cNvPr id="16" name="Овал 15"/>
            <p:cNvSpPr/>
            <p:nvPr/>
          </p:nvSpPr>
          <p:spPr>
            <a:xfrm>
              <a:off x="1841133" y="1028185"/>
              <a:ext cx="216024" cy="18640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Овал 16"/>
            <p:cNvSpPr/>
            <p:nvPr/>
          </p:nvSpPr>
          <p:spPr>
            <a:xfrm>
              <a:off x="1752854" y="2565652"/>
              <a:ext cx="216024" cy="18640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Овал 17"/>
            <p:cNvSpPr/>
            <p:nvPr/>
          </p:nvSpPr>
          <p:spPr>
            <a:xfrm>
              <a:off x="3130853" y="2543889"/>
              <a:ext cx="216024" cy="18640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spTree>
    <p:extLst>
      <p:ext uri="{BB962C8B-B14F-4D97-AF65-F5344CB8AC3E}">
        <p14:creationId xmlns:p14="http://schemas.microsoft.com/office/powerpoint/2010/main" xmlns="" val="1805102523"/>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77314" y="13120"/>
            <a:ext cx="5051832" cy="923330"/>
          </a:xfrm>
          <a:prstGeom prst="rect">
            <a:avLst/>
          </a:prstGeom>
          <a:noFill/>
        </p:spPr>
        <p:txBody>
          <a:bodyPr wrap="none" lIns="91440" tIns="45720" rIns="91440" bIns="45720">
            <a:spAutoFit/>
          </a:bodyPr>
          <a:lstStyle/>
          <a:p>
            <a:pPr algn="ctr"/>
            <a:r>
              <a:rPr lang="ru-RU" sz="5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Аукціон</a:t>
            </a:r>
            <a:r>
              <a:rPr lang="ru-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ru-RU" sz="5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знань</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609397" y="936450"/>
            <a:ext cx="8280920" cy="1015663"/>
          </a:xfrm>
          <a:prstGeom prst="rect">
            <a:avLst/>
          </a:prstGeom>
          <a:solidFill>
            <a:schemeClr val="tx2">
              <a:lumMod val="40000"/>
              <a:lumOff val="6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1. Укажіть катети та гіпотенузу прямокутного трикутника, якщо його сторони дорівнюють:</a:t>
            </a:r>
          </a:p>
          <a:p>
            <a:r>
              <a:rPr lang="uk-UA" sz="2000" dirty="0" smtClean="0">
                <a:latin typeface="Times New Roman" panose="02020603050405020304" pitchFamily="18" charset="0"/>
                <a:cs typeface="Times New Roman" panose="02020603050405020304" pitchFamily="18" charset="0"/>
              </a:rPr>
              <a:t>1) 10см, 6см, 8см;     2) 10см, 24см, 26см.</a:t>
            </a:r>
            <a:endParaRPr lang="uk-UA" sz="20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54758" y="2348880"/>
            <a:ext cx="8496944" cy="1015663"/>
          </a:xfrm>
          <a:prstGeom prst="rect">
            <a:avLst/>
          </a:prstGeom>
          <a:solidFill>
            <a:srgbClr val="FF0000"/>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2. Катети одного трикутника дорівнюють 5см і 12см, а другого – 12см і 16см. Гіпотенуза якого трикутників більша? Чи можна дати відповідь на запитання, не виконуючи обчислень?</a:t>
            </a:r>
            <a:endParaRPr lang="uk-UA" sz="20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293473" y="3501008"/>
            <a:ext cx="6912768" cy="707886"/>
          </a:xfrm>
          <a:prstGeom prst="rect">
            <a:avLst/>
          </a:prstGeom>
          <a:solidFill>
            <a:schemeClr val="accent3">
              <a:lumMod val="60000"/>
              <a:lumOff val="4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3. Що називають перпендикуляром проведеним з точки до прямої? Якою геометричною фігурою є перпендикуляр?</a:t>
            </a:r>
            <a:endParaRPr lang="uk-UA"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51520" y="4422923"/>
            <a:ext cx="8100900" cy="2246769"/>
          </a:xfrm>
          <a:prstGeom prst="rect">
            <a:avLst/>
          </a:prstGeom>
          <a:solidFill>
            <a:schemeClr val="accent2">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4. Яке із наведених тверджень неправильне?</a:t>
            </a:r>
          </a:p>
          <a:p>
            <a:pPr marL="342900" indent="-342900">
              <a:buAutoNum type="arabicParenR"/>
            </a:pPr>
            <a:r>
              <a:rPr lang="uk-UA" sz="2000" dirty="0" smtClean="0">
                <a:latin typeface="Times New Roman" panose="02020603050405020304" pitchFamily="18" charset="0"/>
                <a:cs typeface="Times New Roman" panose="02020603050405020304" pitchFamily="18" charset="0"/>
              </a:rPr>
              <a:t>Довжина відрізка є додатнім числом.</a:t>
            </a:r>
          </a:p>
          <a:p>
            <a:pPr marL="342900" indent="-342900">
              <a:buAutoNum type="arabicParenR"/>
            </a:pPr>
            <a:r>
              <a:rPr lang="uk-UA" sz="2000" dirty="0" smtClean="0">
                <a:latin typeface="Times New Roman" panose="02020603050405020304" pitchFamily="18" charset="0"/>
                <a:cs typeface="Times New Roman" panose="02020603050405020304" pitchFamily="18" charset="0"/>
              </a:rPr>
              <a:t>У прямокутному трикутнику довжина гіпотенузи більша за довжину будь-якого з катетів.</a:t>
            </a:r>
          </a:p>
          <a:p>
            <a:pPr marL="342900" indent="-342900">
              <a:buAutoNum type="arabicParenR"/>
            </a:pPr>
            <a:r>
              <a:rPr lang="uk-UA" sz="2000" dirty="0" smtClean="0">
                <a:latin typeface="Times New Roman" panose="02020603050405020304" pitchFamily="18" charset="0"/>
                <a:cs typeface="Times New Roman" panose="02020603050405020304" pitchFamily="18" charset="0"/>
              </a:rPr>
              <a:t>Відстань від точки до прямої – це довжина перпендикуляра, проведеного з точки до прямої.</a:t>
            </a:r>
          </a:p>
          <a:p>
            <a:pPr marL="342900" indent="-342900">
              <a:buAutoNum type="arabicParenR"/>
            </a:pPr>
            <a:r>
              <a:rPr lang="uk-UA" sz="2000" dirty="0" smtClean="0">
                <a:latin typeface="Times New Roman" panose="02020603050405020304" pitchFamily="18" charset="0"/>
                <a:cs typeface="Times New Roman" panose="02020603050405020304" pitchFamily="18" charset="0"/>
              </a:rPr>
              <a:t>Із точки А до прямої </a:t>
            </a:r>
            <a:r>
              <a:rPr lang="en-US" sz="2000" dirty="0" smtClean="0">
                <a:latin typeface="Times New Roman" panose="02020603050405020304" pitchFamily="18" charset="0"/>
                <a:cs typeface="Times New Roman" panose="02020603050405020304" pitchFamily="18" charset="0"/>
              </a:rPr>
              <a:t>m</a:t>
            </a:r>
            <a:r>
              <a:rPr lang="uk-UA" sz="2000" dirty="0" smtClean="0">
                <a:latin typeface="Times New Roman" panose="02020603050405020304" pitchFamily="18" charset="0"/>
                <a:cs typeface="Times New Roman" panose="02020603050405020304" pitchFamily="18" charset="0"/>
              </a:rPr>
              <a:t> можна провести безліч перпендикулярів.</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158699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images (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95736" y="4221088"/>
            <a:ext cx="4392488" cy="245979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51520" y="804768"/>
            <a:ext cx="8496944" cy="3416320"/>
          </a:xfrm>
          <a:prstGeom prst="rect">
            <a:avLst/>
          </a:prstGeom>
          <a:noFill/>
        </p:spPr>
        <p:txBody>
          <a:bodyPr wrap="square" rtlCol="0">
            <a:spAutoFit/>
          </a:bodyPr>
          <a:lstStyle/>
          <a:p>
            <a:r>
              <a:rPr lang="uk-UA" sz="2400" dirty="0" smtClean="0">
                <a:solidFill>
                  <a:srgbClr val="002060"/>
                </a:solidFill>
                <a:latin typeface="Times New Roman" panose="02020603050405020304" pitchFamily="18" charset="0"/>
                <a:cs typeface="Times New Roman" panose="02020603050405020304" pitchFamily="18" charset="0"/>
              </a:rPr>
              <a:t>   Господар для збереження свого врожаю вирішив підв’язати огірки. Для цього він використовував дерев’яний кіл, до  якого підв’язував </a:t>
            </a:r>
            <a:r>
              <a:rPr lang="uk-UA" sz="2400" dirty="0">
                <a:solidFill>
                  <a:srgbClr val="002060"/>
                </a:solidFill>
                <a:latin typeface="Times New Roman" panose="02020603050405020304" pitchFamily="18" charset="0"/>
                <a:cs typeface="Times New Roman" panose="02020603050405020304" pitchFamily="18" charset="0"/>
              </a:rPr>
              <a:t>один </a:t>
            </a:r>
            <a:r>
              <a:rPr lang="uk-UA" sz="2400" dirty="0" smtClean="0">
                <a:solidFill>
                  <a:srgbClr val="002060"/>
                </a:solidFill>
                <a:latin typeface="Times New Roman" panose="02020603050405020304" pitchFamily="18" charset="0"/>
                <a:cs typeface="Times New Roman" panose="02020603050405020304" pitchFamily="18" charset="0"/>
              </a:rPr>
              <a:t>кінець нитки, а інший відтягував до ямки з насінням,  для того, щоб коли проросте, змогло витися по даній нитці. В результаті від одного кілка відходили нитки до двох ямок. Оскільки кіл був розміщений  не по центру, то довжина ниток до ямок була різною. До однієї ямки вона становила 30 см, до іншої 26см. Висота самого кола становила 24см. Чому дорівнює різниця відстаней від ямок до кола?</a:t>
            </a:r>
            <a:endParaRPr lang="uk-UA" sz="2400"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91422" y="41255"/>
            <a:ext cx="636116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Розв’язування</a:t>
            </a: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задач</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473944729"/>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91880" y="889844"/>
            <a:ext cx="5040560" cy="4524315"/>
          </a:xfrm>
          <a:prstGeom prst="rect">
            <a:avLst/>
          </a:prstGeom>
        </p:spPr>
        <p:txBody>
          <a:bodyPr wrap="square">
            <a:spAutoFit/>
          </a:bodyPr>
          <a:lstStyle/>
          <a:p>
            <a:pPr algn="just"/>
            <a:r>
              <a:rPr lang="ru-RU" b="1" dirty="0" smtClean="0">
                <a:latin typeface="Times New Roman" panose="02020603050405020304" pitchFamily="18" charset="0"/>
              </a:rPr>
              <a:t>Дано:</a:t>
            </a:r>
            <a:endParaRPr lang="ru-RU" b="1" dirty="0">
              <a:latin typeface="Times New Roman" panose="02020603050405020304" pitchFamily="18" charset="0"/>
            </a:endParaRPr>
          </a:p>
          <a:p>
            <a:pPr algn="just"/>
            <a:r>
              <a:rPr lang="ru-RU" dirty="0" err="1">
                <a:latin typeface="Times New Roman" panose="02020603050405020304" pitchFamily="18" charset="0"/>
              </a:rPr>
              <a:t>Створимо</a:t>
            </a:r>
            <a:r>
              <a:rPr lang="ru-RU" dirty="0">
                <a:latin typeface="Times New Roman" panose="02020603050405020304" pitchFamily="18" charset="0"/>
              </a:rPr>
              <a:t> </a:t>
            </a:r>
            <a:r>
              <a:rPr lang="ru-RU" dirty="0" err="1">
                <a:latin typeface="Times New Roman" panose="02020603050405020304" pitchFamily="18" charset="0"/>
              </a:rPr>
              <a:t>геометричну</a:t>
            </a:r>
            <a:r>
              <a:rPr lang="ru-RU" dirty="0">
                <a:latin typeface="Times New Roman" panose="02020603050405020304" pitchFamily="18" charset="0"/>
              </a:rPr>
              <a:t> модель </a:t>
            </a:r>
            <a:r>
              <a:rPr lang="ru-RU" dirty="0" err="1">
                <a:latin typeface="Times New Roman" panose="02020603050405020304" pitchFamily="18" charset="0"/>
              </a:rPr>
              <a:t>даної</a:t>
            </a:r>
            <a:r>
              <a:rPr lang="ru-RU" dirty="0">
                <a:latin typeface="Times New Roman" panose="02020603050405020304" pitchFamily="18" charset="0"/>
              </a:rPr>
              <a:t> </a:t>
            </a:r>
            <a:r>
              <a:rPr lang="ru-RU" dirty="0" err="1">
                <a:latin typeface="Times New Roman" panose="02020603050405020304" pitchFamily="18" charset="0"/>
              </a:rPr>
              <a:t>ситуації</a:t>
            </a:r>
            <a:r>
              <a:rPr lang="ru-RU" dirty="0">
                <a:latin typeface="Times New Roman" panose="02020603050405020304" pitchFamily="18" charset="0"/>
              </a:rPr>
              <a:t>.</a:t>
            </a:r>
          </a:p>
          <a:p>
            <a:r>
              <a:rPr lang="ru-RU" dirty="0">
                <a:latin typeface="Times New Roman" panose="02020603050405020304" pitchFamily="18" charset="0"/>
              </a:rPr>
              <a:t>АН – </a:t>
            </a:r>
            <a:r>
              <a:rPr lang="ru-RU" dirty="0" err="1">
                <a:latin typeface="Times New Roman" panose="02020603050405020304" pitchFamily="18" charset="0"/>
              </a:rPr>
              <a:t>кіл</a:t>
            </a:r>
            <a:r>
              <a:rPr lang="ru-RU" dirty="0">
                <a:latin typeface="Times New Roman" panose="02020603050405020304" pitchFamily="18" charset="0"/>
              </a:rPr>
              <a:t> (перпендикуляр)</a:t>
            </a:r>
            <a:br>
              <a:rPr lang="ru-RU" dirty="0">
                <a:latin typeface="Times New Roman" panose="02020603050405020304" pitchFamily="18" charset="0"/>
              </a:rPr>
            </a:br>
            <a:r>
              <a:rPr lang="ru-RU" dirty="0">
                <a:latin typeface="Times New Roman" panose="02020603050405020304" pitchFamily="18" charset="0"/>
              </a:rPr>
              <a:t>АМ, АК – </a:t>
            </a:r>
            <a:r>
              <a:rPr lang="ru-RU" dirty="0" err="1">
                <a:latin typeface="Times New Roman" panose="02020603050405020304" pitchFamily="18" charset="0"/>
              </a:rPr>
              <a:t>натягнуті</a:t>
            </a:r>
            <a:r>
              <a:rPr lang="ru-RU" dirty="0">
                <a:latin typeface="Times New Roman" panose="02020603050405020304" pitchFamily="18" charset="0"/>
              </a:rPr>
              <a:t> нитки (</a:t>
            </a:r>
            <a:r>
              <a:rPr lang="ru-RU" dirty="0" err="1">
                <a:latin typeface="Times New Roman" panose="02020603050405020304" pitchFamily="18" charset="0"/>
              </a:rPr>
              <a:t>похилі</a:t>
            </a:r>
            <a:r>
              <a:rPr lang="ru-RU" dirty="0">
                <a:latin typeface="Times New Roman" panose="02020603050405020304" pitchFamily="18" charset="0"/>
              </a:rPr>
              <a:t>)</a:t>
            </a:r>
          </a:p>
          <a:p>
            <a:r>
              <a:rPr lang="ru-RU" dirty="0">
                <a:latin typeface="Times New Roman" panose="02020603050405020304" pitchFamily="18" charset="0"/>
              </a:rPr>
              <a:t>НМ, НК – </a:t>
            </a:r>
            <a:r>
              <a:rPr lang="ru-RU" dirty="0" err="1">
                <a:latin typeface="Times New Roman" panose="02020603050405020304" pitchFamily="18" charset="0"/>
              </a:rPr>
              <a:t>відстані</a:t>
            </a:r>
            <a:r>
              <a:rPr lang="ru-RU" dirty="0">
                <a:latin typeface="Times New Roman" panose="02020603050405020304" pitchFamily="18" charset="0"/>
              </a:rPr>
              <a:t> </a:t>
            </a:r>
            <a:r>
              <a:rPr lang="ru-RU" dirty="0" err="1">
                <a:latin typeface="Times New Roman" panose="02020603050405020304" pitchFamily="18" charset="0"/>
              </a:rPr>
              <a:t>від</a:t>
            </a:r>
            <a:r>
              <a:rPr lang="ru-RU" dirty="0">
                <a:latin typeface="Times New Roman" panose="02020603050405020304" pitchFamily="18" charset="0"/>
              </a:rPr>
              <a:t> ямок до колу (</a:t>
            </a:r>
            <a:r>
              <a:rPr lang="ru-RU" dirty="0" err="1">
                <a:latin typeface="Times New Roman" panose="02020603050405020304" pitchFamily="18" charset="0"/>
              </a:rPr>
              <a:t>проекції</a:t>
            </a:r>
            <a:r>
              <a:rPr lang="ru-RU" dirty="0">
                <a:latin typeface="Times New Roman" panose="02020603050405020304" pitchFamily="18" charset="0"/>
              </a:rPr>
              <a:t>)</a:t>
            </a:r>
          </a:p>
          <a:p>
            <a:pPr algn="just"/>
            <a:r>
              <a:rPr lang="ru-RU" dirty="0">
                <a:latin typeface="Times New Roman" panose="02020603050405020304" pitchFamily="18" charset="0"/>
              </a:rPr>
              <a:t>Дано: АМ=30 см, АК=26 см, АН=24 см</a:t>
            </a:r>
          </a:p>
          <a:p>
            <a:pPr algn="just"/>
            <a:r>
              <a:rPr lang="ru-RU" dirty="0" err="1">
                <a:latin typeface="Times New Roman" panose="02020603050405020304" pitchFamily="18" charset="0"/>
              </a:rPr>
              <a:t>Знайти</a:t>
            </a:r>
            <a:r>
              <a:rPr lang="ru-RU" dirty="0">
                <a:latin typeface="Times New Roman" panose="02020603050405020304" pitchFamily="18" charset="0"/>
              </a:rPr>
              <a:t>: МН-НК</a:t>
            </a:r>
          </a:p>
          <a:p>
            <a:pPr algn="ctr"/>
            <a:r>
              <a:rPr lang="ru-RU" i="1" dirty="0" err="1">
                <a:latin typeface="Times New Roman" panose="02020603050405020304" pitchFamily="18" charset="0"/>
              </a:rPr>
              <a:t>Розв’язання</a:t>
            </a:r>
            <a:endParaRPr lang="ru-RU" i="1" dirty="0">
              <a:latin typeface="Times New Roman" panose="02020603050405020304" pitchFamily="18" charset="0"/>
            </a:endParaRPr>
          </a:p>
          <a:p>
            <a:pPr algn="just"/>
            <a:r>
              <a:rPr lang="ru-RU" dirty="0" err="1">
                <a:latin typeface="Times New Roman" panose="02020603050405020304" pitchFamily="18" charset="0"/>
              </a:rPr>
              <a:t>Розглянемо</a:t>
            </a:r>
            <a:r>
              <a:rPr lang="ru-RU" dirty="0">
                <a:latin typeface="Times New Roman" panose="02020603050405020304" pitchFamily="18" charset="0"/>
              </a:rPr>
              <a:t> АНМ (АНМ=90</a:t>
            </a:r>
            <a:r>
              <a:rPr lang="ru-RU" baseline="30000" dirty="0">
                <a:latin typeface="Times New Roman" panose="02020603050405020304" pitchFamily="18" charset="0"/>
              </a:rPr>
              <a:t>О</a:t>
            </a:r>
            <a:r>
              <a:rPr lang="ru-RU" dirty="0">
                <a:latin typeface="Times New Roman" panose="02020603050405020304" pitchFamily="18" charset="0"/>
              </a:rPr>
              <a:t>) </a:t>
            </a:r>
          </a:p>
          <a:p>
            <a:pPr algn="just"/>
            <a:r>
              <a:rPr lang="en-US" i="1" dirty="0">
                <a:latin typeface="Times New Roman" panose="02020603050405020304" pitchFamily="18" charset="0"/>
              </a:rPr>
              <a:t>.</a:t>
            </a:r>
          </a:p>
          <a:p>
            <a:pPr algn="just"/>
            <a:r>
              <a:rPr lang="ru-RU" dirty="0" err="1">
                <a:latin typeface="Times New Roman" panose="02020603050405020304" pitchFamily="18" charset="0"/>
              </a:rPr>
              <a:t>Розглянемо</a:t>
            </a:r>
            <a:r>
              <a:rPr lang="ru-RU" dirty="0">
                <a:latin typeface="Times New Roman" panose="02020603050405020304" pitchFamily="18" charset="0"/>
              </a:rPr>
              <a:t> АНК (АНК=90</a:t>
            </a:r>
            <a:r>
              <a:rPr lang="ru-RU" baseline="30000" dirty="0">
                <a:latin typeface="Times New Roman" panose="02020603050405020304" pitchFamily="18" charset="0"/>
              </a:rPr>
              <a:t>О</a:t>
            </a:r>
            <a:r>
              <a:rPr lang="ru-RU" dirty="0">
                <a:latin typeface="Times New Roman" panose="02020603050405020304" pitchFamily="18" charset="0"/>
              </a:rPr>
              <a:t>) </a:t>
            </a:r>
          </a:p>
          <a:p>
            <a:pPr algn="just"/>
            <a:endParaRPr lang="en-US" i="1" dirty="0">
              <a:latin typeface="Times New Roman" panose="02020603050405020304" pitchFamily="18" charset="0"/>
            </a:endParaRPr>
          </a:p>
          <a:p>
            <a:pPr algn="just"/>
            <a:r>
              <a:rPr lang="ru-RU" dirty="0">
                <a:latin typeface="Times New Roman" panose="02020603050405020304" pitchFamily="18" charset="0"/>
              </a:rPr>
              <a:t>МН-НК=18-10=8(см).</a:t>
            </a:r>
          </a:p>
          <a:p>
            <a:pPr algn="just"/>
            <a:r>
              <a:rPr lang="ru-RU" b="1" i="1" dirty="0" err="1">
                <a:latin typeface="Times New Roman" panose="02020603050405020304" pitchFamily="18" charset="0"/>
              </a:rPr>
              <a:t>Методичний</a:t>
            </a:r>
            <a:r>
              <a:rPr lang="ru-RU" b="1" i="1" dirty="0">
                <a:latin typeface="Times New Roman" panose="02020603050405020304" pitchFamily="18" charset="0"/>
              </a:rPr>
              <a:t> </a:t>
            </a:r>
            <a:r>
              <a:rPr lang="ru-RU" b="1" i="1" dirty="0" err="1">
                <a:latin typeface="Times New Roman" panose="02020603050405020304" pitchFamily="18" charset="0"/>
              </a:rPr>
              <a:t>коментар</a:t>
            </a:r>
            <a:r>
              <a:rPr lang="ru-RU" b="1" i="1" dirty="0">
                <a:latin typeface="Times New Roman" panose="02020603050405020304" pitchFamily="18" charset="0"/>
              </a:rPr>
              <a:t>:</a:t>
            </a:r>
            <a:r>
              <a:rPr lang="ru-RU" dirty="0">
                <a:latin typeface="Times New Roman" panose="02020603050405020304" pitchFamily="18" charset="0"/>
              </a:rPr>
              <a:t> для того </a:t>
            </a:r>
            <a:r>
              <a:rPr lang="ru-RU" dirty="0" err="1">
                <a:latin typeface="Times New Roman" panose="02020603050405020304" pitchFamily="18" charset="0"/>
              </a:rPr>
              <a:t>щоб</a:t>
            </a:r>
            <a:r>
              <a:rPr lang="ru-RU" dirty="0">
                <a:latin typeface="Times New Roman" panose="02020603050405020304" pitchFamily="18" charset="0"/>
              </a:rPr>
              <a:t> </a:t>
            </a:r>
            <a:r>
              <a:rPr lang="ru-RU" dirty="0" err="1">
                <a:latin typeface="Times New Roman" panose="02020603050405020304" pitchFamily="18" charset="0"/>
              </a:rPr>
              <a:t>дати</a:t>
            </a:r>
            <a:r>
              <a:rPr lang="ru-RU" dirty="0">
                <a:latin typeface="Times New Roman" panose="02020603050405020304" pitchFamily="18" charset="0"/>
              </a:rPr>
              <a:t> </a:t>
            </a:r>
            <a:r>
              <a:rPr lang="ru-RU" dirty="0" err="1">
                <a:latin typeface="Times New Roman" panose="02020603050405020304" pitchFamily="18" charset="0"/>
              </a:rPr>
              <a:t>відповідь</a:t>
            </a:r>
            <a:r>
              <a:rPr lang="ru-RU" dirty="0">
                <a:latin typeface="Times New Roman" panose="02020603050405020304" pitchFamily="18" charset="0"/>
              </a:rPr>
              <a:t> на </a:t>
            </a:r>
            <a:r>
              <a:rPr lang="ru-RU" dirty="0" err="1">
                <a:latin typeface="Times New Roman" panose="02020603050405020304" pitchFamily="18" charset="0"/>
              </a:rPr>
              <a:t>запитання</a:t>
            </a:r>
            <a:r>
              <a:rPr lang="ru-RU" dirty="0">
                <a:latin typeface="Times New Roman" panose="02020603050405020304" pitchFamily="18" charset="0"/>
              </a:rPr>
              <a:t> </a:t>
            </a:r>
            <a:r>
              <a:rPr lang="ru-RU" dirty="0" err="1">
                <a:latin typeface="Times New Roman" panose="02020603050405020304" pitchFamily="18" charset="0"/>
              </a:rPr>
              <a:t>задачі</a:t>
            </a:r>
            <a:r>
              <a:rPr lang="ru-RU" dirty="0">
                <a:latin typeface="Times New Roman" panose="02020603050405020304" pitchFamily="18" charset="0"/>
              </a:rPr>
              <a:t> </a:t>
            </a:r>
            <a:r>
              <a:rPr lang="ru-RU" dirty="0" err="1">
                <a:latin typeface="Times New Roman" panose="02020603050405020304" pitchFamily="18" charset="0"/>
              </a:rPr>
              <a:t>слід</a:t>
            </a:r>
            <a:r>
              <a:rPr lang="ru-RU" dirty="0">
                <a:latin typeface="Times New Roman" panose="02020603050405020304" pitchFamily="18" charset="0"/>
              </a:rPr>
              <a:t> </a:t>
            </a:r>
            <a:r>
              <a:rPr lang="ru-RU" dirty="0" err="1">
                <a:latin typeface="Times New Roman" panose="02020603050405020304" pitchFamily="18" charset="0"/>
              </a:rPr>
              <a:t>створити</a:t>
            </a:r>
            <a:r>
              <a:rPr lang="ru-RU" dirty="0">
                <a:latin typeface="Times New Roman" panose="02020603050405020304" pitchFamily="18" charset="0"/>
              </a:rPr>
              <a:t> </a:t>
            </a:r>
            <a:r>
              <a:rPr lang="ru-RU" dirty="0" err="1">
                <a:latin typeface="Times New Roman" panose="02020603050405020304" pitchFamily="18" charset="0"/>
              </a:rPr>
              <a:t>математичну</a:t>
            </a:r>
            <a:r>
              <a:rPr lang="ru-RU" dirty="0">
                <a:latin typeface="Times New Roman" panose="02020603050405020304" pitchFamily="18" charset="0"/>
              </a:rPr>
              <a:t> модель </a:t>
            </a:r>
            <a:r>
              <a:rPr lang="ru-RU" dirty="0" err="1">
                <a:latin typeface="Times New Roman" panose="02020603050405020304" pitchFamily="18" charset="0"/>
              </a:rPr>
              <a:t>даної</a:t>
            </a:r>
            <a:r>
              <a:rPr lang="ru-RU" dirty="0">
                <a:latin typeface="Times New Roman" panose="02020603050405020304" pitchFamily="18" charset="0"/>
              </a:rPr>
              <a:t> </a:t>
            </a:r>
            <a:r>
              <a:rPr lang="ru-RU" dirty="0" err="1">
                <a:latin typeface="Times New Roman" panose="02020603050405020304" pitchFamily="18" charset="0"/>
              </a:rPr>
              <a:t>ситуації</a:t>
            </a:r>
            <a:endParaRPr lang="ru-RU" i="1" dirty="0">
              <a:latin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79512" y="1133776"/>
            <a:ext cx="2944318" cy="2511248"/>
          </a:xfrm>
          <a:prstGeom prst="rect">
            <a:avLst/>
          </a:prstGeom>
        </p:spPr>
      </p:pic>
    </p:spTree>
    <p:extLst>
      <p:ext uri="{BB962C8B-B14F-4D97-AF65-F5344CB8AC3E}">
        <p14:creationId xmlns:p14="http://schemas.microsoft.com/office/powerpoint/2010/main" xmlns="" val="38430491"/>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24745"/>
            <a:ext cx="7992888" cy="4247317"/>
          </a:xfrm>
          <a:prstGeom prst="rect">
            <a:avLst/>
          </a:prstGeom>
        </p:spPr>
        <p:txBody>
          <a:bodyPr wrap="square">
            <a:spAutoFit/>
          </a:bodyPr>
          <a:lstStyle/>
          <a:p>
            <a:pPr algn="just"/>
            <a:r>
              <a:rPr lang="uk-UA" b="1" i="1" dirty="0">
                <a:latin typeface="Times New Roman" panose="02020603050405020304" pitchFamily="18" charset="0"/>
              </a:rPr>
              <a:t>Приклад 1</a:t>
            </a:r>
            <a:r>
              <a:rPr lang="uk-UA" b="1" i="1" dirty="0" smtClean="0">
                <a:latin typeface="Times New Roman" panose="02020603050405020304" pitchFamily="18" charset="0"/>
              </a:rPr>
              <a:t>.</a:t>
            </a:r>
          </a:p>
          <a:p>
            <a:pPr algn="just"/>
            <a:endParaRPr lang="uk-UA" b="1" i="1" dirty="0">
              <a:latin typeface="Times New Roman" panose="02020603050405020304" pitchFamily="18" charset="0"/>
            </a:endParaRPr>
          </a:p>
          <a:p>
            <a:pPr algn="just"/>
            <a:endParaRPr lang="uk-UA" b="1" i="1" dirty="0" smtClean="0">
              <a:latin typeface="Times New Roman" panose="02020603050405020304" pitchFamily="18" charset="0"/>
            </a:endParaRPr>
          </a:p>
          <a:p>
            <a:pPr algn="just"/>
            <a:endParaRPr lang="uk-UA" b="1" i="1" dirty="0" smtClean="0">
              <a:latin typeface="Times New Roman" panose="02020603050405020304" pitchFamily="18" charset="0"/>
            </a:endParaRPr>
          </a:p>
          <a:p>
            <a:pPr algn="just"/>
            <a:endParaRPr lang="uk-UA" b="1" i="1" dirty="0">
              <a:latin typeface="Times New Roman" panose="02020603050405020304" pitchFamily="18" charset="0"/>
            </a:endParaRPr>
          </a:p>
          <a:p>
            <a:pPr algn="just"/>
            <a:endParaRPr lang="uk-UA" b="1" i="1" dirty="0">
              <a:latin typeface="Times New Roman" panose="02020603050405020304" pitchFamily="18" charset="0"/>
            </a:endParaRPr>
          </a:p>
          <a:p>
            <a:pPr algn="just"/>
            <a:endParaRPr lang="uk-UA" b="1" i="1" dirty="0" smtClean="0">
              <a:latin typeface="Times New Roman" panose="02020603050405020304" pitchFamily="18" charset="0"/>
            </a:endParaRPr>
          </a:p>
          <a:p>
            <a:pPr algn="just"/>
            <a:endParaRPr lang="uk-UA" b="1" i="1" dirty="0">
              <a:latin typeface="Times New Roman" panose="02020603050405020304" pitchFamily="18" charset="0"/>
            </a:endParaRPr>
          </a:p>
          <a:p>
            <a:pPr algn="just"/>
            <a:endParaRPr lang="uk-UA" b="1" i="1" dirty="0" smtClean="0">
              <a:latin typeface="Times New Roman" panose="02020603050405020304" pitchFamily="18" charset="0"/>
            </a:endParaRPr>
          </a:p>
          <a:p>
            <a:pPr algn="just"/>
            <a:endParaRPr lang="uk-UA" b="1" i="1" dirty="0">
              <a:latin typeface="Times New Roman" panose="02020603050405020304" pitchFamily="18" charset="0"/>
            </a:endParaRPr>
          </a:p>
          <a:p>
            <a:pPr algn="just"/>
            <a:endParaRPr lang="uk-UA" b="1" i="1" dirty="0">
              <a:latin typeface="Times New Roman" panose="02020603050405020304" pitchFamily="18" charset="0"/>
            </a:endParaRPr>
          </a:p>
          <a:p>
            <a:pPr algn="ctr"/>
            <a:endParaRPr lang="en-US" dirty="0">
              <a:latin typeface="Times New Roman" panose="02020603050405020304" pitchFamily="18" charset="0"/>
            </a:endParaRPr>
          </a:p>
          <a:p>
            <a:pPr algn="just"/>
            <a:r>
              <a:rPr lang="ru-RU" b="1" i="1" dirty="0" err="1">
                <a:latin typeface="Times New Roman" panose="02020603050405020304" pitchFamily="18" charset="0"/>
              </a:rPr>
              <a:t>Методичний</a:t>
            </a:r>
            <a:r>
              <a:rPr lang="ru-RU" b="1" i="1" dirty="0">
                <a:latin typeface="Times New Roman" panose="02020603050405020304" pitchFamily="18" charset="0"/>
              </a:rPr>
              <a:t> </a:t>
            </a:r>
            <a:r>
              <a:rPr lang="ru-RU" b="1" i="1" dirty="0" err="1">
                <a:latin typeface="Times New Roman" panose="02020603050405020304" pitchFamily="18" charset="0"/>
              </a:rPr>
              <a:t>коментар</a:t>
            </a:r>
            <a:r>
              <a:rPr lang="ru-RU" dirty="0">
                <a:latin typeface="Times New Roman" panose="02020603050405020304" pitchFamily="18" charset="0"/>
              </a:rPr>
              <a:t>. Для того </a:t>
            </a:r>
            <a:r>
              <a:rPr lang="ru-RU" dirty="0" err="1">
                <a:latin typeface="Times New Roman" panose="02020603050405020304" pitchFamily="18" charset="0"/>
              </a:rPr>
              <a:t>щоб</a:t>
            </a:r>
            <a:r>
              <a:rPr lang="ru-RU" dirty="0">
                <a:latin typeface="Times New Roman" panose="02020603050405020304" pitchFamily="18" charset="0"/>
              </a:rPr>
              <a:t> </a:t>
            </a:r>
            <a:r>
              <a:rPr lang="ru-RU" dirty="0" err="1">
                <a:latin typeface="Times New Roman" panose="02020603050405020304" pitchFamily="18" charset="0"/>
              </a:rPr>
              <a:t>дати</a:t>
            </a:r>
            <a:r>
              <a:rPr lang="ru-RU" dirty="0">
                <a:latin typeface="Times New Roman" panose="02020603050405020304" pitchFamily="18" charset="0"/>
              </a:rPr>
              <a:t> </a:t>
            </a:r>
            <a:r>
              <a:rPr lang="ru-RU" dirty="0" err="1">
                <a:latin typeface="Times New Roman" panose="02020603050405020304" pitchFamily="18" charset="0"/>
              </a:rPr>
              <a:t>відповідь</a:t>
            </a:r>
            <a:r>
              <a:rPr lang="ru-RU" dirty="0">
                <a:latin typeface="Times New Roman" panose="02020603050405020304" pitchFamily="18" charset="0"/>
              </a:rPr>
              <a:t> на </a:t>
            </a:r>
            <a:r>
              <a:rPr lang="ru-RU" dirty="0" err="1">
                <a:latin typeface="Times New Roman" panose="02020603050405020304" pitchFamily="18" charset="0"/>
              </a:rPr>
              <a:t>запитання</a:t>
            </a:r>
            <a:r>
              <a:rPr lang="ru-RU" dirty="0">
                <a:latin typeface="Times New Roman" panose="02020603050405020304" pitchFamily="18" charset="0"/>
              </a:rPr>
              <a:t> </a:t>
            </a:r>
            <a:r>
              <a:rPr lang="ru-RU" dirty="0" err="1">
                <a:latin typeface="Times New Roman" panose="02020603050405020304" pitchFamily="18" charset="0"/>
              </a:rPr>
              <a:t>задачі</a:t>
            </a:r>
            <a:r>
              <a:rPr lang="ru-RU" dirty="0">
                <a:latin typeface="Times New Roman" panose="02020603050405020304" pitchFamily="18" charset="0"/>
              </a:rPr>
              <a:t> </a:t>
            </a:r>
            <a:r>
              <a:rPr lang="ru-RU" dirty="0" err="1">
                <a:latin typeface="Times New Roman" panose="02020603050405020304" pitchFamily="18" charset="0"/>
              </a:rPr>
              <a:t>слід</a:t>
            </a:r>
            <a:r>
              <a:rPr lang="ru-RU" dirty="0">
                <a:latin typeface="Times New Roman" panose="02020603050405020304" pitchFamily="18" charset="0"/>
              </a:rPr>
              <a:t> </a:t>
            </a:r>
            <a:r>
              <a:rPr lang="ru-RU" dirty="0" err="1">
                <a:latin typeface="Times New Roman" panose="02020603050405020304" pitchFamily="18" charset="0"/>
              </a:rPr>
              <a:t>використати</a:t>
            </a:r>
            <a:r>
              <a:rPr lang="ru-RU" dirty="0">
                <a:latin typeface="Times New Roman" panose="02020603050405020304" pitchFamily="18" charset="0"/>
              </a:rPr>
              <a:t> теорему </a:t>
            </a:r>
            <a:r>
              <a:rPr lang="ru-RU" dirty="0" err="1">
                <a:latin typeface="Times New Roman" panose="02020603050405020304" pitchFamily="18" charset="0"/>
              </a:rPr>
              <a:t>Піфагора</a:t>
            </a:r>
            <a:r>
              <a:rPr lang="ru-RU" dirty="0">
                <a:latin typeface="Times New Roman" panose="02020603050405020304" pitchFamily="18" charset="0"/>
              </a:rPr>
              <a:t> для </a:t>
            </a:r>
            <a:r>
              <a:rPr lang="ru-RU" dirty="0" err="1">
                <a:latin typeface="Times New Roman" panose="02020603050405020304" pitchFamily="18" charset="0"/>
              </a:rPr>
              <a:t>трикутника</a:t>
            </a:r>
            <a:r>
              <a:rPr lang="ru-RU" dirty="0">
                <a:latin typeface="Times New Roman" panose="02020603050405020304" pitchFamily="18" charset="0"/>
              </a:rPr>
              <a:t> AHL та </a:t>
            </a:r>
            <a:r>
              <a:rPr lang="ru-RU" dirty="0" err="1">
                <a:latin typeface="Times New Roman" panose="02020603050405020304" pitchFamily="18" charset="0"/>
              </a:rPr>
              <a:t>властивість</a:t>
            </a:r>
            <a:r>
              <a:rPr lang="ru-RU" dirty="0">
                <a:latin typeface="Times New Roman" panose="02020603050405020304" pitchFamily="18" charset="0"/>
              </a:rPr>
              <a:t> катета, </a:t>
            </a:r>
            <a:r>
              <a:rPr lang="ru-RU" dirty="0" err="1">
                <a:latin typeface="Times New Roman" panose="02020603050405020304" pitchFamily="18" charset="0"/>
              </a:rPr>
              <a:t>шо</a:t>
            </a:r>
            <a:r>
              <a:rPr lang="ru-RU" dirty="0">
                <a:latin typeface="Times New Roman" panose="02020603050405020304" pitchFamily="18" charset="0"/>
              </a:rPr>
              <a:t> </a:t>
            </a:r>
            <a:r>
              <a:rPr lang="ru-RU" dirty="0" err="1">
                <a:latin typeface="Times New Roman" panose="02020603050405020304" pitchFamily="18" charset="0"/>
              </a:rPr>
              <a:t>лежить</a:t>
            </a:r>
            <a:r>
              <a:rPr lang="ru-RU" dirty="0">
                <a:latin typeface="Times New Roman" panose="02020603050405020304" pitchFamily="18" charset="0"/>
              </a:rPr>
              <a:t> </a:t>
            </a:r>
            <a:r>
              <a:rPr lang="ru-RU" dirty="0" err="1">
                <a:latin typeface="Times New Roman" panose="02020603050405020304" pitchFamily="18" charset="0"/>
              </a:rPr>
              <a:t>навпроти</a:t>
            </a:r>
            <a:r>
              <a:rPr lang="ru-RU" dirty="0">
                <a:latin typeface="Times New Roman" panose="02020603050405020304" pitchFamily="18" charset="0"/>
              </a:rPr>
              <a:t> кута 30</a:t>
            </a:r>
            <a:r>
              <a:rPr lang="ru-RU" baseline="30000" dirty="0">
                <a:latin typeface="Times New Roman" panose="02020603050405020304" pitchFamily="18" charset="0"/>
              </a:rPr>
              <a:t>О</a:t>
            </a:r>
            <a:r>
              <a:rPr lang="ru-RU" dirty="0">
                <a:latin typeface="Times New Roman" panose="02020603050405020304" pitchFamily="18" charset="0"/>
              </a:rPr>
              <a:t> для </a:t>
            </a:r>
            <a:r>
              <a:rPr lang="ru-RU" dirty="0" err="1">
                <a:latin typeface="Times New Roman" panose="02020603050405020304" pitchFamily="18" charset="0"/>
              </a:rPr>
              <a:t>трикутника</a:t>
            </a:r>
            <a:r>
              <a:rPr lang="ru-RU" dirty="0">
                <a:latin typeface="Times New Roman" panose="02020603050405020304" pitchFamily="18" charset="0"/>
              </a:rPr>
              <a:t> АНК.</a:t>
            </a:r>
          </a:p>
        </p:txBody>
      </p:sp>
      <p:pic>
        <p:nvPicPr>
          <p:cNvPr id="3" name="Рисунок 2"/>
          <p:cNvPicPr>
            <a:picLocks noChangeAspect="1"/>
          </p:cNvPicPr>
          <p:nvPr/>
        </p:nvPicPr>
        <p:blipFill>
          <a:blip r:embed="rId2"/>
          <a:stretch>
            <a:fillRect/>
          </a:stretch>
        </p:blipFill>
        <p:spPr>
          <a:xfrm>
            <a:off x="2771800" y="1412776"/>
            <a:ext cx="5328592" cy="2808312"/>
          </a:xfrm>
          <a:prstGeom prst="rect">
            <a:avLst/>
          </a:prstGeom>
        </p:spPr>
      </p:pic>
      <p:pic>
        <p:nvPicPr>
          <p:cNvPr id="4" name="Рисунок 3"/>
          <p:cNvPicPr>
            <a:picLocks noChangeAspect="1"/>
          </p:cNvPicPr>
          <p:nvPr/>
        </p:nvPicPr>
        <p:blipFill>
          <a:blip r:embed="rId3"/>
          <a:stretch>
            <a:fillRect/>
          </a:stretch>
        </p:blipFill>
        <p:spPr>
          <a:xfrm>
            <a:off x="575856" y="2060848"/>
            <a:ext cx="2195944" cy="1746563"/>
          </a:xfrm>
          <a:prstGeom prst="rect">
            <a:avLst/>
          </a:prstGeom>
        </p:spPr>
      </p:pic>
    </p:spTree>
    <p:extLst>
      <p:ext uri="{BB962C8B-B14F-4D97-AF65-F5344CB8AC3E}">
        <p14:creationId xmlns:p14="http://schemas.microsoft.com/office/powerpoint/2010/main" xmlns="" val="28206342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827584" y="562857"/>
            <a:ext cx="7128792" cy="977695"/>
          </a:xfrm>
          <a:prstGeom prst="rect">
            <a:avLst/>
          </a:prstGeom>
        </p:spPr>
      </p:pic>
      <p:pic>
        <p:nvPicPr>
          <p:cNvPr id="6" name="Рисунок 5"/>
          <p:cNvPicPr>
            <a:picLocks noChangeAspect="1"/>
          </p:cNvPicPr>
          <p:nvPr/>
        </p:nvPicPr>
        <p:blipFill>
          <a:blip r:embed="rId3"/>
          <a:stretch>
            <a:fillRect/>
          </a:stretch>
        </p:blipFill>
        <p:spPr>
          <a:xfrm>
            <a:off x="1302894" y="1680947"/>
            <a:ext cx="6365449" cy="911250"/>
          </a:xfrm>
          <a:prstGeom prst="rect">
            <a:avLst/>
          </a:prstGeom>
        </p:spPr>
      </p:pic>
      <p:pic>
        <p:nvPicPr>
          <p:cNvPr id="7" name="Рисунок 6"/>
          <p:cNvPicPr>
            <a:picLocks noChangeAspect="1"/>
          </p:cNvPicPr>
          <p:nvPr/>
        </p:nvPicPr>
        <p:blipFill>
          <a:blip r:embed="rId4"/>
          <a:stretch>
            <a:fillRect/>
          </a:stretch>
        </p:blipFill>
        <p:spPr>
          <a:xfrm>
            <a:off x="780052" y="2846403"/>
            <a:ext cx="7104316" cy="797344"/>
          </a:xfrm>
          <a:prstGeom prst="rect">
            <a:avLst/>
          </a:prstGeom>
        </p:spPr>
      </p:pic>
      <p:pic>
        <p:nvPicPr>
          <p:cNvPr id="8" name="Рисунок 7"/>
          <p:cNvPicPr>
            <a:picLocks noChangeAspect="1"/>
          </p:cNvPicPr>
          <p:nvPr/>
        </p:nvPicPr>
        <p:blipFill>
          <a:blip r:embed="rId5"/>
          <a:stretch>
            <a:fillRect/>
          </a:stretch>
        </p:blipFill>
        <p:spPr>
          <a:xfrm>
            <a:off x="1318106" y="3789040"/>
            <a:ext cx="6422246" cy="512578"/>
          </a:xfrm>
          <a:prstGeom prst="rect">
            <a:avLst/>
          </a:prstGeom>
        </p:spPr>
      </p:pic>
      <p:pic>
        <p:nvPicPr>
          <p:cNvPr id="9" name="Рисунок 8"/>
          <p:cNvPicPr>
            <a:picLocks noChangeAspect="1"/>
          </p:cNvPicPr>
          <p:nvPr/>
        </p:nvPicPr>
        <p:blipFill>
          <a:blip r:embed="rId6"/>
          <a:stretch>
            <a:fillRect/>
          </a:stretch>
        </p:blipFill>
        <p:spPr>
          <a:xfrm>
            <a:off x="1043608" y="4584149"/>
            <a:ext cx="6696744" cy="730898"/>
          </a:xfrm>
          <a:prstGeom prst="rect">
            <a:avLst/>
          </a:prstGeom>
        </p:spPr>
      </p:pic>
      <p:pic>
        <p:nvPicPr>
          <p:cNvPr id="10" name="Рисунок 9"/>
          <p:cNvPicPr>
            <a:picLocks noChangeAspect="1"/>
          </p:cNvPicPr>
          <p:nvPr/>
        </p:nvPicPr>
        <p:blipFill>
          <a:blip r:embed="rId7"/>
          <a:stretch>
            <a:fillRect/>
          </a:stretch>
        </p:blipFill>
        <p:spPr>
          <a:xfrm>
            <a:off x="1480894" y="5445224"/>
            <a:ext cx="6403473" cy="911250"/>
          </a:xfrm>
          <a:prstGeom prst="rect">
            <a:avLst/>
          </a:prstGeom>
        </p:spPr>
      </p:pic>
    </p:spTree>
    <p:extLst>
      <p:ext uri="{BB962C8B-B14F-4D97-AF65-F5344CB8AC3E}">
        <p14:creationId xmlns:p14="http://schemas.microsoft.com/office/powerpoint/2010/main" xmlns="" val="34255482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7488832" cy="2062103"/>
          </a:xfrm>
          <a:prstGeom prst="rect">
            <a:avLst/>
          </a:prstGeom>
        </p:spPr>
        <p:txBody>
          <a:bodyPr wrap="square">
            <a:spAutoFit/>
          </a:bodyPr>
          <a:lstStyle/>
          <a:p>
            <a:pPr algn="just"/>
            <a:r>
              <a:rPr lang="ru-RU" dirty="0" smtClean="0">
                <a:latin typeface="Times New Roman" panose="02020603050405020304" pitchFamily="18" charset="0"/>
              </a:rPr>
              <a:t>           </a:t>
            </a:r>
            <a:r>
              <a:rPr lang="ru-RU" sz="3200" dirty="0" err="1" smtClean="0">
                <a:solidFill>
                  <a:srgbClr val="C00000"/>
                </a:solidFill>
                <a:latin typeface="Times New Roman" panose="02020603050405020304" pitchFamily="18" charset="0"/>
              </a:rPr>
              <a:t>Підбиття</a:t>
            </a:r>
            <a:r>
              <a:rPr lang="ru-RU" sz="3200" dirty="0" smtClean="0">
                <a:solidFill>
                  <a:srgbClr val="C00000"/>
                </a:solidFill>
                <a:latin typeface="Times New Roman" panose="02020603050405020304" pitchFamily="18" charset="0"/>
              </a:rPr>
              <a:t> </a:t>
            </a:r>
            <a:r>
              <a:rPr lang="ru-RU" sz="3200" dirty="0" err="1">
                <a:solidFill>
                  <a:srgbClr val="C00000"/>
                </a:solidFill>
                <a:latin typeface="Times New Roman" panose="02020603050405020304" pitchFamily="18" charset="0"/>
              </a:rPr>
              <a:t>підсумків</a:t>
            </a:r>
            <a:r>
              <a:rPr lang="ru-RU" sz="3200" dirty="0">
                <a:solidFill>
                  <a:srgbClr val="C00000"/>
                </a:solidFill>
                <a:latin typeface="Times New Roman" panose="02020603050405020304" pitchFamily="18" charset="0"/>
              </a:rPr>
              <a:t> уроку</a:t>
            </a:r>
          </a:p>
          <a:p>
            <a:pPr>
              <a:buFont typeface="Symbol" panose="05050102010706020507" pitchFamily="18" charset="2"/>
              <a:buChar char="·"/>
            </a:pPr>
            <a:r>
              <a:rPr lang="ru-RU" sz="2400" dirty="0" err="1">
                <a:solidFill>
                  <a:schemeClr val="accent3">
                    <a:lumMod val="75000"/>
                  </a:schemeClr>
                </a:solidFill>
                <a:latin typeface="Times New Roman" panose="02020603050405020304" pitchFamily="18" charset="0"/>
              </a:rPr>
              <a:t>Що</a:t>
            </a:r>
            <a:r>
              <a:rPr lang="ru-RU" sz="2400" dirty="0">
                <a:solidFill>
                  <a:schemeClr val="accent3">
                    <a:lumMod val="75000"/>
                  </a:schemeClr>
                </a:solidFill>
                <a:latin typeface="Times New Roman" panose="02020603050405020304" pitchFamily="18" charset="0"/>
              </a:rPr>
              <a:t> нового </a:t>
            </a:r>
            <a:r>
              <a:rPr lang="ru-RU" sz="2400" dirty="0" err="1">
                <a:solidFill>
                  <a:schemeClr val="accent3">
                    <a:lumMod val="75000"/>
                  </a:schemeClr>
                </a:solidFill>
                <a:latin typeface="Times New Roman" panose="02020603050405020304" pitchFamily="18" charset="0"/>
              </a:rPr>
              <a:t>ви</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дізналися</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сьогодні</a:t>
            </a:r>
            <a:r>
              <a:rPr lang="ru-RU" sz="2400" dirty="0">
                <a:solidFill>
                  <a:schemeClr val="accent3">
                    <a:lumMod val="75000"/>
                  </a:schemeClr>
                </a:solidFill>
                <a:latin typeface="Times New Roman" panose="02020603050405020304" pitchFamily="18" charset="0"/>
              </a:rPr>
              <a:t> на </a:t>
            </a:r>
            <a:r>
              <a:rPr lang="ru-RU" sz="2400" dirty="0" err="1">
                <a:solidFill>
                  <a:schemeClr val="accent3">
                    <a:lumMod val="75000"/>
                  </a:schemeClr>
                </a:solidFill>
                <a:latin typeface="Times New Roman" panose="02020603050405020304" pitchFamily="18" charset="0"/>
              </a:rPr>
              <a:t>уроці</a:t>
            </a:r>
            <a:r>
              <a:rPr lang="ru-RU" sz="2400" dirty="0">
                <a:solidFill>
                  <a:schemeClr val="accent3">
                    <a:lumMod val="75000"/>
                  </a:schemeClr>
                </a:solidFill>
                <a:latin typeface="Times New Roman" panose="02020603050405020304" pitchFamily="18" charset="0"/>
              </a:rPr>
              <a:t>?</a:t>
            </a:r>
          </a:p>
          <a:p>
            <a:pPr>
              <a:buFont typeface="Symbol" panose="05050102010706020507" pitchFamily="18" charset="2"/>
              <a:buChar char="·"/>
            </a:pPr>
            <a:r>
              <a:rPr lang="ru-RU" sz="2400" dirty="0" err="1">
                <a:solidFill>
                  <a:schemeClr val="accent3">
                    <a:lumMod val="75000"/>
                  </a:schemeClr>
                </a:solidFill>
                <a:latin typeface="Times New Roman" panose="02020603050405020304" pitchFamily="18" charset="0"/>
              </a:rPr>
              <a:t>Що</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було</a:t>
            </a:r>
            <a:r>
              <a:rPr lang="ru-RU" sz="2400" dirty="0">
                <a:solidFill>
                  <a:schemeClr val="accent3">
                    <a:lumMod val="75000"/>
                  </a:schemeClr>
                </a:solidFill>
                <a:latin typeface="Times New Roman" panose="02020603050405020304" pitchFamily="18" charset="0"/>
              </a:rPr>
              <a:t> для вас уже </a:t>
            </a:r>
            <a:r>
              <a:rPr lang="ru-RU" sz="2400" dirty="0" err="1">
                <a:solidFill>
                  <a:schemeClr val="accent3">
                    <a:lumMod val="75000"/>
                  </a:schemeClr>
                </a:solidFill>
                <a:latin typeface="Times New Roman" panose="02020603050405020304" pitchFamily="18" charset="0"/>
              </a:rPr>
              <a:t>відомим</a:t>
            </a:r>
            <a:r>
              <a:rPr lang="ru-RU" sz="2400" dirty="0">
                <a:solidFill>
                  <a:schemeClr val="accent3">
                    <a:lumMod val="75000"/>
                  </a:schemeClr>
                </a:solidFill>
                <a:latin typeface="Times New Roman" panose="02020603050405020304" pitchFamily="18" charset="0"/>
              </a:rPr>
              <a:t>?</a:t>
            </a:r>
          </a:p>
          <a:p>
            <a:pPr>
              <a:buFont typeface="Symbol" panose="05050102010706020507" pitchFamily="18" charset="2"/>
              <a:buChar char="·"/>
            </a:pPr>
            <a:r>
              <a:rPr lang="ru-RU" sz="2400" dirty="0" err="1">
                <a:solidFill>
                  <a:schemeClr val="accent3">
                    <a:lumMod val="75000"/>
                  </a:schemeClr>
                </a:solidFill>
                <a:latin typeface="Times New Roman" panose="02020603050405020304" pitchFamily="18" charset="0"/>
              </a:rPr>
              <a:t>Що</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було</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цікавим</a:t>
            </a:r>
            <a:r>
              <a:rPr lang="ru-RU" sz="2400" dirty="0">
                <a:solidFill>
                  <a:schemeClr val="accent3">
                    <a:lumMod val="75000"/>
                  </a:schemeClr>
                </a:solidFill>
                <a:latin typeface="Times New Roman" panose="02020603050405020304" pitchFamily="18" charset="0"/>
              </a:rPr>
              <a:t> на </a:t>
            </a:r>
            <a:r>
              <a:rPr lang="ru-RU" sz="2400" dirty="0" err="1">
                <a:solidFill>
                  <a:schemeClr val="accent3">
                    <a:lumMod val="75000"/>
                  </a:schemeClr>
                </a:solidFill>
                <a:latin typeface="Times New Roman" panose="02020603050405020304" pitchFamily="18" charset="0"/>
              </a:rPr>
              <a:t>уроці</a:t>
            </a:r>
            <a:r>
              <a:rPr lang="ru-RU" sz="2400" dirty="0">
                <a:solidFill>
                  <a:schemeClr val="accent3">
                    <a:lumMod val="75000"/>
                  </a:schemeClr>
                </a:solidFill>
                <a:latin typeface="Times New Roman" panose="02020603050405020304" pitchFamily="18" charset="0"/>
              </a:rPr>
              <a:t>?</a:t>
            </a:r>
          </a:p>
          <a:p>
            <a:pPr>
              <a:buFont typeface="Symbol" panose="05050102010706020507" pitchFamily="18" charset="2"/>
              <a:buChar char="·"/>
            </a:pPr>
            <a:r>
              <a:rPr lang="ru-RU" sz="2400" dirty="0">
                <a:solidFill>
                  <a:schemeClr val="accent3">
                    <a:lumMod val="75000"/>
                  </a:schemeClr>
                </a:solidFill>
                <a:latin typeface="Times New Roman" panose="02020603050405020304" pitchFamily="18" charset="0"/>
              </a:rPr>
              <a:t>Над </a:t>
            </a:r>
            <a:r>
              <a:rPr lang="ru-RU" sz="2400" dirty="0" err="1">
                <a:solidFill>
                  <a:schemeClr val="accent3">
                    <a:lumMod val="75000"/>
                  </a:schemeClr>
                </a:solidFill>
                <a:latin typeface="Times New Roman" panose="02020603050405020304" pitchFamily="18" charset="0"/>
              </a:rPr>
              <a:t>чим</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ще</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варто</a:t>
            </a:r>
            <a:r>
              <a:rPr lang="ru-RU" sz="2400" dirty="0">
                <a:solidFill>
                  <a:schemeClr val="accent3">
                    <a:lumMod val="75000"/>
                  </a:schemeClr>
                </a:solidFill>
                <a:latin typeface="Times New Roman" panose="02020603050405020304" pitchFamily="18" charset="0"/>
              </a:rPr>
              <a:t> </a:t>
            </a:r>
            <a:r>
              <a:rPr lang="ru-RU" sz="2400" dirty="0" err="1">
                <a:solidFill>
                  <a:schemeClr val="accent3">
                    <a:lumMod val="75000"/>
                  </a:schemeClr>
                </a:solidFill>
                <a:latin typeface="Times New Roman" panose="02020603050405020304" pitchFamily="18" charset="0"/>
              </a:rPr>
              <a:t>попрацювати</a:t>
            </a:r>
            <a:r>
              <a:rPr lang="ru-RU" sz="2400" dirty="0">
                <a:solidFill>
                  <a:schemeClr val="accent3">
                    <a:lumMod val="75000"/>
                  </a:schemeClr>
                </a:solidFill>
                <a:latin typeface="Times New Roman" panose="02020603050405020304" pitchFamily="18" charset="0"/>
              </a:rPr>
              <a:t>?</a:t>
            </a:r>
          </a:p>
        </p:txBody>
      </p:sp>
      <p:sp>
        <p:nvSpPr>
          <p:cNvPr id="3" name="Прямоугольник 2"/>
          <p:cNvSpPr/>
          <p:nvPr/>
        </p:nvSpPr>
        <p:spPr>
          <a:xfrm>
            <a:off x="683568" y="3105835"/>
            <a:ext cx="6624736" cy="954107"/>
          </a:xfrm>
          <a:prstGeom prst="rect">
            <a:avLst/>
          </a:prstGeom>
        </p:spPr>
        <p:txBody>
          <a:bodyPr wrap="square">
            <a:spAutoFit/>
          </a:bodyPr>
          <a:lstStyle/>
          <a:p>
            <a:pPr algn="just">
              <a:buFont typeface="Symbol" panose="05050102010706020507" pitchFamily="18" charset="2"/>
              <a:buChar char="·"/>
            </a:pPr>
            <a:r>
              <a:rPr lang="ru-RU" sz="2800" dirty="0" err="1">
                <a:solidFill>
                  <a:srgbClr val="0070C0"/>
                </a:solidFill>
                <a:latin typeface="Times New Roman" panose="02020603050405020304" pitchFamily="18" charset="0"/>
              </a:rPr>
              <a:t>Домашнє</a:t>
            </a:r>
            <a:r>
              <a:rPr lang="ru-RU" sz="2800" dirty="0">
                <a:solidFill>
                  <a:srgbClr val="0070C0"/>
                </a:solidFill>
                <a:latin typeface="Times New Roman" panose="02020603050405020304" pitchFamily="18" charset="0"/>
              </a:rPr>
              <a:t> </a:t>
            </a:r>
            <a:r>
              <a:rPr lang="ru-RU" sz="2800" dirty="0" err="1">
                <a:solidFill>
                  <a:srgbClr val="0070C0"/>
                </a:solidFill>
                <a:latin typeface="Times New Roman" panose="02020603050405020304" pitchFamily="18" charset="0"/>
              </a:rPr>
              <a:t>завдання</a:t>
            </a:r>
            <a:endParaRPr lang="ru-RU" sz="2800" dirty="0">
              <a:solidFill>
                <a:srgbClr val="0070C0"/>
              </a:solidFill>
              <a:latin typeface="Times New Roman" panose="02020603050405020304" pitchFamily="18" charset="0"/>
            </a:endParaRPr>
          </a:p>
          <a:p>
            <a:pPr algn="just"/>
            <a:r>
              <a:rPr lang="uk-UA" sz="2800" dirty="0">
                <a:solidFill>
                  <a:srgbClr val="0070C0"/>
                </a:solidFill>
                <a:latin typeface="Times New Roman" panose="02020603050405020304" pitchFamily="18" charset="0"/>
              </a:rPr>
              <a:t>конспект, </a:t>
            </a:r>
            <a:r>
              <a:rPr lang="en-US" sz="2800" dirty="0">
                <a:solidFill>
                  <a:srgbClr val="0070C0"/>
                </a:solidFill>
                <a:latin typeface="Times New Roman" panose="02020603050405020304" pitchFamily="18" charset="0"/>
              </a:rPr>
              <a:t>§ 1</a:t>
            </a:r>
            <a:r>
              <a:rPr lang="uk-UA" sz="2800" dirty="0">
                <a:solidFill>
                  <a:srgbClr val="0070C0"/>
                </a:solidFill>
                <a:latin typeface="Times New Roman" panose="02020603050405020304" pitchFamily="18" charset="0"/>
              </a:rPr>
              <a:t>6</a:t>
            </a:r>
            <a:r>
              <a:rPr lang="en-US" sz="2800" dirty="0">
                <a:solidFill>
                  <a:srgbClr val="0070C0"/>
                </a:solidFill>
                <a:latin typeface="Times New Roman" panose="02020603050405020304" pitchFamily="18" charset="0"/>
              </a:rPr>
              <a:t> </a:t>
            </a:r>
            <a:r>
              <a:rPr lang="en-US" sz="2800" dirty="0">
                <a:solidFill>
                  <a:srgbClr val="0070C0"/>
                </a:solidFill>
                <a:latin typeface="Segoe UI Symbol" panose="020B0502040204020203" pitchFamily="34" charset="0"/>
              </a:rPr>
              <a:t>№ </a:t>
            </a:r>
            <a:r>
              <a:rPr lang="uk-UA" sz="2800" dirty="0">
                <a:solidFill>
                  <a:srgbClr val="0070C0"/>
                </a:solidFill>
                <a:latin typeface="Times New Roman" panose="02020603050405020304" pitchFamily="18" charset="0"/>
              </a:rPr>
              <a:t>557</a:t>
            </a:r>
            <a:r>
              <a:rPr lang="en-US" sz="2800" dirty="0">
                <a:solidFill>
                  <a:srgbClr val="0070C0"/>
                </a:solidFill>
                <a:latin typeface="Times New Roman" panose="02020603050405020304" pitchFamily="18" charset="0"/>
              </a:rPr>
              <a:t>, </a:t>
            </a:r>
            <a:r>
              <a:rPr lang="uk-UA" sz="2800" dirty="0">
                <a:solidFill>
                  <a:srgbClr val="0070C0"/>
                </a:solidFill>
                <a:latin typeface="Times New Roman" panose="02020603050405020304" pitchFamily="18" charset="0"/>
              </a:rPr>
              <a:t>559, 561</a:t>
            </a:r>
            <a:endParaRPr lang="en-US" sz="2800" dirty="0">
              <a:solidFill>
                <a:srgbClr val="0070C0"/>
              </a:solidFill>
              <a:latin typeface="Times New Roman" panose="02020603050405020304" pitchFamily="18" charset="0"/>
            </a:endParaRPr>
          </a:p>
        </p:txBody>
      </p:sp>
    </p:spTree>
    <p:extLst>
      <p:ext uri="{BB962C8B-B14F-4D97-AF65-F5344CB8AC3E}">
        <p14:creationId xmlns:p14="http://schemas.microsoft.com/office/powerpoint/2010/main" xmlns="" val="40130539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848</TotalTime>
  <Words>637</Words>
  <Application>Microsoft Office PowerPoint</Application>
  <PresentationFormat>Экран (4:3)</PresentationFormat>
  <Paragraphs>102</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Аспект</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Sch</cp:lastModifiedBy>
  <cp:revision>60</cp:revision>
  <cp:lastPrinted>2018-02-14T20:18:09Z</cp:lastPrinted>
  <dcterms:created xsi:type="dcterms:W3CDTF">2018-02-12T20:34:16Z</dcterms:created>
  <dcterms:modified xsi:type="dcterms:W3CDTF">2023-02-06T11:09:09Z</dcterms:modified>
</cp:coreProperties>
</file>