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-114" y="-330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86123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08616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11996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pPr/>
              <a:t>2/6/2023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52619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32393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11224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17754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pPr/>
              <a:t>2/6/2023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02123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22761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16240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42417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599679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7313634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884534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pPr/>
              <a:t>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924790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2905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6332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  <p:sldLayoutId id="2147483812" r:id="rId14"/>
    <p:sldLayoutId id="2147483813" r:id="rId15"/>
    <p:sldLayoutId id="214748381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4767" y="1916974"/>
            <a:ext cx="10110651" cy="3024051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/>
          <a:lstStyle/>
          <a:p>
            <a:pPr algn="ctr"/>
            <a:r>
              <a:rPr lang="uk-UA" sz="9600" b="1" u="sng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Ділення на десятковий дріб</a:t>
            </a:r>
            <a:endParaRPr lang="en-US" sz="9600" b="1" u="sng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8370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963" y="143691"/>
            <a:ext cx="9119604" cy="849086"/>
          </a:xfr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2">
                  <a:lumMod val="60000"/>
                  <a:lumOff val="40000"/>
                  <a:shade val="100000"/>
                  <a:satMod val="11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r>
              <a:rPr lang="uk-UA" sz="4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Перевірка домашнього завдання</a:t>
            </a:r>
            <a:endParaRPr lang="en-US" sz="44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99752" y="893491"/>
            <a:ext cx="8992496" cy="54419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4400" dirty="0"/>
              <a:t> </a:t>
            </a:r>
            <a:r>
              <a:rPr lang="uk-UA" sz="4400" dirty="0" smtClean="0"/>
              <a:t>            </a:t>
            </a:r>
            <a:r>
              <a:rPr lang="uk-UA" sz="4400" b="1" dirty="0" smtClean="0">
                <a:solidFill>
                  <a:schemeClr val="accent2">
                    <a:lumMod val="50000"/>
                  </a:schemeClr>
                </a:solidFill>
              </a:rPr>
              <a:t>№ 970</a:t>
            </a:r>
          </a:p>
          <a:p>
            <a:pPr marL="0" indent="0">
              <a:buNone/>
            </a:pPr>
            <a:r>
              <a:rPr lang="uk-UA" sz="4400" dirty="0" smtClean="0">
                <a:solidFill>
                  <a:schemeClr val="accent2">
                    <a:lumMod val="50000"/>
                  </a:schemeClr>
                </a:solidFill>
              </a:rPr>
              <a:t>1) 256 : 10 = </a:t>
            </a:r>
            <a:r>
              <a:rPr lang="uk-UA" sz="4400" dirty="0" smtClean="0">
                <a:solidFill>
                  <a:srgbClr val="FF0000"/>
                </a:solidFill>
              </a:rPr>
              <a:t>25,6</a:t>
            </a:r>
            <a:r>
              <a:rPr lang="uk-UA" sz="4400" dirty="0" smtClean="0">
                <a:solidFill>
                  <a:schemeClr val="accent2">
                    <a:lumMod val="50000"/>
                  </a:schemeClr>
                </a:solidFill>
              </a:rPr>
              <a:t>;</a:t>
            </a:r>
          </a:p>
          <a:p>
            <a:pPr marL="0" indent="0">
              <a:buNone/>
            </a:pPr>
            <a:r>
              <a:rPr lang="uk-UA" sz="4400" dirty="0" smtClean="0">
                <a:solidFill>
                  <a:schemeClr val="accent2">
                    <a:lumMod val="50000"/>
                  </a:schemeClr>
                </a:solidFill>
              </a:rPr>
              <a:t>2) 37,5 : 10 </a:t>
            </a:r>
            <a:r>
              <a:rPr lang="uk-UA" sz="4400" dirty="0" smtClean="0"/>
              <a:t>= </a:t>
            </a:r>
            <a:r>
              <a:rPr lang="uk-UA" sz="4400" dirty="0" smtClean="0">
                <a:solidFill>
                  <a:srgbClr val="FF0000"/>
                </a:solidFill>
              </a:rPr>
              <a:t>3,75</a:t>
            </a:r>
            <a:r>
              <a:rPr lang="uk-UA" sz="4400" dirty="0" smtClean="0">
                <a:solidFill>
                  <a:schemeClr val="accent2">
                    <a:lumMod val="50000"/>
                  </a:schemeClr>
                </a:solidFill>
              </a:rPr>
              <a:t>;</a:t>
            </a:r>
          </a:p>
          <a:p>
            <a:pPr marL="0" indent="0">
              <a:buNone/>
            </a:pPr>
            <a:r>
              <a:rPr lang="uk-UA" sz="4400" dirty="0" smtClean="0">
                <a:solidFill>
                  <a:schemeClr val="accent2">
                    <a:lumMod val="50000"/>
                  </a:schemeClr>
                </a:solidFill>
              </a:rPr>
              <a:t>3) 3 : 100 = </a:t>
            </a:r>
            <a:r>
              <a:rPr lang="uk-UA" sz="4400" strike="sngStrike" dirty="0" smtClean="0">
                <a:solidFill>
                  <a:schemeClr val="accent2">
                    <a:lumMod val="50000"/>
                  </a:schemeClr>
                </a:solidFill>
              </a:rPr>
              <a:t>0,003</a:t>
            </a:r>
            <a:r>
              <a:rPr lang="uk-UA" sz="4400" dirty="0" smtClean="0">
                <a:solidFill>
                  <a:schemeClr val="accent2">
                    <a:lumMod val="50000"/>
                  </a:schemeClr>
                </a:solidFill>
              </a:rPr>
              <a:t>; </a:t>
            </a:r>
            <a:r>
              <a:rPr lang="uk-UA" sz="4400" dirty="0" smtClean="0">
                <a:solidFill>
                  <a:srgbClr val="FF0000"/>
                </a:solidFill>
              </a:rPr>
              <a:t>0,03</a:t>
            </a:r>
            <a:r>
              <a:rPr lang="uk-UA" sz="4400" dirty="0" smtClean="0">
                <a:solidFill>
                  <a:schemeClr val="accent2">
                    <a:lumMod val="50000"/>
                  </a:schemeClr>
                </a:solidFill>
              </a:rPr>
              <a:t>;</a:t>
            </a:r>
          </a:p>
          <a:p>
            <a:pPr marL="0" indent="0">
              <a:buNone/>
            </a:pPr>
            <a:r>
              <a:rPr lang="uk-UA" sz="4400" dirty="0" smtClean="0">
                <a:solidFill>
                  <a:schemeClr val="accent2">
                    <a:lumMod val="50000"/>
                  </a:schemeClr>
                </a:solidFill>
              </a:rPr>
              <a:t>4) 70,2 : 100 = </a:t>
            </a:r>
            <a:r>
              <a:rPr lang="uk-UA" sz="4400" strike="sngStrike" dirty="0" smtClean="0">
                <a:solidFill>
                  <a:schemeClr val="accent2">
                    <a:lumMod val="50000"/>
                  </a:schemeClr>
                </a:solidFill>
              </a:rPr>
              <a:t>7,02</a:t>
            </a:r>
            <a:r>
              <a:rPr lang="uk-UA" sz="4400" dirty="0" smtClean="0">
                <a:solidFill>
                  <a:schemeClr val="accent2">
                    <a:lumMod val="50000"/>
                  </a:schemeClr>
                </a:solidFill>
              </a:rPr>
              <a:t>; </a:t>
            </a:r>
            <a:r>
              <a:rPr lang="uk-UA" sz="4400" dirty="0" smtClean="0">
                <a:solidFill>
                  <a:srgbClr val="FF0000"/>
                </a:solidFill>
              </a:rPr>
              <a:t>0,702</a:t>
            </a:r>
            <a:r>
              <a:rPr lang="uk-UA" sz="4400" dirty="0" smtClean="0">
                <a:solidFill>
                  <a:schemeClr val="accent2">
                    <a:lumMod val="50000"/>
                  </a:schemeClr>
                </a:solidFill>
              </a:rPr>
              <a:t>;</a:t>
            </a:r>
          </a:p>
          <a:p>
            <a:pPr marL="0" indent="0">
              <a:buNone/>
            </a:pPr>
            <a:r>
              <a:rPr lang="uk-UA" sz="4400" dirty="0" smtClean="0">
                <a:solidFill>
                  <a:schemeClr val="accent2">
                    <a:lumMod val="50000"/>
                  </a:schemeClr>
                </a:solidFill>
              </a:rPr>
              <a:t>5) 0,96 : 1000 = </a:t>
            </a:r>
            <a:r>
              <a:rPr lang="uk-UA" sz="4400" dirty="0" smtClean="0">
                <a:solidFill>
                  <a:srgbClr val="FF0000"/>
                </a:solidFill>
              </a:rPr>
              <a:t>0,00096</a:t>
            </a:r>
            <a:r>
              <a:rPr lang="uk-UA" sz="4400" dirty="0" smtClean="0">
                <a:solidFill>
                  <a:schemeClr val="accent2">
                    <a:lumMod val="50000"/>
                  </a:schemeClr>
                </a:solidFill>
              </a:rPr>
              <a:t>;</a:t>
            </a:r>
          </a:p>
          <a:p>
            <a:pPr marL="0" indent="0">
              <a:buNone/>
            </a:pPr>
            <a:r>
              <a:rPr lang="uk-UA" sz="4400" dirty="0" smtClean="0">
                <a:solidFill>
                  <a:schemeClr val="accent2">
                    <a:lumMod val="50000"/>
                  </a:schemeClr>
                </a:solidFill>
              </a:rPr>
              <a:t>6) 125,7 : 1000 = </a:t>
            </a:r>
            <a:r>
              <a:rPr lang="uk-UA" sz="4400" dirty="0" smtClean="0">
                <a:solidFill>
                  <a:srgbClr val="FF0000"/>
                </a:solidFill>
              </a:rPr>
              <a:t>0,1257</a:t>
            </a:r>
            <a:r>
              <a:rPr lang="uk-UA" sz="4400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en-US" sz="4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234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1963" y="1201782"/>
            <a:ext cx="12050037" cy="5342709"/>
          </a:xfrm>
        </p:spPr>
        <p:txBody>
          <a:bodyPr numCol="2">
            <a:noAutofit/>
          </a:bodyPr>
          <a:lstStyle/>
          <a:p>
            <a:pPr marL="0" indent="0" algn="ctr">
              <a:buNone/>
            </a:pPr>
            <a:r>
              <a:rPr lang="uk-UA" sz="4000" dirty="0" smtClean="0">
                <a:solidFill>
                  <a:schemeClr val="tx1"/>
                </a:solidFill>
              </a:rPr>
              <a:t>                            </a:t>
            </a:r>
            <a:r>
              <a:rPr lang="uk-UA" sz="4000" b="1" dirty="0" smtClean="0">
                <a:solidFill>
                  <a:schemeClr val="tx1"/>
                </a:solidFill>
              </a:rPr>
              <a:t>№ 973</a:t>
            </a:r>
          </a:p>
          <a:p>
            <a:pPr marL="0" indent="0">
              <a:buNone/>
            </a:pPr>
            <a:r>
              <a:rPr lang="uk-UA" sz="4000" dirty="0" smtClean="0">
                <a:solidFill>
                  <a:schemeClr val="tx1"/>
                </a:solidFill>
              </a:rPr>
              <a:t>1) 85,2 : 6 = </a:t>
            </a:r>
            <a:r>
              <a:rPr lang="uk-UA" sz="4000" b="1" dirty="0" smtClean="0">
                <a:solidFill>
                  <a:srgbClr val="FF0000"/>
                </a:solidFill>
              </a:rPr>
              <a:t>14,2</a:t>
            </a:r>
            <a:r>
              <a:rPr lang="uk-UA" sz="4000" dirty="0" smtClean="0">
                <a:solidFill>
                  <a:schemeClr val="tx1"/>
                </a:solidFill>
              </a:rPr>
              <a:t>;</a:t>
            </a:r>
          </a:p>
          <a:p>
            <a:pPr marL="0" indent="0">
              <a:buNone/>
            </a:pPr>
            <a:r>
              <a:rPr lang="uk-UA" sz="4000" dirty="0" smtClean="0">
                <a:solidFill>
                  <a:schemeClr val="tx1"/>
                </a:solidFill>
              </a:rPr>
              <a:t>2) 13,8 : 4 = </a:t>
            </a:r>
            <a:r>
              <a:rPr lang="uk-UA" sz="4000" b="1" dirty="0" smtClean="0">
                <a:solidFill>
                  <a:srgbClr val="FF0000"/>
                </a:solidFill>
              </a:rPr>
              <a:t>3,45</a:t>
            </a:r>
            <a:r>
              <a:rPr lang="uk-UA" sz="4000" dirty="0" smtClean="0">
                <a:solidFill>
                  <a:schemeClr val="tx1"/>
                </a:solidFill>
              </a:rPr>
              <a:t>;</a:t>
            </a:r>
          </a:p>
          <a:p>
            <a:pPr marL="0" indent="0">
              <a:buNone/>
            </a:pPr>
            <a:r>
              <a:rPr lang="uk-UA" sz="4000" dirty="0" smtClean="0">
                <a:solidFill>
                  <a:schemeClr val="tx1"/>
                </a:solidFill>
              </a:rPr>
              <a:t>3) 78,2 : 34 = </a:t>
            </a:r>
            <a:r>
              <a:rPr lang="uk-UA" sz="4000" strike="sngStrike" dirty="0" smtClean="0">
                <a:solidFill>
                  <a:schemeClr val="tx1"/>
                </a:solidFill>
              </a:rPr>
              <a:t>23</a:t>
            </a:r>
            <a:r>
              <a:rPr lang="uk-UA" sz="4000" dirty="0" smtClean="0">
                <a:solidFill>
                  <a:schemeClr val="tx1"/>
                </a:solidFill>
              </a:rPr>
              <a:t>;</a:t>
            </a:r>
            <a:r>
              <a:rPr lang="uk-UA" sz="4000" dirty="0">
                <a:solidFill>
                  <a:schemeClr val="tx1"/>
                </a:solidFill>
              </a:rPr>
              <a:t> </a:t>
            </a:r>
            <a:r>
              <a:rPr lang="uk-UA" sz="4000" b="1" dirty="0" smtClean="0">
                <a:solidFill>
                  <a:srgbClr val="FF0000"/>
                </a:solidFill>
              </a:rPr>
              <a:t>2,3</a:t>
            </a:r>
            <a:endParaRPr lang="uk-UA" sz="40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uk-UA" sz="4000" dirty="0" smtClean="0">
                <a:solidFill>
                  <a:schemeClr val="tx1"/>
                </a:solidFill>
              </a:rPr>
              <a:t>4) 11,34 : 42 = </a:t>
            </a:r>
            <a:r>
              <a:rPr lang="uk-UA" sz="4000" b="1" dirty="0" smtClean="0">
                <a:solidFill>
                  <a:srgbClr val="FF0000"/>
                </a:solidFill>
              </a:rPr>
              <a:t>0,27</a:t>
            </a:r>
            <a:r>
              <a:rPr lang="uk-UA" sz="4000" dirty="0" smtClean="0">
                <a:solidFill>
                  <a:schemeClr val="tx1"/>
                </a:solidFill>
              </a:rPr>
              <a:t>;</a:t>
            </a:r>
          </a:p>
          <a:p>
            <a:pPr marL="0" indent="0">
              <a:buNone/>
            </a:pPr>
            <a:r>
              <a:rPr lang="uk-UA" sz="4000" dirty="0" smtClean="0">
                <a:solidFill>
                  <a:schemeClr val="tx1"/>
                </a:solidFill>
              </a:rPr>
              <a:t>5) 3,198 : 26 = </a:t>
            </a:r>
            <a:r>
              <a:rPr lang="uk-UA" sz="4000" b="1" dirty="0" smtClean="0">
                <a:solidFill>
                  <a:srgbClr val="FF0000"/>
                </a:solidFill>
              </a:rPr>
              <a:t>0,123</a:t>
            </a:r>
            <a:r>
              <a:rPr lang="uk-UA" sz="4000" dirty="0" smtClean="0">
                <a:solidFill>
                  <a:schemeClr val="tx1"/>
                </a:solidFill>
              </a:rPr>
              <a:t>;</a:t>
            </a:r>
          </a:p>
          <a:p>
            <a:pPr marL="0" indent="0">
              <a:buNone/>
            </a:pPr>
            <a:r>
              <a:rPr lang="uk-UA" sz="4000" dirty="0" smtClean="0">
                <a:solidFill>
                  <a:schemeClr val="tx1"/>
                </a:solidFill>
              </a:rPr>
              <a:t>6) 453,2 : 22 = </a:t>
            </a:r>
            <a:r>
              <a:rPr lang="uk-UA" sz="4000" strike="sngStrike" dirty="0" smtClean="0">
                <a:solidFill>
                  <a:schemeClr val="tx1"/>
                </a:solidFill>
              </a:rPr>
              <a:t>206</a:t>
            </a:r>
            <a:r>
              <a:rPr lang="uk-UA" sz="4000" dirty="0" smtClean="0">
                <a:solidFill>
                  <a:schemeClr val="tx1"/>
                </a:solidFill>
              </a:rPr>
              <a:t>;</a:t>
            </a:r>
            <a:r>
              <a:rPr lang="uk-UA" sz="4000" b="1" dirty="0" smtClean="0">
                <a:solidFill>
                  <a:srgbClr val="FF0000"/>
                </a:solidFill>
              </a:rPr>
              <a:t>20,6</a:t>
            </a:r>
            <a:endParaRPr lang="uk-UA" sz="40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uk-UA" sz="4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uk-UA" sz="4000" dirty="0" smtClean="0">
                <a:solidFill>
                  <a:schemeClr val="tx1"/>
                </a:solidFill>
              </a:rPr>
              <a:t>7) 48,16 : 16 = </a:t>
            </a:r>
            <a:r>
              <a:rPr lang="uk-UA" sz="4000" b="1" dirty="0" smtClean="0">
                <a:solidFill>
                  <a:srgbClr val="FF0000"/>
                </a:solidFill>
              </a:rPr>
              <a:t>3,01</a:t>
            </a:r>
            <a:r>
              <a:rPr lang="uk-UA" sz="4000" dirty="0" smtClean="0">
                <a:solidFill>
                  <a:schemeClr val="tx1"/>
                </a:solidFill>
              </a:rPr>
              <a:t>;</a:t>
            </a:r>
          </a:p>
          <a:p>
            <a:pPr marL="0" indent="0">
              <a:buNone/>
            </a:pPr>
            <a:r>
              <a:rPr lang="uk-UA" sz="4000" dirty="0" smtClean="0">
                <a:solidFill>
                  <a:schemeClr val="tx1"/>
                </a:solidFill>
              </a:rPr>
              <a:t>8) 17: 5 = </a:t>
            </a:r>
            <a:r>
              <a:rPr lang="uk-UA" sz="4000" strike="sngStrike" dirty="0" smtClean="0">
                <a:solidFill>
                  <a:schemeClr val="tx1"/>
                </a:solidFill>
              </a:rPr>
              <a:t>0,34</a:t>
            </a:r>
            <a:r>
              <a:rPr lang="uk-UA" sz="4000" dirty="0" smtClean="0">
                <a:solidFill>
                  <a:schemeClr val="tx1"/>
                </a:solidFill>
              </a:rPr>
              <a:t>; </a:t>
            </a:r>
            <a:r>
              <a:rPr lang="uk-UA" sz="4000" b="1" dirty="0" smtClean="0">
                <a:solidFill>
                  <a:srgbClr val="FF0000"/>
                </a:solidFill>
              </a:rPr>
              <a:t>3,4</a:t>
            </a:r>
          </a:p>
          <a:p>
            <a:pPr marL="0" indent="0">
              <a:buNone/>
            </a:pPr>
            <a:r>
              <a:rPr lang="uk-UA" sz="4000" dirty="0" smtClean="0">
                <a:solidFill>
                  <a:schemeClr val="tx1"/>
                </a:solidFill>
              </a:rPr>
              <a:t>9) 2 : 8 = </a:t>
            </a:r>
            <a:r>
              <a:rPr lang="uk-UA" sz="4000" b="1" dirty="0" smtClean="0">
                <a:solidFill>
                  <a:srgbClr val="FF0000"/>
                </a:solidFill>
              </a:rPr>
              <a:t>0,25</a:t>
            </a:r>
            <a:r>
              <a:rPr lang="uk-UA" sz="4000" dirty="0" smtClean="0">
                <a:solidFill>
                  <a:schemeClr val="tx1"/>
                </a:solidFill>
              </a:rPr>
              <a:t>;</a:t>
            </a:r>
          </a:p>
          <a:p>
            <a:pPr marL="0" indent="0">
              <a:buNone/>
            </a:pPr>
            <a:r>
              <a:rPr lang="uk-UA" sz="4000" dirty="0" smtClean="0">
                <a:solidFill>
                  <a:schemeClr val="tx1"/>
                </a:solidFill>
              </a:rPr>
              <a:t>10)14 : 112 = </a:t>
            </a:r>
            <a:r>
              <a:rPr lang="uk-UA" sz="4000" b="1" dirty="0" smtClean="0">
                <a:solidFill>
                  <a:srgbClr val="FF0000"/>
                </a:solidFill>
              </a:rPr>
              <a:t>0,125</a:t>
            </a:r>
            <a:r>
              <a:rPr lang="uk-UA" sz="4000" dirty="0" smtClean="0">
                <a:solidFill>
                  <a:schemeClr val="tx1"/>
                </a:solidFill>
              </a:rPr>
              <a:t>;</a:t>
            </a:r>
          </a:p>
          <a:p>
            <a:pPr marL="0" indent="0">
              <a:buNone/>
            </a:pPr>
            <a:r>
              <a:rPr lang="uk-UA" sz="4000" dirty="0" smtClean="0">
                <a:solidFill>
                  <a:schemeClr val="tx1"/>
                </a:solidFill>
              </a:rPr>
              <a:t>11) 45 : 6 = </a:t>
            </a:r>
            <a:r>
              <a:rPr lang="uk-UA" sz="4000" strike="sngStrike" dirty="0" smtClean="0">
                <a:solidFill>
                  <a:schemeClr val="tx1"/>
                </a:solidFill>
              </a:rPr>
              <a:t>0,75</a:t>
            </a:r>
            <a:r>
              <a:rPr lang="uk-UA" sz="4000" dirty="0" smtClean="0">
                <a:solidFill>
                  <a:schemeClr val="tx1"/>
                </a:solidFill>
              </a:rPr>
              <a:t>; </a:t>
            </a:r>
            <a:r>
              <a:rPr lang="uk-UA" sz="4000" b="1" dirty="0" smtClean="0">
                <a:solidFill>
                  <a:srgbClr val="FF0000"/>
                </a:solidFill>
              </a:rPr>
              <a:t>7,5</a:t>
            </a:r>
            <a:endParaRPr lang="uk-UA" sz="40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uk-UA" sz="4000" dirty="0" smtClean="0">
                <a:solidFill>
                  <a:schemeClr val="tx1"/>
                </a:solidFill>
              </a:rPr>
              <a:t>12) 0,1242 : 69 = </a:t>
            </a:r>
            <a:r>
              <a:rPr lang="uk-UA" sz="4000" b="1" dirty="0" smtClean="0">
                <a:solidFill>
                  <a:srgbClr val="FF0000"/>
                </a:solidFill>
              </a:rPr>
              <a:t>0,0018</a:t>
            </a:r>
            <a:r>
              <a:rPr lang="uk-UA" sz="4000" dirty="0" smtClean="0">
                <a:solidFill>
                  <a:schemeClr val="tx1"/>
                </a:solidFill>
              </a:rPr>
              <a:t>.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41963" y="143691"/>
            <a:ext cx="9119604" cy="84908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2">
                  <a:lumMod val="60000"/>
                  <a:lumOff val="40000"/>
                  <a:shade val="100000"/>
                  <a:satMod val="115000"/>
                </a:schemeClr>
              </a:gs>
            </a:gsLst>
            <a:lin ang="18900000" scaled="1"/>
            <a:tileRect/>
          </a:gra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4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Перевірка домашнього завдання</a:t>
            </a:r>
            <a:endParaRPr lang="en-US" sz="44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083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1813" y="2778033"/>
            <a:ext cx="7408575" cy="103632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8900000" scaled="1"/>
            <a:tileRect/>
          </a:gradFill>
        </p:spPr>
        <p:txBody>
          <a:bodyPr>
            <a:normAutofit fontScale="90000"/>
          </a:bodyPr>
          <a:lstStyle/>
          <a:p>
            <a:r>
              <a:rPr lang="ru-RU" sz="6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Математичний</a:t>
            </a:r>
            <a:r>
              <a:rPr lang="ru-RU" sz="6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</a:t>
            </a:r>
            <a:r>
              <a:rPr lang="uk-UA" sz="6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</a:t>
            </a:r>
            <a:r>
              <a:rPr lang="ru-RU" sz="6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en-US" sz="6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675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-1"/>
            <a:ext cx="12192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296" y="104503"/>
            <a:ext cx="11991703" cy="722811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/>
          <a:lstStyle/>
          <a:p>
            <a:pPr algn="ctr"/>
            <a:r>
              <a:rPr lang="uk-UA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Галявина Ділення десяткових </a:t>
            </a:r>
            <a:r>
              <a:rPr lang="uk-UA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дробів</a:t>
            </a:r>
            <a:endParaRPr lang="en-US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39292" y="2151727"/>
            <a:ext cx="6113416" cy="2554545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/>
          <a:p>
            <a:pPr algn="ctr"/>
            <a:r>
              <a:rPr lang="uk-UA" sz="4000" dirty="0"/>
              <a:t>25 березня</a:t>
            </a:r>
          </a:p>
          <a:p>
            <a:pPr algn="ctr"/>
            <a:r>
              <a:rPr lang="uk-UA" sz="4000" dirty="0"/>
              <a:t>Класна робота</a:t>
            </a:r>
          </a:p>
          <a:p>
            <a:pPr algn="ctr"/>
            <a:r>
              <a:rPr lang="uk-UA" sz="4000" dirty="0"/>
              <a:t>Ділення на десятковий дріб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733759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352036"/>
            <a:ext cx="4196661" cy="615392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07865" y="56276"/>
            <a:ext cx="5814906" cy="1320800"/>
          </a:xfrm>
        </p:spPr>
        <p:txBody>
          <a:bodyPr>
            <a:normAutofit/>
          </a:bodyPr>
          <a:lstStyle/>
          <a:p>
            <a:r>
              <a:rPr lang="uk-UA" sz="5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Пригадаємо: </a:t>
            </a:r>
            <a:endParaRPr lang="en-US" sz="5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66843" y="1002937"/>
            <a:ext cx="6296951" cy="47055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uk-UA" sz="36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 виконати ділення десяткового дробу на натуральне число?</a:t>
            </a:r>
          </a:p>
          <a:p>
            <a:pPr marL="0" indent="0">
              <a:buNone/>
            </a:pPr>
            <a:endParaRPr lang="uk-UA" sz="3600" dirty="0" smtClean="0"/>
          </a:p>
          <a:p>
            <a:pPr marL="0" indent="0">
              <a:buNone/>
            </a:pPr>
            <a:r>
              <a:rPr lang="uk-UA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</a:t>
            </a:r>
            <a:r>
              <a:rPr lang="uk-UA" sz="36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Як поділити десятковий дріб на 10? на 100? на 1000?</a:t>
            </a:r>
            <a:endParaRPr lang="en-US" sz="36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037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41168" y="1685109"/>
            <a:ext cx="7645884" cy="2677886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>
            <a:noAutofit/>
          </a:bodyPr>
          <a:lstStyle/>
          <a:p>
            <a:r>
              <a:rPr lang="uk-UA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: 0,2 </a:t>
            </a:r>
            <a:r>
              <a:rPr lang="uk-U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uk-UA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 : 2 </a:t>
            </a:r>
            <a:r>
              <a:rPr lang="uk-U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uk-UA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r>
              <a:rPr lang="uk-U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  <a:endParaRPr lang="uk-UA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 : 0,2 = 27 : 2 = 13,5;</a:t>
            </a:r>
          </a:p>
          <a:p>
            <a:r>
              <a:rPr lang="uk-U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: 0,04 = 100 : 4 = 25.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17566" y="751321"/>
            <a:ext cx="4454676" cy="5355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94267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" t="10743" r="-428"/>
          <a:stretch/>
        </p:blipFill>
        <p:spPr>
          <a:xfrm>
            <a:off x="1" y="-143691"/>
            <a:ext cx="12357462" cy="700169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4520" y="1136469"/>
            <a:ext cx="9072154" cy="3735977"/>
          </a:xfr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solidFill>
              <a:schemeClr val="bg2"/>
            </a:solidFill>
          </a:ln>
        </p:spPr>
        <p:txBody>
          <a:bodyPr>
            <a:noAutofit/>
          </a:bodyPr>
          <a:lstStyle/>
          <a:p>
            <a:r>
              <a:rPr lang="uk-UA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Щоб поділити число на десятковий дріб, треба в діленому й дільнику перенести кому вправо на стільки цифр, скільки їх є після коми в дільнику, а потім виконати ділення на натуральне число.</a:t>
            </a:r>
            <a:endParaRPr lang="en-US" sz="4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326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1732" y="1060148"/>
            <a:ext cx="8596668" cy="1323704"/>
          </a:xfrm>
        </p:spPr>
        <p:txBody>
          <a:bodyPr>
            <a:normAutofit/>
          </a:bodyPr>
          <a:lstStyle/>
          <a:p>
            <a:pPr algn="ctr"/>
            <a:r>
              <a:rPr lang="uk-UA" sz="60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Розгадаємо секрет?</a:t>
            </a:r>
            <a:endParaRPr lang="en-US" sz="60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4250" y="2383852"/>
            <a:ext cx="8594150" cy="2684538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>
            <a:normAutofit/>
          </a:bodyPr>
          <a:lstStyle/>
          <a:p>
            <a:r>
              <a:rPr lang="uk-UA" sz="4400" b="1" dirty="0" smtClean="0">
                <a:solidFill>
                  <a:schemeClr val="accent2">
                    <a:lumMod val="75000"/>
                  </a:schemeClr>
                </a:solidFill>
              </a:rPr>
              <a:t>0,3 : 0,1 </a:t>
            </a:r>
            <a:r>
              <a:rPr lang="uk-UA" sz="4400" b="1" dirty="0" smtClean="0"/>
              <a:t>= </a:t>
            </a:r>
            <a:r>
              <a:rPr lang="uk-UA" sz="4400" b="1" dirty="0" smtClean="0">
                <a:solidFill>
                  <a:srgbClr val="0070C0"/>
                </a:solidFill>
              </a:rPr>
              <a:t>30 : 1 </a:t>
            </a:r>
            <a:r>
              <a:rPr lang="uk-UA" sz="4400" b="1" dirty="0" smtClean="0"/>
              <a:t>= </a:t>
            </a:r>
            <a:r>
              <a:rPr lang="uk-UA" sz="4400" b="1" dirty="0" smtClean="0">
                <a:solidFill>
                  <a:srgbClr val="FF0000"/>
                </a:solidFill>
              </a:rPr>
              <a:t>30</a:t>
            </a:r>
            <a:r>
              <a:rPr lang="uk-UA" sz="4400" b="1" dirty="0" smtClean="0"/>
              <a:t>;</a:t>
            </a:r>
          </a:p>
          <a:p>
            <a:r>
              <a:rPr lang="uk-UA" sz="4400" b="1" dirty="0" smtClean="0">
                <a:solidFill>
                  <a:schemeClr val="accent2">
                    <a:lumMod val="75000"/>
                  </a:schemeClr>
                </a:solidFill>
              </a:rPr>
              <a:t>0,3 : 0,01 </a:t>
            </a:r>
            <a:r>
              <a:rPr lang="uk-UA" sz="4400" b="1" dirty="0" smtClean="0"/>
              <a:t>= </a:t>
            </a:r>
            <a:r>
              <a:rPr lang="uk-UA" sz="4400" b="1" dirty="0" smtClean="0">
                <a:solidFill>
                  <a:srgbClr val="0070C0"/>
                </a:solidFill>
              </a:rPr>
              <a:t>300 : 1 </a:t>
            </a:r>
            <a:r>
              <a:rPr lang="uk-UA" sz="4400" b="1" dirty="0" smtClean="0"/>
              <a:t>= </a:t>
            </a:r>
            <a:r>
              <a:rPr lang="uk-UA" sz="4400" b="1" dirty="0" smtClean="0">
                <a:solidFill>
                  <a:srgbClr val="FF0000"/>
                </a:solidFill>
              </a:rPr>
              <a:t>300</a:t>
            </a:r>
            <a:r>
              <a:rPr lang="uk-UA" sz="4400" b="1" dirty="0" smtClean="0"/>
              <a:t>;</a:t>
            </a:r>
          </a:p>
          <a:p>
            <a:r>
              <a:rPr lang="uk-UA" sz="4400" b="1" dirty="0" smtClean="0">
                <a:solidFill>
                  <a:schemeClr val="accent2">
                    <a:lumMod val="75000"/>
                  </a:schemeClr>
                </a:solidFill>
              </a:rPr>
              <a:t>0,3 : 0,001 </a:t>
            </a:r>
            <a:r>
              <a:rPr lang="uk-UA" sz="4400" b="1" dirty="0" smtClean="0"/>
              <a:t>= </a:t>
            </a:r>
            <a:r>
              <a:rPr lang="uk-UA" sz="4400" b="1" dirty="0" smtClean="0">
                <a:solidFill>
                  <a:srgbClr val="0070C0"/>
                </a:solidFill>
              </a:rPr>
              <a:t>3000 : 1 </a:t>
            </a:r>
            <a:r>
              <a:rPr lang="uk-UA" sz="4400" b="1" dirty="0" smtClean="0"/>
              <a:t>= </a:t>
            </a:r>
            <a:r>
              <a:rPr lang="uk-UA" sz="4400" b="1" dirty="0" smtClean="0">
                <a:solidFill>
                  <a:srgbClr val="FF0000"/>
                </a:solidFill>
              </a:rPr>
              <a:t>3000</a:t>
            </a:r>
            <a:r>
              <a:rPr lang="uk-UA" sz="4400" b="1" dirty="0" smtClean="0"/>
              <a:t>.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xmlns="" val="1084017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9269" y="1071155"/>
            <a:ext cx="9379131" cy="4513008"/>
          </a:xfrm>
        </p:spPr>
        <p:txBody>
          <a:bodyPr/>
          <a:lstStyle/>
          <a:p>
            <a:pPr marL="0" indent="0">
              <a:buNone/>
            </a:pPr>
            <a:r>
              <a:rPr lang="uk-UA" sz="5400" b="1" dirty="0" smtClean="0">
                <a:solidFill>
                  <a:schemeClr val="accent5">
                    <a:lumMod val="75000"/>
                  </a:schemeClr>
                </a:solidFill>
              </a:rPr>
              <a:t> Яким би не було число </a:t>
            </a:r>
            <a:r>
              <a:rPr lang="uk-UA" sz="5400" b="1" i="1" dirty="0" smtClean="0">
                <a:solidFill>
                  <a:schemeClr val="accent5">
                    <a:lumMod val="75000"/>
                  </a:schemeClr>
                </a:solidFill>
              </a:rPr>
              <a:t>а</a:t>
            </a:r>
            <a:r>
              <a:rPr lang="uk-UA" sz="5400" b="1" dirty="0" smtClean="0">
                <a:solidFill>
                  <a:schemeClr val="accent5">
                    <a:lumMod val="75000"/>
                  </a:schemeClr>
                </a:solidFill>
              </a:rPr>
              <a:t>, завжди:</a:t>
            </a:r>
          </a:p>
          <a:p>
            <a:r>
              <a:rPr lang="uk-UA" sz="5400" b="1" dirty="0" smtClean="0"/>
              <a:t> </a:t>
            </a:r>
            <a:r>
              <a:rPr lang="uk-UA" sz="5400" b="1" i="1" dirty="0" smtClean="0"/>
              <a:t>а</a:t>
            </a:r>
            <a:r>
              <a:rPr lang="uk-UA" sz="5400" b="1" dirty="0" smtClean="0"/>
              <a:t> : </a:t>
            </a:r>
            <a:r>
              <a:rPr lang="uk-UA" sz="5400" b="1" dirty="0" smtClean="0">
                <a:solidFill>
                  <a:srgbClr val="FF0000"/>
                </a:solidFill>
              </a:rPr>
              <a:t>0,1</a:t>
            </a:r>
            <a:r>
              <a:rPr lang="uk-UA" sz="5400" b="1" dirty="0" smtClean="0"/>
              <a:t> = </a:t>
            </a:r>
            <a:r>
              <a:rPr lang="uk-UA" sz="5400" b="1" i="1" dirty="0" smtClean="0"/>
              <a:t>а</a:t>
            </a:r>
            <a:r>
              <a:rPr lang="uk-UA" sz="5400" b="1" dirty="0" smtClean="0"/>
              <a:t> </a:t>
            </a:r>
            <a:r>
              <a:rPr lang="uk-UA" sz="5400" b="1" dirty="0" smtClean="0">
                <a:sym typeface="Symbol" panose="05050102010706020507" pitchFamily="18" charset="2"/>
              </a:rPr>
              <a:t> </a:t>
            </a:r>
            <a:r>
              <a:rPr lang="uk-UA" sz="5400" b="1" dirty="0" smtClean="0">
                <a:solidFill>
                  <a:srgbClr val="FF0000"/>
                </a:solidFill>
                <a:sym typeface="Symbol" panose="05050102010706020507" pitchFamily="18" charset="2"/>
              </a:rPr>
              <a:t>10</a:t>
            </a:r>
            <a:r>
              <a:rPr lang="uk-UA" sz="5400" b="1" dirty="0" smtClean="0">
                <a:sym typeface="Symbol" panose="05050102010706020507" pitchFamily="18" charset="2"/>
              </a:rPr>
              <a:t> ;</a:t>
            </a:r>
          </a:p>
          <a:p>
            <a:r>
              <a:rPr lang="uk-UA" sz="5400" b="1" dirty="0" smtClean="0"/>
              <a:t> </a:t>
            </a:r>
            <a:r>
              <a:rPr lang="uk-UA" sz="5400" b="1" i="1" dirty="0" smtClean="0"/>
              <a:t>а</a:t>
            </a:r>
            <a:r>
              <a:rPr lang="uk-UA" sz="5400" b="1" dirty="0" smtClean="0"/>
              <a:t> </a:t>
            </a:r>
            <a:r>
              <a:rPr lang="uk-UA" sz="5400" b="1" dirty="0"/>
              <a:t>: </a:t>
            </a:r>
            <a:r>
              <a:rPr lang="uk-UA" sz="5400" b="1" dirty="0" smtClean="0">
                <a:solidFill>
                  <a:srgbClr val="FF0000"/>
                </a:solidFill>
              </a:rPr>
              <a:t>0,01</a:t>
            </a:r>
            <a:r>
              <a:rPr lang="uk-UA" sz="5400" b="1" dirty="0" smtClean="0"/>
              <a:t> </a:t>
            </a:r>
            <a:r>
              <a:rPr lang="uk-UA" sz="5400" b="1" dirty="0"/>
              <a:t>= </a:t>
            </a:r>
            <a:r>
              <a:rPr lang="uk-UA" sz="5400" b="1" i="1" dirty="0"/>
              <a:t>а</a:t>
            </a:r>
            <a:r>
              <a:rPr lang="uk-UA" sz="5400" b="1" dirty="0"/>
              <a:t> </a:t>
            </a:r>
            <a:r>
              <a:rPr lang="uk-UA" sz="5400" b="1" dirty="0">
                <a:sym typeface="Symbol" panose="05050102010706020507" pitchFamily="18" charset="2"/>
              </a:rPr>
              <a:t> </a:t>
            </a:r>
            <a:r>
              <a:rPr lang="uk-UA" sz="5400" b="1" dirty="0" smtClean="0">
                <a:solidFill>
                  <a:srgbClr val="FF0000"/>
                </a:solidFill>
                <a:sym typeface="Symbol" panose="05050102010706020507" pitchFamily="18" charset="2"/>
              </a:rPr>
              <a:t>100 </a:t>
            </a:r>
            <a:r>
              <a:rPr lang="uk-UA" sz="5400" b="1" dirty="0" smtClean="0">
                <a:sym typeface="Symbol" panose="05050102010706020507" pitchFamily="18" charset="2"/>
              </a:rPr>
              <a:t> і </a:t>
            </a:r>
            <a:r>
              <a:rPr lang="uk-UA" sz="5400" b="1" dirty="0" err="1" smtClean="0">
                <a:sym typeface="Symbol" panose="05050102010706020507" pitchFamily="18" charset="2"/>
              </a:rPr>
              <a:t>т.д</a:t>
            </a:r>
            <a:r>
              <a:rPr lang="uk-UA" sz="5400" b="1" dirty="0" smtClean="0">
                <a:sym typeface="Symbol" panose="05050102010706020507" pitchFamily="18" charset="2"/>
              </a:rPr>
              <a:t>.</a:t>
            </a:r>
            <a:endParaRPr lang="uk-UA" sz="5400" b="1" dirty="0">
              <a:sym typeface="Symbol" panose="05050102010706020507" pitchFamily="18" charset="2"/>
            </a:endParaRPr>
          </a:p>
          <a:p>
            <a:pPr marL="0" indent="0">
              <a:buNone/>
            </a:pPr>
            <a:endParaRPr lang="uk-UA" dirty="0" smtClean="0">
              <a:sym typeface="Symbol" panose="05050102010706020507" pitchFamily="18" charset="2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5315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2" y="175036"/>
            <a:ext cx="8634546" cy="623882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uk-UA" sz="52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№ 1</a:t>
            </a:r>
          </a:p>
          <a:p>
            <a:pPr marL="0" indent="0">
              <a:buNone/>
            </a:pPr>
            <a:r>
              <a:rPr lang="uk-UA" sz="52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52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uk-UA" sz="5200" i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Знайдіть частку</a:t>
            </a:r>
          </a:p>
          <a:p>
            <a:pPr marL="0" indent="0">
              <a:buNone/>
            </a:pPr>
            <a:r>
              <a:rPr lang="uk-UA" sz="4000" dirty="0" smtClean="0"/>
              <a:t>        </a:t>
            </a:r>
          </a:p>
          <a:p>
            <a:pPr marL="0" indent="0">
              <a:buNone/>
            </a:pPr>
            <a:r>
              <a:rPr lang="uk-UA" sz="4000" dirty="0"/>
              <a:t> </a:t>
            </a:r>
            <a:r>
              <a:rPr lang="uk-UA" sz="4000" dirty="0" smtClean="0"/>
              <a:t>       </a:t>
            </a:r>
            <a:r>
              <a:rPr lang="uk-UA" sz="4800" dirty="0" smtClean="0"/>
              <a:t>1) 3,2 : 0,4;</a:t>
            </a:r>
          </a:p>
          <a:p>
            <a:pPr marL="0" indent="0">
              <a:buNone/>
            </a:pPr>
            <a:r>
              <a:rPr lang="uk-UA" sz="4800" dirty="0" smtClean="0"/>
              <a:t>       2) 0,36 : 0,9;</a:t>
            </a:r>
          </a:p>
          <a:p>
            <a:pPr marL="0" indent="0">
              <a:buNone/>
            </a:pPr>
            <a:r>
              <a:rPr lang="uk-UA" sz="4800" dirty="0" smtClean="0"/>
              <a:t>       3) 0,084 : 0,04;</a:t>
            </a:r>
          </a:p>
          <a:p>
            <a:pPr marL="0" indent="0">
              <a:buNone/>
            </a:pPr>
            <a:r>
              <a:rPr lang="uk-UA" sz="4800" dirty="0" smtClean="0"/>
              <a:t>       4) 0,012 : 0,6;</a:t>
            </a:r>
          </a:p>
          <a:p>
            <a:pPr marL="0" indent="0">
              <a:buNone/>
            </a:pPr>
            <a:r>
              <a:rPr lang="uk-UA" sz="4800" dirty="0" smtClean="0"/>
              <a:t>       5) 2,4 : 0,12;</a:t>
            </a:r>
          </a:p>
          <a:p>
            <a:pPr marL="0" indent="0">
              <a:buNone/>
            </a:pPr>
            <a:r>
              <a:rPr lang="uk-UA" sz="4800" dirty="0" smtClean="0"/>
              <a:t>       6) 0,3248 : 0,016.</a:t>
            </a:r>
          </a:p>
          <a:p>
            <a:pPr>
              <a:buAutoNum type="arabicParenR"/>
            </a:pPr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5761" y="3292292"/>
            <a:ext cx="2873828" cy="3121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2560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922"/>
            <a:ext cx="12192000" cy="6858000"/>
          </a:xfrm>
        </p:spPr>
      </p:pic>
      <p:sp>
        <p:nvSpPr>
          <p:cNvPr id="7" name="Прямоугольник 6"/>
          <p:cNvSpPr/>
          <p:nvPr/>
        </p:nvSpPr>
        <p:spPr>
          <a:xfrm>
            <a:off x="1293223" y="1591747"/>
            <a:ext cx="9940834" cy="3354765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numCol="2">
            <a:spAutoFit/>
          </a:bodyPr>
          <a:lstStyle/>
          <a:p>
            <a:r>
              <a:rPr lang="uk-UA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uk-UA" sz="4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uk-UA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45,6 : 2,4;</a:t>
            </a:r>
          </a:p>
          <a:p>
            <a:r>
              <a:rPr lang="uk-UA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29,88 : 8,3;</a:t>
            </a:r>
          </a:p>
          <a:p>
            <a:r>
              <a:rPr lang="uk-UA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60: 1,25;</a:t>
            </a:r>
          </a:p>
          <a:p>
            <a:r>
              <a:rPr lang="uk-UA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 8,4 : 0,07;</a:t>
            </a:r>
          </a:p>
          <a:p>
            <a:r>
              <a:rPr lang="uk-UA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5) 9,246 : 0,23;</a:t>
            </a:r>
          </a:p>
          <a:p>
            <a:r>
              <a:rPr lang="uk-UA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6) 0,18564 : 0,78;</a:t>
            </a:r>
          </a:p>
          <a:p>
            <a:r>
              <a:rPr lang="uk-UA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7) 0,56 : 0,8;</a:t>
            </a:r>
          </a:p>
          <a:p>
            <a:r>
              <a:rPr lang="uk-UA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8) 0,026 : 0,65.</a:t>
            </a:r>
          </a:p>
          <a:p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380129" y="149542"/>
            <a:ext cx="708660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uk-UA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              </a:t>
            </a:r>
            <a:r>
              <a:rPr lang="uk-UA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№ 2</a:t>
            </a:r>
            <a:endParaRPr lang="uk-UA" sz="4400" b="1" i="1" dirty="0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4400" b="1" i="1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uk-UA" sz="4400" b="1" i="1" u="sng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Виконайте ділення</a:t>
            </a:r>
            <a:endParaRPr lang="en-US" sz="4400" b="1" dirty="0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40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9007" y="104505"/>
            <a:ext cx="8934994" cy="604810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4400" dirty="0" smtClean="0"/>
              <a:t>                            </a:t>
            </a:r>
            <a:r>
              <a:rPr lang="uk-UA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№ 3 </a:t>
            </a:r>
          </a:p>
          <a:p>
            <a:pPr marL="0" indent="0">
              <a:buNone/>
            </a:pPr>
            <a:r>
              <a:rPr lang="uk-UA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</a:t>
            </a:r>
            <a:r>
              <a:rPr lang="uk-UA" sz="4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Виконайте ділення</a:t>
            </a:r>
          </a:p>
          <a:p>
            <a:pPr marL="0" indent="0">
              <a:buNone/>
            </a:pPr>
            <a:r>
              <a:rPr lang="uk-UA" sz="4400" dirty="0" smtClean="0"/>
              <a:t>                    </a:t>
            </a:r>
            <a:r>
              <a:rPr lang="uk-UA" sz="4400" dirty="0" smtClean="0">
                <a:solidFill>
                  <a:srgbClr val="FFC000"/>
                </a:solidFill>
              </a:rPr>
              <a:t>1) 93,42 : 0,1;</a:t>
            </a:r>
          </a:p>
          <a:p>
            <a:pPr marL="0" indent="0">
              <a:buNone/>
            </a:pPr>
            <a:r>
              <a:rPr lang="uk-UA" sz="4400" dirty="0" smtClean="0"/>
              <a:t>                    </a:t>
            </a:r>
            <a:r>
              <a:rPr lang="uk-UA" sz="4400" dirty="0" smtClean="0">
                <a:solidFill>
                  <a:srgbClr val="00B0F0"/>
                </a:solidFill>
              </a:rPr>
              <a:t>2) 8 : 0,1;</a:t>
            </a:r>
          </a:p>
          <a:p>
            <a:pPr marL="0" indent="0">
              <a:buNone/>
            </a:pPr>
            <a:r>
              <a:rPr lang="uk-UA" sz="4400" dirty="0" smtClean="0"/>
              <a:t>                    </a:t>
            </a:r>
            <a:r>
              <a:rPr lang="uk-UA" sz="4400" dirty="0" smtClean="0">
                <a:solidFill>
                  <a:srgbClr val="7030A0"/>
                </a:solidFill>
              </a:rPr>
              <a:t>3) 12,7 : 0,01;</a:t>
            </a:r>
          </a:p>
          <a:p>
            <a:pPr marL="0" indent="0">
              <a:buNone/>
            </a:pPr>
            <a:r>
              <a:rPr lang="uk-UA" sz="4400" dirty="0" smtClean="0"/>
              <a:t>                    </a:t>
            </a:r>
            <a:r>
              <a:rPr lang="uk-UA" sz="4400" dirty="0" smtClean="0">
                <a:solidFill>
                  <a:srgbClr val="00B050"/>
                </a:solidFill>
              </a:rPr>
              <a:t>4) 4 : 0,001;</a:t>
            </a:r>
          </a:p>
          <a:p>
            <a:pPr marL="0" indent="0">
              <a:buNone/>
            </a:pPr>
            <a:r>
              <a:rPr lang="uk-UA" sz="4400" dirty="0" smtClean="0"/>
              <a:t>                    </a:t>
            </a:r>
            <a:r>
              <a:rPr lang="uk-UA" sz="4400" dirty="0" smtClean="0">
                <a:solidFill>
                  <a:srgbClr val="FF0000"/>
                </a:solidFill>
              </a:rPr>
              <a:t>5) 59,35 : 0,001;</a:t>
            </a:r>
          </a:p>
          <a:p>
            <a:pPr marL="0" indent="0">
              <a:buNone/>
            </a:pPr>
            <a:r>
              <a:rPr lang="uk-UA" sz="4400" dirty="0" smtClean="0"/>
              <a:t>                    </a:t>
            </a:r>
            <a:r>
              <a:rPr lang="uk-UA" sz="4400" dirty="0" smtClean="0">
                <a:solidFill>
                  <a:srgbClr val="002060"/>
                </a:solidFill>
              </a:rPr>
              <a:t>6) 4,87 : 0,00001</a:t>
            </a:r>
            <a:r>
              <a:rPr lang="uk-UA" sz="4400" dirty="0" smtClean="0"/>
              <a:t>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430928" y="2328454"/>
            <a:ext cx="66675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3050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857"/>
          <a:stretch/>
        </p:blipFill>
        <p:spPr>
          <a:xfrm>
            <a:off x="0" y="-15843"/>
            <a:ext cx="12192000" cy="6873843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1756" y="593047"/>
            <a:ext cx="8283786" cy="5298302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uk-UA" sz="5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 поділити десятковий дріб на десятковий дріб 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5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 поділити десятковий дріб на 0,1? на 0,01? на 0,001?</a:t>
            </a:r>
            <a:endParaRPr lang="en-US" sz="5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61556" y="1672046"/>
            <a:ext cx="3942449" cy="450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2509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5" y="204651"/>
            <a:ext cx="8596668" cy="1320800"/>
          </a:xfr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uk-UA" sz="72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Домашнє завдання</a:t>
            </a:r>
            <a:endParaRPr lang="en-US" sz="7200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40352" y="2008777"/>
            <a:ext cx="6311295" cy="35433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uk-UA" sz="6000" dirty="0" smtClean="0">
                <a:solidFill>
                  <a:srgbClr val="002060"/>
                </a:solidFill>
              </a:rPr>
              <a:t>Опрацювати п.35,</a:t>
            </a:r>
          </a:p>
          <a:p>
            <a:pPr marL="0" indent="0">
              <a:buNone/>
            </a:pPr>
            <a:r>
              <a:rPr lang="uk-UA" sz="6000" dirty="0" smtClean="0">
                <a:solidFill>
                  <a:srgbClr val="002060"/>
                </a:solidFill>
              </a:rPr>
              <a:t>№983 (непарні), </a:t>
            </a:r>
          </a:p>
          <a:p>
            <a:pPr marL="0" indent="0">
              <a:buNone/>
            </a:pPr>
            <a:r>
              <a:rPr lang="uk-UA" sz="6000" dirty="0" smtClean="0">
                <a:solidFill>
                  <a:srgbClr val="002060"/>
                </a:solidFill>
              </a:rPr>
              <a:t>№985.</a:t>
            </a:r>
            <a:endParaRPr lang="en-US" sz="6000" dirty="0">
              <a:solidFill>
                <a:srgbClr val="00206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5578" y="2394629"/>
            <a:ext cx="2137926" cy="300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7917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163</TotalTime>
  <Words>521</Words>
  <Application>Microsoft Office PowerPoint</Application>
  <PresentationFormat>Произвольный</PresentationFormat>
  <Paragraphs>77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Аспект</vt:lpstr>
      <vt:lpstr>Ділення на десятковий дріб</vt:lpstr>
      <vt:lpstr>Перевірка домашнього завдання</vt:lpstr>
      <vt:lpstr>Слайд 3</vt:lpstr>
      <vt:lpstr>Математичний ліс</vt:lpstr>
      <vt:lpstr>Галявина Ділення десяткових дробів</vt:lpstr>
      <vt:lpstr>Пригадаємо: </vt:lpstr>
      <vt:lpstr>Слайд 7</vt:lpstr>
      <vt:lpstr>Щоб поділити число на десятковий дріб, треба в діленому й дільнику перенести кому вправо на стільки цифр, скільки їх є після коми в дільнику, а потім виконати ділення на натуральне число.</vt:lpstr>
      <vt:lpstr>Розгадаємо секрет?</vt:lpstr>
      <vt:lpstr>Слайд 10</vt:lpstr>
      <vt:lpstr>Слайд 11</vt:lpstr>
      <vt:lpstr>Слайд 12</vt:lpstr>
      <vt:lpstr>Слайд 13</vt:lpstr>
      <vt:lpstr>Слайд 14</vt:lpstr>
      <vt:lpstr>Домашнє завдання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Ділення на десятковий дріб</dc:title>
  <dc:creator>Windows User</dc:creator>
  <cp:lastModifiedBy>Sch</cp:lastModifiedBy>
  <cp:revision>19</cp:revision>
  <dcterms:created xsi:type="dcterms:W3CDTF">2019-04-02T08:09:55Z</dcterms:created>
  <dcterms:modified xsi:type="dcterms:W3CDTF">2023-02-06T11:06:15Z</dcterms:modified>
</cp:coreProperties>
</file>