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67" r:id="rId3"/>
    <p:sldId id="268" r:id="rId4"/>
    <p:sldId id="269" r:id="rId5"/>
    <p:sldId id="270" r:id="rId6"/>
    <p:sldId id="27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26" autoAdjust="0"/>
    <p:restoredTop sz="94660"/>
  </p:normalViewPr>
  <p:slideViewPr>
    <p:cSldViewPr>
      <p:cViewPr>
        <p:scale>
          <a:sx n="94" d="100"/>
          <a:sy n="94" d="100"/>
        </p:scale>
        <p:origin x="168" y="4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26D9D1-B43B-4315-9A34-5DF0F38A9F39}" type="datetimeFigureOut">
              <a:rPr lang="uk-UA" smtClean="0"/>
              <a:pPr/>
              <a:t>13.02.2023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B04C58-404F-44FA-BDD7-46B5C22BC7F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4221136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B04C58-404F-44FA-BDD7-46B5C22BC7FE}" type="slidenum">
              <a:rPr lang="uk-UA" smtClean="0"/>
              <a:pPr/>
              <a:t>1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35DB-0997-416E-BB0E-BDF754AA68F8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3FA2F-66C8-4AAC-9E3E-77F90921F4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35DB-0997-416E-BB0E-BDF754AA68F8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3FA2F-66C8-4AAC-9E3E-77F90921F4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35DB-0997-416E-BB0E-BDF754AA68F8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3FA2F-66C8-4AAC-9E3E-77F90921F4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35DB-0997-416E-BB0E-BDF754AA68F8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3FA2F-66C8-4AAC-9E3E-77F90921F4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35DB-0997-416E-BB0E-BDF754AA68F8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3FA2F-66C8-4AAC-9E3E-77F90921F4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35DB-0997-416E-BB0E-BDF754AA68F8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3FA2F-66C8-4AAC-9E3E-77F90921F4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35DB-0997-416E-BB0E-BDF754AA68F8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3FA2F-66C8-4AAC-9E3E-77F90921F4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35DB-0997-416E-BB0E-BDF754AA68F8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3FA2F-66C8-4AAC-9E3E-77F90921F4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35DB-0997-416E-BB0E-BDF754AA68F8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3FA2F-66C8-4AAC-9E3E-77F90921F4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35DB-0997-416E-BB0E-BDF754AA68F8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3FA2F-66C8-4AAC-9E3E-77F90921F4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35DB-0997-416E-BB0E-BDF754AA68F8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3FA2F-66C8-4AAC-9E3E-77F90921F4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0D35DB-0997-416E-BB0E-BDF754AA68F8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E3FA2F-66C8-4AAC-9E3E-77F90921F4D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000232" y="1643050"/>
            <a:ext cx="664373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6000" b="1" dirty="0" err="1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Розв’язування</a:t>
            </a:r>
            <a:r>
              <a:rPr lang="ru-RU" sz="6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 </a:t>
            </a:r>
            <a:r>
              <a:rPr lang="ru-RU" sz="6000" b="1" dirty="0" err="1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вправ</a:t>
            </a:r>
            <a:r>
              <a:rPr lang="ru-RU" sz="6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 та задач на </a:t>
            </a:r>
            <a:r>
              <a:rPr lang="ru-RU" sz="6000" b="1" dirty="0" err="1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усі</a:t>
            </a:r>
            <a:r>
              <a:rPr lang="ru-RU" sz="6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 </a:t>
            </a:r>
            <a:r>
              <a:rPr lang="ru-RU" sz="6000" b="1" dirty="0" err="1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дії</a:t>
            </a:r>
            <a:r>
              <a:rPr lang="ru-RU" sz="6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 </a:t>
            </a:r>
          </a:p>
          <a:p>
            <a:pPr algn="ctr">
              <a:defRPr/>
            </a:pPr>
            <a:r>
              <a:rPr lang="ru-RU" sz="6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з </a:t>
            </a:r>
            <a:r>
              <a:rPr lang="ru-RU" sz="6000" b="1" dirty="0" err="1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десятковими</a:t>
            </a:r>
            <a:r>
              <a:rPr lang="ru-RU" sz="6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 </a:t>
            </a:r>
            <a:r>
              <a:rPr lang="ru-RU" sz="6000" b="1" dirty="0" err="1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дробами</a:t>
            </a:r>
            <a:endParaRPr lang="ru-RU" sz="6000" b="1" dirty="0">
              <a:ln w="19050">
                <a:solidFill>
                  <a:prstClr val="white"/>
                </a:solidFill>
                <a:prstDash val="solid"/>
              </a:ln>
              <a:solidFill>
                <a:srgbClr val="C0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786050" y="357166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Математика   5  </a:t>
            </a:r>
            <a:r>
              <a:rPr lang="ru-RU" sz="3200" b="1" dirty="0" err="1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клас</a:t>
            </a:r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 </a:t>
            </a:r>
            <a:endParaRPr lang="ru-RU" sz="3200" b="1" dirty="0">
              <a:solidFill>
                <a:srgbClr val="002060"/>
              </a:solidFill>
              <a:latin typeface="Monotype Corsiva" pitchFamily="66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Розв’язування</a:t>
            </a:r>
            <a:r>
              <a:rPr lang="ru-RU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 </a:t>
            </a:r>
            <a:r>
              <a:rPr lang="ru-RU" b="1" dirty="0" err="1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рівнянь</a:t>
            </a:r>
            <a:r>
              <a:rPr lang="ru-RU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 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99792" y="1916832"/>
            <a:ext cx="8013576" cy="3877891"/>
          </a:xfrm>
        </p:spPr>
        <p:txBody>
          <a:bodyPr/>
          <a:lstStyle/>
          <a:p>
            <a:pPr marL="514350" indent="-514350">
              <a:buAutoNum type="arabicParenR"/>
            </a:pPr>
            <a:r>
              <a:rPr lang="uk-UA" sz="3600" dirty="0" smtClean="0"/>
              <a:t>17(1,6-5х)=2,38;</a:t>
            </a:r>
          </a:p>
          <a:p>
            <a:pPr marL="0" indent="0">
              <a:buNone/>
            </a:pPr>
            <a:r>
              <a:rPr lang="uk-UA" sz="3600" dirty="0" smtClean="0"/>
              <a:t>Відповідь: 0,292.</a:t>
            </a:r>
          </a:p>
          <a:p>
            <a:pPr marL="0" indent="0">
              <a:buNone/>
            </a:pPr>
            <a:endParaRPr lang="uk-UA" sz="3600" dirty="0" smtClean="0"/>
          </a:p>
          <a:p>
            <a:pPr marL="0" indent="0" algn="just">
              <a:buNone/>
            </a:pPr>
            <a:r>
              <a:rPr lang="uk-UA" sz="3600" dirty="0" smtClean="0"/>
              <a:t>2) 10,2а-7,4а+0,88=2:</a:t>
            </a:r>
          </a:p>
          <a:p>
            <a:pPr marL="0" indent="0">
              <a:buNone/>
            </a:pPr>
            <a:r>
              <a:rPr lang="uk-UA" sz="3600" dirty="0"/>
              <a:t>Відповідь: </a:t>
            </a:r>
            <a:r>
              <a:rPr lang="uk-UA" sz="3600" dirty="0" smtClean="0"/>
              <a:t>0,4.</a:t>
            </a:r>
            <a:endParaRPr lang="uk-UA" sz="3600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73507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err="1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Розв’язування</a:t>
            </a:r>
            <a:r>
              <a:rPr lang="ru-RU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 задач: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83668" y="1365557"/>
            <a:ext cx="7416824" cy="50877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i="1" dirty="0" smtClean="0"/>
              <a:t>Задача 1 :</a:t>
            </a:r>
          </a:p>
          <a:p>
            <a:pPr marL="0" indent="0">
              <a:buNone/>
            </a:pPr>
            <a:r>
              <a:rPr lang="uk-UA" i="1" dirty="0" smtClean="0"/>
              <a:t>Петрик прочитав 0,6 книжки, у якій 180 сторінок. Скільки сторінок прочитав Петрик ?</a:t>
            </a:r>
          </a:p>
          <a:p>
            <a:pPr marL="0" indent="0">
              <a:buNone/>
            </a:pPr>
            <a:r>
              <a:rPr lang="uk-UA" i="1" dirty="0" smtClean="0"/>
              <a:t>Всього   180с. </a:t>
            </a:r>
          </a:p>
          <a:p>
            <a:pPr marL="0" indent="0">
              <a:buNone/>
            </a:pPr>
            <a:r>
              <a:rPr lang="uk-UA" i="1" dirty="0" smtClean="0"/>
              <a:t>Прочитав  0,6 від          ? </a:t>
            </a:r>
            <a:r>
              <a:rPr lang="uk-UA" i="1" dirty="0"/>
              <a:t>с</a:t>
            </a:r>
            <a:r>
              <a:rPr lang="uk-UA" i="1" dirty="0" smtClean="0"/>
              <a:t>.</a:t>
            </a:r>
            <a:endParaRPr lang="uk-UA" i="1" dirty="0"/>
          </a:p>
          <a:p>
            <a:pPr marL="0" indent="0">
              <a:buNone/>
            </a:pPr>
            <a:r>
              <a:rPr lang="uk-UA" i="1" dirty="0" smtClean="0">
                <a:solidFill>
                  <a:schemeClr val="accent2"/>
                </a:solidFill>
              </a:rPr>
              <a:t>Щоб знайти дріб </a:t>
            </a:r>
            <a:r>
              <a:rPr lang="uk-UA" i="1" dirty="0">
                <a:solidFill>
                  <a:schemeClr val="accent2"/>
                </a:solidFill>
              </a:rPr>
              <a:t>від </a:t>
            </a:r>
            <a:r>
              <a:rPr lang="uk-UA" i="1" dirty="0" smtClean="0">
                <a:solidFill>
                  <a:schemeClr val="accent2"/>
                </a:solidFill>
              </a:rPr>
              <a:t>числа, треба це число помножити на цей дріб.</a:t>
            </a:r>
            <a:endParaRPr lang="uk-UA" i="1" dirty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uk-UA" i="1" dirty="0" smtClean="0"/>
              <a:t>Відповідь: 108с.</a:t>
            </a:r>
            <a:endParaRPr lang="uk-UA" i="1" dirty="0"/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4932040" y="4365104"/>
            <a:ext cx="576064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V="1">
            <a:off x="5508104" y="3717032"/>
            <a:ext cx="0" cy="64807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H="1">
            <a:off x="4568056" y="3717032"/>
            <a:ext cx="93610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832850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Розв’язування</a:t>
            </a:r>
            <a:r>
              <a:rPr lang="ru-RU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 задач: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47664" y="1412776"/>
            <a:ext cx="7488832" cy="511256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dirty="0" smtClean="0"/>
              <a:t>Задача 2 :</a:t>
            </a:r>
          </a:p>
          <a:p>
            <a:pPr marL="0" indent="0">
              <a:buNone/>
            </a:pPr>
            <a:r>
              <a:rPr lang="uk-UA" dirty="0" smtClean="0"/>
              <a:t>У парку ростуть 48 ялинок, що становить 0,8 усіх дерев. Скільки всього дерев росте в парку ? </a:t>
            </a:r>
          </a:p>
          <a:p>
            <a:pPr marL="0" indent="0">
              <a:buNone/>
            </a:pPr>
            <a:r>
              <a:rPr lang="uk-UA" i="1" dirty="0" smtClean="0"/>
              <a:t>Всього                               ? д.</a:t>
            </a:r>
          </a:p>
          <a:p>
            <a:pPr marL="0" indent="0">
              <a:buNone/>
            </a:pPr>
            <a:r>
              <a:rPr lang="uk-UA" i="1" dirty="0" smtClean="0"/>
              <a:t>Ялинки 48 д. - 0,8 </a:t>
            </a:r>
          </a:p>
          <a:p>
            <a:pPr marL="0" indent="0">
              <a:buNone/>
            </a:pPr>
            <a:r>
              <a:rPr lang="uk-UA" i="1" dirty="0">
                <a:solidFill>
                  <a:schemeClr val="accent2"/>
                </a:solidFill>
              </a:rPr>
              <a:t> Щоб знайти </a:t>
            </a:r>
            <a:r>
              <a:rPr lang="uk-UA" i="1" dirty="0" smtClean="0">
                <a:solidFill>
                  <a:schemeClr val="accent2"/>
                </a:solidFill>
              </a:rPr>
              <a:t>число за значенням його дробу, треба це значення поділити на цей дріб.</a:t>
            </a:r>
          </a:p>
          <a:p>
            <a:pPr marL="0" indent="0">
              <a:buNone/>
            </a:pPr>
            <a:r>
              <a:rPr lang="uk-UA" i="1" dirty="0" smtClean="0"/>
              <a:t>Відповідь : 60 д.</a:t>
            </a:r>
            <a:endParaRPr lang="uk-UA" i="1" dirty="0"/>
          </a:p>
          <a:p>
            <a:pPr marL="0" indent="0">
              <a:buNone/>
            </a:pPr>
            <a:endParaRPr lang="uk-UA" dirty="0" smtClean="0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4717400" y="4228082"/>
            <a:ext cx="576064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 flipV="1">
            <a:off x="5294626" y="3573016"/>
            <a:ext cx="0" cy="64807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flipH="1">
            <a:off x="4357360" y="3573016"/>
            <a:ext cx="93610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29328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Розв’язування</a:t>
            </a:r>
            <a:r>
              <a:rPr lang="ru-RU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 задач: 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547664" y="1484784"/>
                <a:ext cx="7488832" cy="5256584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uk-UA" dirty="0"/>
                  <a:t>Задача </a:t>
                </a:r>
                <a:r>
                  <a:rPr lang="uk-UA" dirty="0" smtClean="0"/>
                  <a:t>3 :</a:t>
                </a:r>
              </a:p>
              <a:p>
                <a:pPr marL="0" indent="0">
                  <a:buNone/>
                </a:pPr>
                <a:r>
                  <a:rPr lang="uk-UA" dirty="0" smtClean="0"/>
                  <a:t>Довжина прямокутника становить 0,8 від ширини. Знайдіть площу прямокутника, якщо його периметр 72 см.</a:t>
                </a:r>
              </a:p>
              <a:p>
                <a:pPr marL="0" indent="0">
                  <a:buNone/>
                </a:pPr>
                <a:r>
                  <a:rPr lang="uk-UA" dirty="0" smtClean="0"/>
                  <a:t/>
                </a:r>
                <a:r>
                  <a:rPr lang="en-US" dirty="0" smtClean="0"/>
                  <a:t>b               </a:t>
                </a:r>
                <a:endParaRPr lang="uk-UA" dirty="0"/>
              </a:p>
              <a:p>
                <a:pPr marL="0" indent="0">
                  <a:buNone/>
                </a:pPr>
                <a:r>
                  <a:rPr lang="uk-UA" dirty="0" smtClean="0"/>
                  <a:t>   а</a:t>
                </a:r>
                <a:r>
                  <a:rPr lang="en-US" dirty="0" smtClean="0"/>
                  <a:t/>
                </a:r>
                <a:r>
                  <a:rPr lang="en-US" dirty="0" smtClean="0">
                    <a:solidFill>
                      <a:schemeClr val="accent2"/>
                    </a:solidFill>
                  </a:rPr>
                  <a:t>S=</a:t>
                </a:r>
                <a:r>
                  <a:rPr lang="en-US" dirty="0" err="1" smtClean="0">
                    <a:solidFill>
                      <a:schemeClr val="accent2"/>
                    </a:solidFill>
                  </a:rPr>
                  <a:t>ab</a:t>
                </a:r>
                <a:endParaRPr lang="en-US" dirty="0" smtClean="0">
                  <a:solidFill>
                    <a:schemeClr val="accent2"/>
                  </a:solidFill>
                </a:endParaRPr>
              </a:p>
              <a:p>
                <a:pPr marL="0" indent="0">
                  <a:buNone/>
                </a:pPr>
                <a:r>
                  <a:rPr lang="en-US" dirty="0">
                    <a:solidFill>
                      <a:schemeClr val="accent2"/>
                    </a:solidFill>
                  </a:rPr>
                  <a:t/>
                </a:r>
                <a:r>
                  <a:rPr lang="en-US" dirty="0" smtClean="0">
                    <a:solidFill>
                      <a:schemeClr val="accent2"/>
                    </a:solidFill>
                  </a:rPr>
                  <a:t>                                     P=2(</a:t>
                </a:r>
                <a:r>
                  <a:rPr lang="en-US" dirty="0" err="1" smtClean="0">
                    <a:solidFill>
                      <a:schemeClr val="accent2"/>
                    </a:solidFill>
                  </a:rPr>
                  <a:t>a+b</a:t>
                </a:r>
                <a:r>
                  <a:rPr lang="en-US" dirty="0" smtClean="0">
                    <a:solidFill>
                      <a:schemeClr val="accent2"/>
                    </a:solidFill>
                  </a:rPr>
                  <a:t>)</a:t>
                </a:r>
              </a:p>
              <a:p>
                <a:pPr marL="0" indent="0">
                  <a:buNone/>
                </a:pPr>
                <a:endParaRPr lang="uk-UA" dirty="0">
                  <a:solidFill>
                    <a:schemeClr val="accent2"/>
                  </a:solidFill>
                </a:endParaRPr>
              </a:p>
              <a:p>
                <a:pPr marL="0" indent="0">
                  <a:buNone/>
                </a:pPr>
                <a:r>
                  <a:rPr lang="uk-UA" dirty="0" smtClean="0">
                    <a:solidFill>
                      <a:schemeClr val="tx1"/>
                    </a:solidFill>
                  </a:rPr>
                  <a:t>Відповідь : 320см</a:t>
                </a:r>
                <a14:m>
                  <m:oMath xmlns:m="http://schemas.openxmlformats.org/officeDocument/2006/math">
                    <m:r>
                      <a:rPr lang="uk-UA" i="1" smtClean="0">
                        <a:solidFill>
                          <a:schemeClr val="tx1"/>
                        </a:solidFill>
                        <a:latin typeface="Cambria Math"/>
                      </a:rPr>
                      <m:t>²</m:t>
                    </m:r>
                  </m:oMath>
                </a14:m>
                <a:endParaRPr lang="en-US" dirty="0" smtClean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47664" y="1484784"/>
                <a:ext cx="7488832" cy="5256584"/>
              </a:xfrm>
              <a:blipFill rotWithShape="1">
                <a:blip r:embed="rId2"/>
                <a:stretch>
                  <a:fillRect l="-2117" t="-1508" r="-1140" b="-34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Прямоугольник 3"/>
          <p:cNvSpPr/>
          <p:nvPr/>
        </p:nvSpPr>
        <p:spPr>
          <a:xfrm>
            <a:off x="2259648" y="4149080"/>
            <a:ext cx="2520280" cy="1296144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69208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259632" y="2708920"/>
            <a:ext cx="7772400" cy="1470025"/>
          </a:xfrm>
        </p:spPr>
        <p:txBody>
          <a:bodyPr/>
          <a:lstStyle/>
          <a:p>
            <a:r>
              <a:rPr lang="ru-RU" b="1" dirty="0" err="1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Дякую</a:t>
            </a:r>
            <a:r>
              <a:rPr lang="ru-RU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 за </a:t>
            </a:r>
            <a:r>
              <a:rPr lang="ru-RU" b="1" dirty="0" err="1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увагу</a:t>
            </a:r>
            <a:r>
              <a:rPr lang="ru-RU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 </a:t>
            </a:r>
            <a:r>
              <a:rPr lang="ru-RU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51738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1859B"/>
      </a:hlink>
      <a:folHlink>
        <a:srgbClr val="205867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145</Words>
  <Application>Microsoft Office PowerPoint</Application>
  <PresentationFormat>Экран (4:3)</PresentationFormat>
  <Paragraphs>27</Paragraphs>
  <Slides>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Слайд 1</vt:lpstr>
      <vt:lpstr>Розв’язування рівнянь :</vt:lpstr>
      <vt:lpstr>Розв’язування задач: </vt:lpstr>
      <vt:lpstr>Розв’язування задач: </vt:lpstr>
      <vt:lpstr>Розв’язування задач: </vt:lpstr>
      <vt:lpstr>Дякую за увагу 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Sch</cp:lastModifiedBy>
  <cp:revision>29</cp:revision>
  <dcterms:created xsi:type="dcterms:W3CDTF">2014-07-09T13:05:35Z</dcterms:created>
  <dcterms:modified xsi:type="dcterms:W3CDTF">2023-02-13T09:33:06Z</dcterms:modified>
</cp:coreProperties>
</file>