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63" r:id="rId4"/>
    <p:sldId id="264" r:id="rId5"/>
    <p:sldId id="278" r:id="rId6"/>
    <p:sldId id="265" r:id="rId7"/>
    <p:sldId id="279" r:id="rId8"/>
    <p:sldId id="281" r:id="rId9"/>
    <p:sldId id="283" r:id="rId10"/>
    <p:sldId id="280" r:id="rId11"/>
    <p:sldId id="267" r:id="rId12"/>
    <p:sldId id="257" r:id="rId13"/>
    <p:sldId id="260" r:id="rId14"/>
    <p:sldId id="271" r:id="rId15"/>
    <p:sldId id="259" r:id="rId16"/>
    <p:sldId id="261" r:id="rId17"/>
    <p:sldId id="258" r:id="rId18"/>
    <p:sldId id="282" r:id="rId19"/>
    <p:sldId id="285" r:id="rId20"/>
    <p:sldId id="284" r:id="rId21"/>
    <p:sldId id="275" r:id="rId22"/>
    <p:sldId id="286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9900CC"/>
    <a:srgbClr val="33CC33"/>
    <a:srgbClr val="FFC715"/>
    <a:srgbClr val="0066FF"/>
    <a:srgbClr val="99FF33"/>
    <a:srgbClr val="D9FBF7"/>
    <a:srgbClr val="ABF7EE"/>
    <a:srgbClr val="3180B1"/>
    <a:srgbClr val="FF99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6980" autoAdjust="0"/>
    <p:restoredTop sz="94660"/>
  </p:normalViewPr>
  <p:slideViewPr>
    <p:cSldViewPr snapToGrid="0">
      <p:cViewPr varScale="1">
        <p:scale>
          <a:sx n="62" d="100"/>
          <a:sy n="62" d="100"/>
        </p:scale>
        <p:origin x="-90" y="-3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2A654-1293-434C-A869-A96AAB820E7C}" type="datetimeFigureOut">
              <a:rPr lang="ru-RU" smtClean="0"/>
              <a:pPr/>
              <a:t>20.02.2023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0E4EC-B6CB-4FD4-AC45-18B8EA57144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37507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2A654-1293-434C-A869-A96AAB820E7C}" type="datetimeFigureOut">
              <a:rPr lang="ru-RU" smtClean="0"/>
              <a:pPr/>
              <a:t>20.02.2023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0E4EC-B6CB-4FD4-AC45-18B8EA57144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55053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2A654-1293-434C-A869-A96AAB820E7C}" type="datetimeFigureOut">
              <a:rPr lang="ru-RU" smtClean="0"/>
              <a:pPr/>
              <a:t>20.02.2023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0E4EC-B6CB-4FD4-AC45-18B8EA57144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26671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2A654-1293-434C-A869-A96AAB820E7C}" type="datetimeFigureOut">
              <a:rPr lang="ru-RU" smtClean="0"/>
              <a:pPr/>
              <a:t>20.02.2023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0E4EC-B6CB-4FD4-AC45-18B8EA57144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38212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2A654-1293-434C-A869-A96AAB820E7C}" type="datetimeFigureOut">
              <a:rPr lang="ru-RU" smtClean="0"/>
              <a:pPr/>
              <a:t>20.02.2023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0E4EC-B6CB-4FD4-AC45-18B8EA57144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52925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2A654-1293-434C-A869-A96AAB820E7C}" type="datetimeFigureOut">
              <a:rPr lang="ru-RU" smtClean="0"/>
              <a:pPr/>
              <a:t>20.02.2023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0E4EC-B6CB-4FD4-AC45-18B8EA57144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19150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2A654-1293-434C-A869-A96AAB820E7C}" type="datetimeFigureOut">
              <a:rPr lang="ru-RU" smtClean="0"/>
              <a:pPr/>
              <a:t>20.02.2023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0E4EC-B6CB-4FD4-AC45-18B8EA57144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21623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2A654-1293-434C-A869-A96AAB820E7C}" type="datetimeFigureOut">
              <a:rPr lang="ru-RU" smtClean="0"/>
              <a:pPr/>
              <a:t>20.02.2023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0E4EC-B6CB-4FD4-AC45-18B8EA57144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16707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2A654-1293-434C-A869-A96AAB820E7C}" type="datetimeFigureOut">
              <a:rPr lang="ru-RU" smtClean="0"/>
              <a:pPr/>
              <a:t>20.02.2023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0E4EC-B6CB-4FD4-AC45-18B8EA57144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82359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2A654-1293-434C-A869-A96AAB820E7C}" type="datetimeFigureOut">
              <a:rPr lang="ru-RU" smtClean="0"/>
              <a:pPr/>
              <a:t>20.02.2023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0E4EC-B6CB-4FD4-AC45-18B8EA57144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66553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2A654-1293-434C-A869-A96AAB820E7C}" type="datetimeFigureOut">
              <a:rPr lang="ru-RU" smtClean="0"/>
              <a:pPr/>
              <a:t>20.02.2023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0E4EC-B6CB-4FD4-AC45-18B8EA57144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101025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FA178-3C8F-4204-ABD7-BA7B6FF8CE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20.02.2023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8527B-0348-46F2-BC0C-4CCAFB89402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96199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FA178-3C8F-4204-ABD7-BA7B6FF8CE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20.02.2023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8527B-0348-46F2-BC0C-4CCAFB89402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26913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FA178-3C8F-4204-ABD7-BA7B6FF8CE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20.02.2023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8527B-0348-46F2-BC0C-4CCAFB89402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39230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FA178-3C8F-4204-ABD7-BA7B6FF8CE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20.02.2023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8527B-0348-46F2-BC0C-4CCAFB89402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36281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FA178-3C8F-4204-ABD7-BA7B6FF8CE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20.02.2023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8527B-0348-46F2-BC0C-4CCAFB89402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30549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FA178-3C8F-4204-ABD7-BA7B6FF8CE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20.02.2023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8527B-0348-46F2-BC0C-4CCAFB89402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82253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FA178-3C8F-4204-ABD7-BA7B6FF8CE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20.02.2023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8527B-0348-46F2-BC0C-4CCAFB89402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14036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FA178-3C8F-4204-ABD7-BA7B6FF8CE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20.02.2023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8527B-0348-46F2-BC0C-4CCAFB89402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83511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FA178-3C8F-4204-ABD7-BA7B6FF8CE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20.02.2023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8527B-0348-46F2-BC0C-4CCAFB89402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14406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FA178-3C8F-4204-ABD7-BA7B6FF8CE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20.02.2023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8527B-0348-46F2-BC0C-4CCAFB89402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14019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FA178-3C8F-4204-ABD7-BA7B6FF8CE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20.02.2023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8527B-0348-46F2-BC0C-4CCAFB89402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2265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72A654-1293-434C-A869-A96AAB820E7C}" type="datetimeFigureOut">
              <a:rPr lang="ru-RU" smtClean="0"/>
              <a:pPr/>
              <a:t>20.02.2023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D0E4EC-B6CB-4FD4-AC45-18B8EA57144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22484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4FA178-3C8F-4204-ABD7-BA7B6FF8CE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20.02.2023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08527B-0348-46F2-BC0C-4CCAFB89402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200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3" Type="http://schemas.openxmlformats.org/officeDocument/2006/relationships/image" Target="../media/image65.png"/><Relationship Id="rId7" Type="http://schemas.openxmlformats.org/officeDocument/2006/relationships/image" Target="../media/image6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5.pn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Photo from album &quot;Радуга, свет&quot; on | Радуга, Картинки и Художни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39484"/>
            <a:ext cx="12192000" cy="7034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119;p15"/>
          <p:cNvSpPr txBox="1"/>
          <p:nvPr/>
        </p:nvSpPr>
        <p:spPr>
          <a:xfrm>
            <a:off x="325464" y="1503336"/>
            <a:ext cx="11081287" cy="50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ts val="5400"/>
              <a:buFont typeface="Times New Roman"/>
              <a:buNone/>
            </a:pPr>
            <a:r>
              <a:rPr lang="uk-UA" sz="6000" b="1" i="0" u="none" cap="all" dirty="0" smtClean="0">
                <a:solidFill>
                  <a:srgbClr val="0033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uk-UA" sz="6000" b="1" i="0" u="none" cap="all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Середнє    арифметичне.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ts val="5400"/>
              <a:buFont typeface="Times New Roman"/>
              <a:buNone/>
            </a:pPr>
            <a:r>
              <a:rPr lang="uk-UA" sz="6000" b="1" i="0" u="none" cap="all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Середнє значення величин.</a:t>
            </a:r>
            <a:endParaRPr lang="uk-UA" sz="6000" cap="all" dirty="0"/>
          </a:p>
        </p:txBody>
      </p:sp>
      <p:pic>
        <p:nvPicPr>
          <p:cNvPr id="1034" name="Picture 10" descr="Photo from album &quot;Радуга, свет&quot; on | Радуга, Цвета радуги и Художники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5758" y="4936211"/>
            <a:ext cx="1161707" cy="1921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AVATAN PLUS - Социальный Фоторедактор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6912903">
            <a:off x="1170092" y="3181333"/>
            <a:ext cx="5285575" cy="2967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39741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Мультфильм математика фон | Бесплатно векторы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2623"/>
          <a:stretch/>
        </p:blipFill>
        <p:spPr bwMode="auto">
          <a:xfrm rot="16200000">
            <a:off x="-2612809" y="2612809"/>
            <a:ext cx="6858000" cy="163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37"/>
          <p:cNvSpPr>
            <a:spLocks noChangeArrowheads="1"/>
          </p:cNvSpPr>
          <p:nvPr/>
        </p:nvSpPr>
        <p:spPr bwMode="auto">
          <a:xfrm>
            <a:off x="816191" y="1182220"/>
            <a:ext cx="10585979" cy="401648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50000"/>
              </a:spcBef>
            </a:pPr>
            <a:r>
              <a:rPr lang="uk-UA" sz="4400" b="1" i="1" dirty="0" smtClean="0">
                <a:latin typeface="Bookman Old Style" panose="02050604050505020204" pitchFamily="18" charset="0"/>
              </a:rPr>
              <a:t>Сьогодні на </a:t>
            </a:r>
            <a:r>
              <a:rPr lang="uk-UA" sz="4400" b="1" i="1" dirty="0" err="1" smtClean="0">
                <a:latin typeface="Bookman Old Style" panose="02050604050505020204" pitchFamily="18" charset="0"/>
              </a:rPr>
              <a:t>уроці</a:t>
            </a:r>
            <a:r>
              <a:rPr lang="en-US" sz="4400" b="1" i="1" dirty="0" smtClean="0">
                <a:latin typeface="Bookman Old Style" panose="02050604050505020204" pitchFamily="18" charset="0"/>
              </a:rPr>
              <a:t> </a:t>
            </a:r>
            <a:r>
              <a:rPr lang="uk-UA" sz="4400" b="1" i="1" dirty="0" smtClean="0">
                <a:latin typeface="Bookman Old Style" panose="02050604050505020204" pitchFamily="18" charset="0"/>
              </a:rPr>
              <a:t>ми</a:t>
            </a:r>
          </a:p>
          <a:p>
            <a:pPr marL="342900" indent="-342900" algn="ctr">
              <a:spcBef>
                <a:spcPct val="50000"/>
              </a:spcBef>
            </a:pPr>
            <a:endParaRPr lang="uk-UA" sz="1000" b="1" i="1" dirty="0" smtClean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800" b="1" dirty="0" smtClean="0"/>
              <a:t> Ознайомимося з поняттям «середнє арифметичне»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800" b="1" dirty="0" smtClean="0"/>
              <a:t> Навчимося обчислювати середнє арифметичне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800" b="1" dirty="0" smtClean="0"/>
              <a:t> Визначимо де і для чого застосовується середнє арифметичне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800" b="1" dirty="0" smtClean="0"/>
              <a:t> Ознайомимося з поняттям «середнє значення величин»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800" b="1" dirty="0" smtClean="0"/>
              <a:t> Відчуємо різницю між цими поняттями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800" b="1" dirty="0" smtClean="0"/>
              <a:t> Дізнаємося нових цікавих фактів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800" b="1" dirty="0" smtClean="0"/>
              <a:t> Пошуткуємо та посміхнемося! </a:t>
            </a:r>
            <a:endParaRPr lang="uk-UA" sz="2800" b="1" dirty="0"/>
          </a:p>
        </p:txBody>
      </p:sp>
    </p:spTree>
    <p:extLst>
      <p:ext uri="{BB962C8B-B14F-4D97-AF65-F5344CB8AC3E}">
        <p14:creationId xmlns:p14="http://schemas.microsoft.com/office/powerpoint/2010/main" xmlns="" val="413850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Мультфильм математика фон | Бесплатно векторы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2623"/>
          <a:stretch/>
        </p:blipFill>
        <p:spPr bwMode="auto">
          <a:xfrm rot="16200000">
            <a:off x="-2612809" y="2612809"/>
            <a:ext cx="6858000" cy="163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153;p18"/>
          <p:cNvSpPr txBox="1"/>
          <p:nvPr/>
        </p:nvSpPr>
        <p:spPr>
          <a:xfrm>
            <a:off x="1145220" y="283017"/>
            <a:ext cx="10031766" cy="20695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800"/>
              <a:buFont typeface="Times New Roman"/>
              <a:buNone/>
            </a:pPr>
            <a:r>
              <a:rPr lang="uk-UA" sz="2800" b="1" cap="all" dirty="0" smtClean="0">
                <a:latin typeface="Constantia" panose="02030602050306030303" pitchFamily="18" charset="0"/>
                <a:ea typeface="Gadugi" panose="020B0502040204020203" pitchFamily="34" charset="0"/>
                <a:cs typeface="Times New Roman" panose="02020603050405020304" pitchFamily="18" charset="0"/>
                <a:sym typeface="Times New Roman"/>
              </a:rPr>
              <a:t>Число, знайдене при діленні </a:t>
            </a:r>
            <a:r>
              <a:rPr lang="uk-UA" sz="2800" b="1" u="sng" cap="all" dirty="0" smtClean="0">
                <a:latin typeface="Constantia" panose="02030602050306030303" pitchFamily="18" charset="0"/>
                <a:ea typeface="Gadugi" panose="020B0502040204020203" pitchFamily="34" charset="0"/>
                <a:cs typeface="Times New Roman" panose="02020603050405020304" pitchFamily="18" charset="0"/>
                <a:sym typeface="Times New Roman"/>
              </a:rPr>
              <a:t>суми </a:t>
            </a:r>
            <a:r>
              <a:rPr lang="uk-UA" sz="2800" b="1" cap="all" dirty="0" smtClean="0">
                <a:latin typeface="Constantia" panose="02030602050306030303" pitchFamily="18" charset="0"/>
                <a:ea typeface="Gadugi" panose="020B0502040204020203" pitchFamily="34" charset="0"/>
                <a:cs typeface="Times New Roman" panose="02020603050405020304" pitchFamily="18" charset="0"/>
                <a:sym typeface="Times New Roman"/>
              </a:rPr>
              <a:t>чисел на </a:t>
            </a:r>
            <a:r>
              <a:rPr lang="uk-UA" sz="2800" b="1" u="sng" cap="all" dirty="0" smtClean="0">
                <a:latin typeface="Constantia" panose="02030602050306030303" pitchFamily="18" charset="0"/>
                <a:ea typeface="Gadugi" panose="020B0502040204020203" pitchFamily="34" charset="0"/>
                <a:cs typeface="Times New Roman" panose="02020603050405020304" pitchFamily="18" charset="0"/>
                <a:sym typeface="Times New Roman"/>
              </a:rPr>
              <a:t>кількість</a:t>
            </a:r>
            <a:r>
              <a:rPr lang="uk-UA" sz="2800" b="1" cap="all" dirty="0" smtClean="0">
                <a:latin typeface="Constantia" panose="02030602050306030303" pitchFamily="18" charset="0"/>
                <a:ea typeface="Gadugi" panose="020B0502040204020203" pitchFamily="34" charset="0"/>
                <a:cs typeface="Times New Roman" panose="02020603050405020304" pitchFamily="18" charset="0"/>
                <a:sym typeface="Times New Roman"/>
              </a:rPr>
              <a:t> чисел (доданків), називають </a:t>
            </a:r>
            <a:r>
              <a:rPr lang="uk-UA" sz="4000" b="1" i="1" cap="all" dirty="0" smtClean="0">
                <a:latin typeface="Constantia" panose="02030602050306030303" pitchFamily="18" charset="0"/>
                <a:ea typeface="Gadugi" panose="020B0502040204020203" pitchFamily="34" charset="0"/>
                <a:cs typeface="Times New Roman" panose="02020603050405020304" pitchFamily="18" charset="0"/>
                <a:sym typeface="Times New Roman"/>
              </a:rPr>
              <a:t>середнім арифметичним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800"/>
              <a:buFont typeface="Times New Roman"/>
              <a:buNone/>
            </a:pPr>
            <a:r>
              <a:rPr lang="uk-UA" sz="2800" b="1" cap="all" dirty="0" smtClean="0">
                <a:latin typeface="Constantia" panose="02030602050306030303" pitchFamily="18" charset="0"/>
                <a:ea typeface="Gadugi" panose="020B0502040204020203" pitchFamily="34" charset="0"/>
                <a:cs typeface="Times New Roman" panose="02020603050405020304" pitchFamily="18" charset="0"/>
                <a:sym typeface="Times New Roman"/>
              </a:rPr>
              <a:t>цих чисел.</a:t>
            </a:r>
            <a:endParaRPr sz="2800" cap="all" dirty="0">
              <a:latin typeface="Constantia" panose="02030602050306030303" pitchFamily="18" charset="0"/>
              <a:ea typeface="Gadugi" panose="020B05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Google Shape;154;p18"/>
          <p:cNvSpPr txBox="1"/>
          <p:nvPr/>
        </p:nvSpPr>
        <p:spPr>
          <a:xfrm>
            <a:off x="523783" y="2465919"/>
            <a:ext cx="11283518" cy="5968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Times New Roman"/>
              <a:buNone/>
            </a:pPr>
            <a:r>
              <a:rPr lang="en-US" sz="2800" b="1" i="0" u="none" dirty="0">
                <a:latin typeface="Comic Sans MS" panose="030F0702030302020204" pitchFamily="66" charset="0"/>
                <a:ea typeface="Times New Roman"/>
                <a:cs typeface="Times New Roman"/>
                <a:sym typeface="Times New Roman"/>
              </a:rPr>
              <a:t>Середнє </a:t>
            </a:r>
            <a:r>
              <a:rPr lang="en-US" sz="2800" b="1" i="0" u="none" dirty="0" smtClean="0">
                <a:latin typeface="Comic Sans MS" panose="030F0702030302020204" pitchFamily="66" charset="0"/>
                <a:ea typeface="Times New Roman"/>
                <a:cs typeface="Times New Roman"/>
                <a:sym typeface="Times New Roman"/>
              </a:rPr>
              <a:t>арифметичне</a:t>
            </a:r>
            <a:r>
              <a:rPr lang="uk-UA" sz="2800" b="1" i="0" u="none" dirty="0" smtClean="0">
                <a:latin typeface="Comic Sans MS" panose="030F0702030302020204" pitchFamily="66" charset="0"/>
                <a:ea typeface="Times New Roman"/>
                <a:cs typeface="Times New Roman"/>
                <a:sym typeface="Times New Roman"/>
              </a:rPr>
              <a:t> чисел</a:t>
            </a:r>
            <a:r>
              <a:rPr lang="en-US" sz="2800" b="1" i="0" u="none" dirty="0" smtClean="0">
                <a:latin typeface="Comic Sans MS" panose="030F0702030302020204" pitchFamily="66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b="1" i="0" u="none" dirty="0">
                <a:latin typeface="Comic Sans MS" panose="030F0702030302020204" pitchFamily="66" charset="0"/>
                <a:ea typeface="Times New Roman"/>
                <a:cs typeface="Times New Roman"/>
                <a:sym typeface="Times New Roman"/>
              </a:rPr>
              <a:t>= </a:t>
            </a:r>
            <a:r>
              <a:rPr lang="en-US" sz="2800" b="1" i="0" u="none" dirty="0" smtClean="0">
                <a:latin typeface="Comic Sans MS" panose="030F0702030302020204" pitchFamily="66" charset="0"/>
                <a:ea typeface="Times New Roman"/>
                <a:cs typeface="Times New Roman"/>
                <a:sym typeface="Times New Roman"/>
              </a:rPr>
              <a:t>сума чисел </a:t>
            </a:r>
            <a:r>
              <a:rPr lang="en-US" sz="2800" b="1" i="0" u="none" dirty="0">
                <a:latin typeface="Comic Sans MS" panose="030F0702030302020204" pitchFamily="66" charset="0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2800" b="1" i="0" u="none" dirty="0" smtClean="0">
                <a:latin typeface="Comic Sans MS" panose="030F0702030302020204" pitchFamily="66" charset="0"/>
                <a:ea typeface="Times New Roman"/>
                <a:cs typeface="Times New Roman"/>
                <a:sym typeface="Times New Roman"/>
              </a:rPr>
              <a:t>кількість </a:t>
            </a:r>
            <a:r>
              <a:rPr lang="uk-UA" sz="2800" b="1" dirty="0" smtClean="0">
                <a:latin typeface="Comic Sans MS" panose="030F0702030302020204" pitchFamily="66" charset="0"/>
                <a:ea typeface="Times New Roman"/>
                <a:cs typeface="Times New Roman"/>
                <a:sym typeface="Times New Roman"/>
              </a:rPr>
              <a:t>ч</a:t>
            </a:r>
            <a:r>
              <a:rPr lang="uk-UA" sz="2800" b="1" i="0" u="none" dirty="0" smtClean="0">
                <a:latin typeface="Comic Sans MS" panose="030F0702030302020204" pitchFamily="66" charset="0"/>
                <a:ea typeface="Times New Roman"/>
                <a:cs typeface="Times New Roman"/>
                <a:sym typeface="Times New Roman"/>
              </a:rPr>
              <a:t>исел</a:t>
            </a:r>
            <a:endParaRPr sz="2800" dirty="0">
              <a:latin typeface="Comic Sans MS" panose="030F0702030302020204" pitchFamily="66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45297237"/>
              </p:ext>
            </p:extLst>
          </p:nvPr>
        </p:nvGraphicFramePr>
        <p:xfrm>
          <a:off x="372854" y="3213714"/>
          <a:ext cx="11496593" cy="348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7723"/>
                <a:gridCol w="927723"/>
                <a:gridCol w="927723"/>
                <a:gridCol w="927723"/>
                <a:gridCol w="927723"/>
                <a:gridCol w="927723"/>
                <a:gridCol w="927723"/>
                <a:gridCol w="927723"/>
                <a:gridCol w="985378"/>
                <a:gridCol w="1216240"/>
                <a:gridCol w="1873191"/>
              </a:tblGrid>
              <a:tr h="642744">
                <a:tc>
                  <a:txBody>
                    <a:bodyPr/>
                    <a:lstStyle/>
                    <a:p>
                      <a:pPr algn="ctr"/>
                      <a:r>
                        <a:rPr lang="uk-UA" sz="14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1</a:t>
                      </a:r>
                      <a:endParaRPr lang="ru-RU" sz="14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2</a:t>
                      </a:r>
                      <a:endParaRPr lang="ru-RU" sz="14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3</a:t>
                      </a:r>
                      <a:endParaRPr lang="ru-RU" sz="14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4</a:t>
                      </a:r>
                      <a:endParaRPr lang="ru-RU" sz="14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5</a:t>
                      </a:r>
                      <a:endParaRPr lang="ru-RU" sz="14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6</a:t>
                      </a:r>
                      <a:endParaRPr lang="ru-RU" sz="14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7</a:t>
                      </a:r>
                      <a:endParaRPr lang="ru-RU" sz="14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8</a:t>
                      </a:r>
                      <a:endParaRPr lang="ru-RU" sz="14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Сума чисел</a:t>
                      </a:r>
                      <a:endParaRPr lang="ru-RU" sz="18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Кількість</a:t>
                      </a:r>
                      <a:r>
                        <a:rPr lang="uk-UA" sz="1800" b="1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чисел</a:t>
                      </a:r>
                      <a:endParaRPr lang="ru-RU" sz="18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Середнє арифметичне чисел</a:t>
                      </a:r>
                      <a:endParaRPr lang="ru-RU" sz="18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42744">
                <a:tc>
                  <a:txBody>
                    <a:bodyPr/>
                    <a:lstStyle/>
                    <a:p>
                      <a:pPr algn="ctr"/>
                      <a:r>
                        <a:rPr lang="uk-UA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42744">
                <a:tc>
                  <a:txBody>
                    <a:bodyPr/>
                    <a:lstStyle/>
                    <a:p>
                      <a:pPr algn="ctr"/>
                      <a:r>
                        <a:rPr lang="uk-UA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42744">
                <a:tc>
                  <a:txBody>
                    <a:bodyPr/>
                    <a:lstStyle/>
                    <a:p>
                      <a:pPr algn="ctr"/>
                      <a:r>
                        <a:rPr lang="uk-UA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</a:t>
                      </a:r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8,3</a:t>
                      </a:r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42744">
                <a:tc>
                  <a:txBody>
                    <a:bodyPr/>
                    <a:lstStyle/>
                    <a:p>
                      <a:pPr algn="ctr"/>
                      <a:r>
                        <a:rPr lang="uk-UA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9,12</a:t>
                      </a:r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4,4</a:t>
                      </a:r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7,88</a:t>
                      </a:r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12,6</a:t>
                      </a:r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12,5</a:t>
                      </a:r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11,5</a:t>
                      </a:r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1,91</a:t>
                      </a:r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0,09</a:t>
                      </a:r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785717" y="4092606"/>
            <a:ext cx="1020932" cy="67470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806650" y="4092606"/>
            <a:ext cx="1207362" cy="67470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3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969623" y="4092606"/>
            <a:ext cx="1899823" cy="67470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5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787191" y="4759909"/>
            <a:ext cx="1020932" cy="67470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790373" y="4759913"/>
            <a:ext cx="1207362" cy="67470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6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979976" y="4751035"/>
            <a:ext cx="1899823" cy="67470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6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788669" y="5373950"/>
            <a:ext cx="1020932" cy="67470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791851" y="5373954"/>
            <a:ext cx="1207362" cy="67470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6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981454" y="5365076"/>
            <a:ext cx="1899823" cy="67470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4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790145" y="5987989"/>
            <a:ext cx="1020932" cy="67470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793327" y="5987993"/>
            <a:ext cx="1207362" cy="67470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8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982930" y="5979115"/>
            <a:ext cx="1899823" cy="67470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7,5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Выноска-облако 16"/>
          <p:cNvSpPr/>
          <p:nvPr/>
        </p:nvSpPr>
        <p:spPr>
          <a:xfrm>
            <a:off x="6121150" y="1693628"/>
            <a:ext cx="2768212" cy="1537843"/>
          </a:xfrm>
          <a:prstGeom prst="cloudCallout">
            <a:avLst/>
          </a:prstGeom>
          <a:solidFill>
            <a:srgbClr val="FFC0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i="1" dirty="0" smtClean="0">
                <a:solidFill>
                  <a:srgbClr val="C00000"/>
                </a:solidFill>
              </a:rPr>
              <a:t>ділене</a:t>
            </a:r>
            <a:endParaRPr lang="ru-RU" sz="2800" b="1" i="1" dirty="0">
              <a:solidFill>
                <a:srgbClr val="C00000"/>
              </a:solidFill>
            </a:endParaRPr>
          </a:p>
        </p:txBody>
      </p:sp>
      <p:sp>
        <p:nvSpPr>
          <p:cNvPr id="19" name="Выноска-облако 18"/>
          <p:cNvSpPr/>
          <p:nvPr/>
        </p:nvSpPr>
        <p:spPr>
          <a:xfrm>
            <a:off x="8681558" y="1648355"/>
            <a:ext cx="3333548" cy="1537838"/>
          </a:xfrm>
          <a:prstGeom prst="cloudCallout">
            <a:avLst/>
          </a:prstGeom>
          <a:solidFill>
            <a:srgbClr val="FFC0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i="1" dirty="0" smtClean="0">
                <a:solidFill>
                  <a:srgbClr val="C00000"/>
                </a:solidFill>
              </a:rPr>
              <a:t>дільник</a:t>
            </a:r>
            <a:endParaRPr lang="ru-RU" sz="2800" b="1" i="1" dirty="0">
              <a:solidFill>
                <a:srgbClr val="C00000"/>
              </a:solidFill>
            </a:endParaRPr>
          </a:p>
        </p:txBody>
      </p:sp>
      <p:sp>
        <p:nvSpPr>
          <p:cNvPr id="20" name="Выноска-облако 19"/>
          <p:cNvSpPr/>
          <p:nvPr/>
        </p:nvSpPr>
        <p:spPr>
          <a:xfrm>
            <a:off x="510476" y="1351722"/>
            <a:ext cx="5500709" cy="2154802"/>
          </a:xfrm>
          <a:prstGeom prst="cloudCallout">
            <a:avLst/>
          </a:prstGeom>
          <a:solidFill>
            <a:srgbClr val="FFC0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i="1" dirty="0" smtClean="0">
                <a:solidFill>
                  <a:srgbClr val="C00000"/>
                </a:solidFill>
              </a:rPr>
              <a:t>частка</a:t>
            </a:r>
            <a:endParaRPr lang="ru-RU" sz="28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8355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Мультфильм математика фон | Бесплатно векторы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2623"/>
          <a:stretch/>
        </p:blipFill>
        <p:spPr bwMode="auto">
          <a:xfrm rot="16200000">
            <a:off x="-2612809" y="2612809"/>
            <a:ext cx="6858000" cy="163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63530351"/>
              </p:ext>
            </p:extLst>
          </p:nvPr>
        </p:nvGraphicFramePr>
        <p:xfrm>
          <a:off x="1632383" y="1376962"/>
          <a:ext cx="7682171" cy="5141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9103"/>
                <a:gridCol w="1159103"/>
                <a:gridCol w="1159103"/>
                <a:gridCol w="4204862"/>
              </a:tblGrid>
              <a:tr h="642744">
                <a:tc>
                  <a:txBody>
                    <a:bodyPr/>
                    <a:lstStyle/>
                    <a:p>
                      <a:pPr algn="ctr"/>
                      <a:r>
                        <a:rPr lang="uk-UA" sz="20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1</a:t>
                      </a:r>
                      <a:endParaRPr lang="ru-RU" sz="20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2</a:t>
                      </a:r>
                      <a:endParaRPr lang="ru-RU" sz="20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3</a:t>
                      </a:r>
                      <a:endParaRPr lang="ru-RU" sz="20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Середнє арифметичне чисел</a:t>
                      </a:r>
                      <a:endParaRPr lang="ru-RU" sz="24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42744">
                <a:tc>
                  <a:txBody>
                    <a:bodyPr/>
                    <a:lstStyle/>
                    <a:p>
                      <a:pPr algn="ctr"/>
                      <a:r>
                        <a:rPr lang="uk-UA" sz="3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3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3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3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900CC"/>
                    </a:solidFill>
                  </a:tcPr>
                </a:tc>
              </a:tr>
              <a:tr h="642744">
                <a:tc>
                  <a:txBody>
                    <a:bodyPr/>
                    <a:lstStyle/>
                    <a:p>
                      <a:pPr algn="ctr"/>
                      <a:r>
                        <a:rPr lang="uk-UA" sz="3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3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3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3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900CC"/>
                    </a:solidFill>
                  </a:tcPr>
                </a:tc>
              </a:tr>
              <a:tr h="642744">
                <a:tc>
                  <a:txBody>
                    <a:bodyPr/>
                    <a:lstStyle/>
                    <a:p>
                      <a:pPr algn="ctr"/>
                      <a:r>
                        <a:rPr lang="uk-UA" sz="3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3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9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3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3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42744">
                <a:tc>
                  <a:txBody>
                    <a:bodyPr/>
                    <a:lstStyle/>
                    <a:p>
                      <a:pPr algn="ctr"/>
                      <a:r>
                        <a:rPr lang="uk-UA" sz="3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3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3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9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3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42744">
                <a:tc>
                  <a:txBody>
                    <a:bodyPr/>
                    <a:lstStyle/>
                    <a:p>
                      <a:pPr algn="ctr"/>
                      <a:endParaRPr lang="ru-RU" sz="3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9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3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3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3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42744">
                <a:tc>
                  <a:txBody>
                    <a:bodyPr/>
                    <a:lstStyle/>
                    <a:p>
                      <a:pPr algn="ctr"/>
                      <a:r>
                        <a:rPr lang="uk-UA" sz="3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3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9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3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3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42744">
                <a:tc>
                  <a:txBody>
                    <a:bodyPr/>
                    <a:lstStyle/>
                    <a:p>
                      <a:pPr algn="ctr"/>
                      <a:r>
                        <a:rPr lang="uk-UA" sz="3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3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3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9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3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5112688" y="1978596"/>
            <a:ext cx="4201866" cy="691764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112688" y="2647164"/>
            <a:ext cx="4201866" cy="691764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81490" y="3277318"/>
            <a:ext cx="1221845" cy="691764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endParaRPr lang="ru-RU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930599" y="3920917"/>
            <a:ext cx="1221845" cy="691764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96014" y="4564288"/>
            <a:ext cx="1221845" cy="691764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781490" y="5205629"/>
            <a:ext cx="1221845" cy="691764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930597" y="5851001"/>
            <a:ext cx="1221845" cy="691764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Google Shape;159;p19"/>
          <p:cNvSpPr txBox="1"/>
          <p:nvPr/>
        </p:nvSpPr>
        <p:spPr>
          <a:xfrm>
            <a:off x="1538744" y="290857"/>
            <a:ext cx="7775810" cy="8222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Font typeface="Times New Roman"/>
              <a:buNone/>
            </a:pPr>
            <a:r>
              <a:rPr lang="uk-UA" sz="4000" b="1" i="0" u="none" dirty="0" smtClean="0">
                <a:solidFill>
                  <a:schemeClr val="dk1"/>
                </a:solidFill>
                <a:ea typeface="Times New Roman"/>
                <a:cs typeface="Times New Roman"/>
                <a:sym typeface="Times New Roman"/>
              </a:rPr>
              <a:t>  </a:t>
            </a:r>
            <a:r>
              <a:rPr lang="uk-UA" sz="4000" b="1" i="0" u="none" dirty="0" err="1" smtClean="0">
                <a:solidFill>
                  <a:schemeClr val="dk1"/>
                </a:solidFill>
                <a:ea typeface="Times New Roman"/>
                <a:cs typeface="Times New Roman"/>
                <a:sym typeface="Times New Roman"/>
              </a:rPr>
              <a:t>Перевір</a:t>
            </a:r>
            <a:r>
              <a:rPr lang="uk-UA" sz="4000" b="1" i="0" u="none" dirty="0" smtClean="0">
                <a:solidFill>
                  <a:schemeClr val="dk1"/>
                </a:solidFill>
                <a:ea typeface="Times New Roman"/>
                <a:cs typeface="Times New Roman"/>
                <a:sym typeface="Times New Roman"/>
              </a:rPr>
              <a:t> себе:</a:t>
            </a:r>
            <a:endParaRPr lang="uk-UA" sz="4000" b="1" i="0" u="none" dirty="0">
              <a:solidFill>
                <a:schemeClr val="dk1"/>
              </a:solidFill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9586985" y="208499"/>
            <a:ext cx="2401649" cy="6509048"/>
            <a:chOff x="9586985" y="208499"/>
            <a:chExt cx="2401649" cy="6509048"/>
          </a:xfrm>
        </p:grpSpPr>
        <p:grpSp>
          <p:nvGrpSpPr>
            <p:cNvPr id="2" name="Группа 1"/>
            <p:cNvGrpSpPr/>
            <p:nvPr/>
          </p:nvGrpSpPr>
          <p:grpSpPr>
            <a:xfrm>
              <a:off x="9586985" y="369268"/>
              <a:ext cx="2401649" cy="6348279"/>
              <a:chOff x="9586985" y="369268"/>
              <a:chExt cx="2401649" cy="6348279"/>
            </a:xfrm>
          </p:grpSpPr>
          <p:grpSp>
            <p:nvGrpSpPr>
              <p:cNvPr id="17" name="Группа 16"/>
              <p:cNvGrpSpPr/>
              <p:nvPr/>
            </p:nvGrpSpPr>
            <p:grpSpPr>
              <a:xfrm>
                <a:off x="9586985" y="1039308"/>
                <a:ext cx="2401649" cy="5678239"/>
                <a:chOff x="9586985" y="1039308"/>
                <a:chExt cx="2401649" cy="5678239"/>
              </a:xfrm>
            </p:grpSpPr>
            <p:sp>
              <p:nvSpPr>
                <p:cNvPr id="16" name="Овал 15"/>
                <p:cNvSpPr/>
                <p:nvPr/>
              </p:nvSpPr>
              <p:spPr>
                <a:xfrm>
                  <a:off x="9787800" y="2945958"/>
                  <a:ext cx="1351722" cy="1351722"/>
                </a:xfrm>
                <a:prstGeom prst="ellipse">
                  <a:avLst/>
                </a:prstGeom>
                <a:solidFill>
                  <a:srgbClr val="FF99FF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uk-UA" sz="6000" b="1" dirty="0" smtClean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12</a:t>
                  </a:r>
                  <a:endParaRPr lang="ru-RU" sz="60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Овал 17"/>
                <p:cNvSpPr/>
                <p:nvPr/>
              </p:nvSpPr>
              <p:spPr>
                <a:xfrm>
                  <a:off x="9978445" y="1827822"/>
                  <a:ext cx="1351722" cy="1351722"/>
                </a:xfrm>
                <a:prstGeom prst="ellipse">
                  <a:avLst/>
                </a:prstGeom>
                <a:solidFill>
                  <a:srgbClr val="FF99FF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uk-UA" sz="6000" b="1" dirty="0" smtClean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12</a:t>
                  </a:r>
                  <a:endParaRPr lang="ru-RU" sz="60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" name="Овал 18"/>
                <p:cNvSpPr/>
                <p:nvPr/>
              </p:nvSpPr>
              <p:spPr>
                <a:xfrm>
                  <a:off x="10088461" y="1039308"/>
                  <a:ext cx="1351722" cy="1351722"/>
                </a:xfrm>
                <a:prstGeom prst="ellipse">
                  <a:avLst/>
                </a:prstGeom>
                <a:solidFill>
                  <a:srgbClr val="FF99FF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uk-UA" sz="6000" b="1" dirty="0" smtClean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12</a:t>
                  </a:r>
                  <a:endParaRPr lang="ru-RU" sz="60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" name="Овал 19"/>
                <p:cNvSpPr/>
                <p:nvPr/>
              </p:nvSpPr>
              <p:spPr>
                <a:xfrm>
                  <a:off x="10389704" y="2753139"/>
                  <a:ext cx="1351722" cy="1351722"/>
                </a:xfrm>
                <a:prstGeom prst="ellipse">
                  <a:avLst/>
                </a:prstGeom>
                <a:solidFill>
                  <a:srgbClr val="FF99FF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uk-UA" sz="6000" b="1" dirty="0" smtClean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12</a:t>
                  </a:r>
                  <a:endParaRPr lang="ru-RU" sz="60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1" name="Овал 20"/>
                <p:cNvSpPr/>
                <p:nvPr/>
              </p:nvSpPr>
              <p:spPr>
                <a:xfrm rot="1429972">
                  <a:off x="10636912" y="3642949"/>
                  <a:ext cx="1351722" cy="1351722"/>
                </a:xfrm>
                <a:prstGeom prst="ellipse">
                  <a:avLst/>
                </a:prstGeom>
                <a:solidFill>
                  <a:srgbClr val="FF99FF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uk-UA" sz="6000" b="1" dirty="0" smtClean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12</a:t>
                  </a:r>
                  <a:endParaRPr lang="ru-RU" sz="60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2" name="Овал 21"/>
                <p:cNvSpPr/>
                <p:nvPr/>
              </p:nvSpPr>
              <p:spPr>
                <a:xfrm rot="769337">
                  <a:off x="10603064" y="1376962"/>
                  <a:ext cx="1351722" cy="1351722"/>
                </a:xfrm>
                <a:prstGeom prst="ellipse">
                  <a:avLst/>
                </a:prstGeom>
                <a:solidFill>
                  <a:srgbClr val="FF99FF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uk-UA" sz="6000" b="1" dirty="0" smtClean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12</a:t>
                  </a:r>
                  <a:endParaRPr lang="ru-RU" sz="60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3" name="Овал 22"/>
                <p:cNvSpPr/>
                <p:nvPr/>
              </p:nvSpPr>
              <p:spPr>
                <a:xfrm rot="1429972">
                  <a:off x="10612213" y="3974757"/>
                  <a:ext cx="1351722" cy="1351722"/>
                </a:xfrm>
                <a:prstGeom prst="ellipse">
                  <a:avLst/>
                </a:prstGeom>
                <a:solidFill>
                  <a:srgbClr val="FF99FF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uk-UA" sz="6000" b="1" dirty="0" smtClean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12</a:t>
                  </a:r>
                  <a:endParaRPr lang="ru-RU" sz="60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" name="Овал 23"/>
                <p:cNvSpPr/>
                <p:nvPr/>
              </p:nvSpPr>
              <p:spPr>
                <a:xfrm rot="20199346">
                  <a:off x="10271077" y="4944488"/>
                  <a:ext cx="1351722" cy="1351722"/>
                </a:xfrm>
                <a:prstGeom prst="ellipse">
                  <a:avLst/>
                </a:prstGeom>
                <a:solidFill>
                  <a:srgbClr val="FF99FF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uk-UA" sz="6000" b="1" dirty="0" smtClean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12</a:t>
                  </a:r>
                  <a:endParaRPr lang="ru-RU" sz="60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5" name="Овал 24"/>
                <p:cNvSpPr/>
                <p:nvPr/>
              </p:nvSpPr>
              <p:spPr>
                <a:xfrm rot="1429972">
                  <a:off x="9729715" y="4100150"/>
                  <a:ext cx="1351722" cy="1351722"/>
                </a:xfrm>
                <a:prstGeom prst="ellipse">
                  <a:avLst/>
                </a:prstGeom>
                <a:solidFill>
                  <a:srgbClr val="FF99FF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uk-UA" sz="6000" b="1" dirty="0" smtClean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12</a:t>
                  </a:r>
                  <a:endParaRPr lang="ru-RU" sz="60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6" name="Овал 25"/>
                <p:cNvSpPr/>
                <p:nvPr/>
              </p:nvSpPr>
              <p:spPr>
                <a:xfrm rot="527988">
                  <a:off x="10589400" y="5365825"/>
                  <a:ext cx="1351722" cy="1351722"/>
                </a:xfrm>
                <a:prstGeom prst="ellipse">
                  <a:avLst/>
                </a:prstGeom>
                <a:solidFill>
                  <a:srgbClr val="FF99FF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uk-UA" sz="6000" b="1" dirty="0" smtClean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12</a:t>
                  </a:r>
                  <a:endParaRPr lang="ru-RU" sz="60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7" name="Овал 26"/>
                <p:cNvSpPr/>
                <p:nvPr/>
              </p:nvSpPr>
              <p:spPr>
                <a:xfrm rot="20199346">
                  <a:off x="9586985" y="5169795"/>
                  <a:ext cx="1351722" cy="1351722"/>
                </a:xfrm>
                <a:prstGeom prst="ellipse">
                  <a:avLst/>
                </a:prstGeom>
                <a:solidFill>
                  <a:srgbClr val="FF99FF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uk-UA" sz="6000" b="1" dirty="0" smtClean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12</a:t>
                  </a:r>
                  <a:endParaRPr lang="ru-RU" sz="60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28" name="Овал 27"/>
              <p:cNvSpPr/>
              <p:nvPr/>
            </p:nvSpPr>
            <p:spPr>
              <a:xfrm rot="21055775">
                <a:off x="10636912" y="369268"/>
                <a:ext cx="1351722" cy="1351722"/>
              </a:xfrm>
              <a:prstGeom prst="ellipse">
                <a:avLst/>
              </a:prstGeom>
              <a:solidFill>
                <a:srgbClr val="FF99FF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60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</a:t>
                </a:r>
                <a:endParaRPr lang="ru-RU" sz="60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9" name="Овал 28"/>
            <p:cNvSpPr/>
            <p:nvPr/>
          </p:nvSpPr>
          <p:spPr>
            <a:xfrm rot="769337">
              <a:off x="9666334" y="208499"/>
              <a:ext cx="1351722" cy="1351722"/>
            </a:xfrm>
            <a:prstGeom prst="ellipse">
              <a:avLst/>
            </a:prstGeom>
            <a:solidFill>
              <a:srgbClr val="FF99FF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60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12</a:t>
              </a:r>
              <a:endParaRPr lang="ru-RU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424938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Мультфильм математика фон | Бесплатно векторы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5660"/>
          <a:stretch/>
        </p:blipFill>
        <p:spPr bwMode="auto">
          <a:xfrm rot="5400000">
            <a:off x="-2703362" y="2703361"/>
            <a:ext cx="6858001" cy="1451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159;p19"/>
          <p:cNvSpPr txBox="1"/>
          <p:nvPr/>
        </p:nvSpPr>
        <p:spPr>
          <a:xfrm>
            <a:off x="2015822" y="259079"/>
            <a:ext cx="8839200" cy="8222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Font typeface="Times New Roman"/>
              <a:buNone/>
            </a:pPr>
            <a:r>
              <a:rPr lang="uk-UA" sz="4000" b="1" i="0" u="none" cap="all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Середнє значення величин</a:t>
            </a:r>
            <a:endParaRPr lang="uk-UA" sz="4000" b="1" i="0" u="none" cap="all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01857" y="1183021"/>
            <a:ext cx="10959718" cy="298543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/>
            <a:r>
              <a:rPr lang="uk-UA" sz="2000" b="1" dirty="0" smtClean="0"/>
              <a:t>Розглянемо задачу</a:t>
            </a:r>
          </a:p>
          <a:p>
            <a:r>
              <a:rPr lang="uk-UA" sz="2000" b="1" dirty="0" smtClean="0"/>
              <a:t>Пішохід  ішов 2 години зі  швидкістю 4,2 км/год і  3 години зі швидкістю 4,7 км/год.  З якою сталою швидкістю він мав іти, щоб подолати ту саму відстань за той самий час? </a:t>
            </a:r>
          </a:p>
          <a:p>
            <a:endParaRPr lang="uk-UA" sz="2000" b="1" dirty="0" smtClean="0"/>
          </a:p>
          <a:p>
            <a:pPr algn="ctr"/>
            <a:r>
              <a:rPr lang="uk-UA" sz="2000" b="1" dirty="0" smtClean="0"/>
              <a:t>Розв'язання.  </a:t>
            </a:r>
          </a:p>
          <a:p>
            <a:r>
              <a:rPr lang="uk-UA" sz="2000" b="1" dirty="0" smtClean="0"/>
              <a:t>Знайдемо відстань, що пройшов пішохід:            </a:t>
            </a:r>
            <a:r>
              <a:rPr lang="uk-UA" sz="2400" b="1" i="1" dirty="0" smtClean="0"/>
              <a:t>2 ∙ 4,2 + 3 ∙ 4,7 = 8,4 + 14,1 = 22,5 км. </a:t>
            </a:r>
          </a:p>
          <a:p>
            <a:r>
              <a:rPr lang="uk-UA" sz="2000" b="1" dirty="0" smtClean="0"/>
              <a:t>Розділимо це значення на використаний час:     </a:t>
            </a:r>
            <a:r>
              <a:rPr lang="uk-UA" sz="2400" b="1" i="1" dirty="0" smtClean="0"/>
              <a:t>22,5 : 5 = 4,5 км/год. </a:t>
            </a:r>
          </a:p>
          <a:p>
            <a:r>
              <a:rPr lang="uk-UA" sz="2000" b="1" dirty="0" smtClean="0"/>
              <a:t>Отже, пішохід мав іти  зі сталою швидкістю         4,5 км/год. </a:t>
            </a:r>
          </a:p>
          <a:p>
            <a:endParaRPr lang="uk-UA" sz="2000" b="1" dirty="0"/>
          </a:p>
        </p:txBody>
      </p:sp>
      <p:pic>
        <p:nvPicPr>
          <p:cNvPr id="1028" name="Picture 4" descr="Photo from album &quot;Туризм, рыбалка. Всё для туриста&quot; on | Дети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76998" y="3753016"/>
            <a:ext cx="1922833" cy="2896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Photo from album &quot;Туризм, рыбалка. Всё для туриста&quot; on | Дети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42221" y="3770158"/>
            <a:ext cx="1922833" cy="2896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Двойная стрелка влево/вправо 9"/>
          <p:cNvSpPr/>
          <p:nvPr/>
        </p:nvSpPr>
        <p:spPr>
          <a:xfrm>
            <a:off x="1920406" y="6530670"/>
            <a:ext cx="2921938" cy="238539"/>
          </a:xfrm>
          <a:prstGeom prst="leftRightArrow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Двойная стрелка влево/вправо 12"/>
          <p:cNvSpPr/>
          <p:nvPr/>
        </p:nvSpPr>
        <p:spPr>
          <a:xfrm>
            <a:off x="4974452" y="6530670"/>
            <a:ext cx="4241109" cy="238538"/>
          </a:xfrm>
          <a:prstGeom prst="leftRightArrow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689624" y="5147070"/>
            <a:ext cx="23054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i="1" dirty="0"/>
              <a:t>4,2 км/год</a:t>
            </a:r>
            <a:endParaRPr lang="ru-RU" sz="3600" i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7526261" y="5107306"/>
            <a:ext cx="22963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i="1" dirty="0"/>
              <a:t>4,7 км/год</a:t>
            </a:r>
            <a:endParaRPr lang="ru-RU" sz="3600" i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829658" y="4546907"/>
            <a:ext cx="20489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i="1" dirty="0"/>
              <a:t>2 години </a:t>
            </a:r>
            <a:endParaRPr lang="ru-RU" sz="3600" i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7594211" y="4546907"/>
            <a:ext cx="20462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i="1" dirty="0"/>
              <a:t>3 години </a:t>
            </a:r>
            <a:endParaRPr lang="ru-RU" sz="3600" i="1" dirty="0"/>
          </a:p>
        </p:txBody>
      </p:sp>
    </p:spTree>
    <p:extLst>
      <p:ext uri="{BB962C8B-B14F-4D97-AF65-F5344CB8AC3E}">
        <p14:creationId xmlns:p14="http://schemas.microsoft.com/office/powerpoint/2010/main" xmlns="" val="154480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Мультфильм математика фон | Бесплатно векторы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5660"/>
          <a:stretch/>
        </p:blipFill>
        <p:spPr bwMode="auto">
          <a:xfrm rot="5400000">
            <a:off x="-2703362" y="2703361"/>
            <a:ext cx="6858001" cy="1451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159;p19"/>
          <p:cNvSpPr txBox="1"/>
          <p:nvPr/>
        </p:nvSpPr>
        <p:spPr>
          <a:xfrm>
            <a:off x="1769332" y="314736"/>
            <a:ext cx="8839200" cy="8222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Font typeface="Times New Roman"/>
              <a:buNone/>
            </a:pPr>
            <a:r>
              <a:rPr lang="uk-UA" sz="4000" b="1" i="0" u="none" cap="all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Середнє значення величин</a:t>
            </a:r>
            <a:endParaRPr lang="uk-UA" sz="4000" b="1" i="0" u="none" cap="all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50785" y="1252706"/>
            <a:ext cx="10959718" cy="406265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/>
            <a:r>
              <a:rPr lang="uk-UA" sz="2800" b="1" cap="all" dirty="0" smtClean="0">
                <a:latin typeface="Constantia" panose="02030602050306030303" pitchFamily="18" charset="0"/>
              </a:rPr>
              <a:t>Таку  швидкість  називають </a:t>
            </a:r>
          </a:p>
          <a:p>
            <a:pPr algn="ctr"/>
            <a:r>
              <a:rPr lang="uk-UA" sz="2800" b="1" cap="all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середньою швидкістю руху. </a:t>
            </a:r>
          </a:p>
          <a:p>
            <a:pPr algn="ctr"/>
            <a:endParaRPr lang="uk-UA" sz="2800" b="1" i="1" dirty="0" smtClean="0">
              <a:solidFill>
                <a:srgbClr val="C00000"/>
              </a:solidFill>
            </a:endParaRPr>
          </a:p>
          <a:p>
            <a:pPr algn="ctr"/>
            <a:r>
              <a:rPr lang="uk-UA" b="1" i="1" dirty="0" smtClean="0"/>
              <a:t>Увага! </a:t>
            </a:r>
            <a:r>
              <a:rPr lang="uk-UA" b="1" dirty="0" smtClean="0"/>
              <a:t>Цю саму відповідь можна одержати, якщо знайти середнє арифметичне швидкостей за кожну годину  руху   </a:t>
            </a:r>
          </a:p>
          <a:p>
            <a:pPr algn="ctr"/>
            <a:r>
              <a:rPr lang="uk-UA" sz="3600" b="1" i="1" dirty="0" smtClean="0"/>
              <a:t>(4,2 + 4,2 + 4,7 + 4,7 + 4,7) : 5 = 22,5 км/год. </a:t>
            </a:r>
          </a:p>
          <a:p>
            <a:pPr algn="ctr"/>
            <a:endParaRPr lang="uk-UA" b="1" dirty="0" smtClean="0"/>
          </a:p>
          <a:p>
            <a:pPr algn="ctr"/>
            <a:r>
              <a:rPr lang="uk-UA" sz="2400" b="1" dirty="0" smtClean="0"/>
              <a:t>Отже, щоб знайти середню швидкість руху треба весь пройдений шлях поділити на весь витрачений час.</a:t>
            </a:r>
          </a:p>
          <a:p>
            <a:pPr algn="ctr"/>
            <a:r>
              <a:rPr lang="uk-UA" b="1" dirty="0" smtClean="0"/>
              <a:t> </a:t>
            </a:r>
            <a:endParaRPr lang="uk-UA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663227" y="5625013"/>
            <a:ext cx="10147275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txBody>
          <a:bodyPr wrap="square">
            <a:spAutoFit/>
          </a:bodyPr>
          <a:lstStyle/>
          <a:p>
            <a:r>
              <a:rPr lang="uk-UA" sz="2400" b="1" dirty="0" smtClean="0"/>
              <a:t>Аналогічно можна знаходити середнє значення будь-яких інших величин! </a:t>
            </a:r>
            <a:endParaRPr lang="uk-UA" sz="2400" b="1" dirty="0"/>
          </a:p>
        </p:txBody>
      </p:sp>
    </p:spTree>
    <p:extLst>
      <p:ext uri="{BB962C8B-B14F-4D97-AF65-F5344CB8AC3E}">
        <p14:creationId xmlns:p14="http://schemas.microsoft.com/office/powerpoint/2010/main" xmlns="" val="252645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Мультфильм математика фон | Бесплатно векторы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2623"/>
          <a:stretch/>
        </p:blipFill>
        <p:spPr bwMode="auto">
          <a:xfrm rot="16200000">
            <a:off x="-2612809" y="2612809"/>
            <a:ext cx="6858000" cy="163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Google Shape;191;p23"/>
          <p:cNvSpPr txBox="1"/>
          <p:nvPr/>
        </p:nvSpPr>
        <p:spPr>
          <a:xfrm>
            <a:off x="1214864" y="428086"/>
            <a:ext cx="10107038" cy="24669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spcBef>
                <a:spcPts val="2000"/>
              </a:spcBef>
              <a:buClr>
                <a:schemeClr val="dk1"/>
              </a:buClr>
              <a:buSzPts val="4000"/>
            </a:pPr>
            <a:r>
              <a:rPr lang="uk-UA" sz="3200" b="1" i="0" u="none" cap="all" dirty="0" smtClean="0">
                <a:solidFill>
                  <a:schemeClr val="dk1"/>
                </a:solidFill>
                <a:latin typeface="Constantia" panose="02030602050306030303" pitchFamily="18" charset="0"/>
                <a:ea typeface="Times New Roman"/>
                <a:cs typeface="Times New Roman"/>
                <a:sym typeface="Times New Roman"/>
              </a:rPr>
              <a:t>«середнє арифметичне чисел» </a:t>
            </a:r>
            <a:r>
              <a:rPr lang="uk-UA" sz="3200" b="1" i="0" u="none" cap="small" dirty="0" smtClean="0">
                <a:solidFill>
                  <a:schemeClr val="dk1"/>
                </a:solidFill>
                <a:latin typeface="Constantia" panose="02030602050306030303" pitchFamily="18" charset="0"/>
                <a:ea typeface="Times New Roman"/>
                <a:cs typeface="Times New Roman"/>
                <a:sym typeface="Times New Roman"/>
              </a:rPr>
              <a:t>І</a:t>
            </a:r>
          </a:p>
          <a:p>
            <a:pPr lvl="0" algn="ctr">
              <a:spcBef>
                <a:spcPts val="2000"/>
              </a:spcBef>
              <a:buClr>
                <a:schemeClr val="dk1"/>
              </a:buClr>
              <a:buSzPts val="4000"/>
            </a:pPr>
            <a:r>
              <a:rPr lang="uk-UA" sz="3200" b="1" cap="all" dirty="0" smtClean="0">
                <a:solidFill>
                  <a:schemeClr val="dk1"/>
                </a:solidFill>
                <a:latin typeface="Constantia" panose="02030602050306030303" pitchFamily="18" charset="0"/>
                <a:ea typeface="Times New Roman"/>
                <a:cs typeface="Times New Roman"/>
                <a:sym typeface="Times New Roman"/>
              </a:rPr>
              <a:t>«Середнє значення величин» — </a:t>
            </a:r>
            <a:endParaRPr lang="uk-UA" sz="3200" b="1" i="0" u="none" cap="all" dirty="0" smtClean="0">
              <a:solidFill>
                <a:schemeClr val="dk1"/>
              </a:solidFill>
              <a:latin typeface="Constantia" panose="02030602050306030303" pitchFamily="18" charset="0"/>
              <a:ea typeface="Times New Roman"/>
              <a:cs typeface="Times New Roman"/>
              <a:sym typeface="Times New Roman"/>
            </a:endParaRPr>
          </a:p>
          <a:p>
            <a:pPr marR="0" lvl="0" algn="ctr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000"/>
            </a:pPr>
            <a:r>
              <a:rPr lang="uk-UA" sz="3200" b="1" i="0" u="none" cap="all" dirty="0" smtClean="0">
                <a:solidFill>
                  <a:srgbClr val="0000FF"/>
                </a:solidFill>
                <a:latin typeface="Constantia" panose="02030602050306030303" pitchFamily="18" charset="0"/>
                <a:ea typeface="Times New Roman"/>
                <a:cs typeface="Times New Roman"/>
                <a:sym typeface="Times New Roman"/>
              </a:rPr>
              <a:t>це різні поняття</a:t>
            </a:r>
            <a:r>
              <a:rPr lang="uk-UA" sz="3200" b="1" i="0" u="none" cap="all" dirty="0" smtClean="0">
                <a:solidFill>
                  <a:schemeClr val="dk1"/>
                </a:solidFill>
                <a:latin typeface="Constantia" panose="02030602050306030303" pitchFamily="18" charset="0"/>
                <a:ea typeface="Times New Roman"/>
                <a:cs typeface="Times New Roman"/>
                <a:sym typeface="Times New Roman"/>
              </a:rPr>
              <a:t>.</a:t>
            </a:r>
            <a:endParaRPr lang="uk-UA" sz="3200" b="1" cap="all" dirty="0">
              <a:latin typeface="Constantia" panose="02030602050306030303" pitchFamily="18" charset="0"/>
            </a:endParaRPr>
          </a:p>
        </p:txBody>
      </p:sp>
      <p:sp>
        <p:nvSpPr>
          <p:cNvPr id="4" name="Google Shape;164;p20"/>
          <p:cNvSpPr txBox="1"/>
          <p:nvPr/>
        </p:nvSpPr>
        <p:spPr>
          <a:xfrm>
            <a:off x="894429" y="3362034"/>
            <a:ext cx="10427473" cy="34111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78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Wingdings" panose="05000000000000000000" pitchFamily="2" charset="2"/>
              <a:buChar char="§"/>
            </a:pPr>
            <a:r>
              <a:rPr lang="uk-UA" sz="2800" b="0" i="0" u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Середня врожайність</a:t>
            </a:r>
            <a:endParaRPr lang="uk-UA" sz="2800" dirty="0" smtClean="0"/>
          </a:p>
          <a:p>
            <a:pPr marL="1778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Wingdings" panose="05000000000000000000" pitchFamily="2" charset="2"/>
              <a:buChar char="§"/>
            </a:pPr>
            <a:r>
              <a:rPr lang="uk-UA" sz="2800" b="0" i="0" u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Середня заробітна плата</a:t>
            </a:r>
            <a:endParaRPr lang="uk-UA" sz="2800" dirty="0" smtClean="0"/>
          </a:p>
          <a:p>
            <a:pPr marL="1778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Wingdings" panose="05000000000000000000" pitchFamily="2" charset="2"/>
              <a:buChar char="§"/>
            </a:pPr>
            <a:r>
              <a:rPr lang="uk-UA" sz="2800" b="0" i="0" u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Середня швидкість</a:t>
            </a:r>
            <a:endParaRPr lang="uk-UA" sz="2800" dirty="0" smtClean="0"/>
          </a:p>
          <a:p>
            <a:pPr marL="1778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Wingdings" panose="05000000000000000000" pitchFamily="2" charset="2"/>
              <a:buChar char="§"/>
            </a:pPr>
            <a:r>
              <a:rPr lang="uk-UA" sz="2800" b="0" i="0" u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Середньодобова температура повітря</a:t>
            </a:r>
            <a:endParaRPr lang="uk-UA" sz="2800" dirty="0" smtClean="0"/>
          </a:p>
          <a:p>
            <a:pPr marL="1778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Wingdings" panose="05000000000000000000" pitchFamily="2" charset="2"/>
              <a:buChar char="§"/>
            </a:pPr>
            <a:r>
              <a:rPr lang="uk-UA" sz="2800" b="0" i="0" u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Середній ріст</a:t>
            </a:r>
          </a:p>
          <a:p>
            <a:pPr marL="1778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Wingdings" panose="05000000000000000000" pitchFamily="2" charset="2"/>
              <a:buChar char="§"/>
            </a:pPr>
            <a:r>
              <a:rPr lang="uk-UA" sz="2800" dirty="0" smtClean="0">
                <a:solidFill>
                  <a:schemeClr val="dk1"/>
                </a:solidFill>
                <a:latin typeface="Times New Roman"/>
                <a:cs typeface="Times New Roman"/>
                <a:sym typeface="Times New Roman"/>
              </a:rPr>
              <a:t>Середня ціна</a:t>
            </a:r>
          </a:p>
          <a:p>
            <a:pPr marL="1778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Wingdings" panose="05000000000000000000" pitchFamily="2" charset="2"/>
              <a:buChar char="§"/>
            </a:pPr>
            <a:r>
              <a:rPr lang="uk-UA" sz="2800" dirty="0" smtClean="0">
                <a:solidFill>
                  <a:schemeClr val="dk1"/>
                </a:solidFill>
                <a:latin typeface="Times New Roman"/>
                <a:cs typeface="Times New Roman"/>
                <a:sym typeface="Times New Roman"/>
              </a:rPr>
              <a:t>Середній бал</a:t>
            </a:r>
            <a:endParaRPr lang="uk-UA" sz="2800" dirty="0" smtClean="0"/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Wingdings" panose="05000000000000000000" pitchFamily="2" charset="2"/>
              <a:buChar char="§"/>
            </a:pPr>
            <a:endParaRPr lang="uk-UA" sz="2800" b="0" i="0" u="none" dirty="0" smtClean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Wingdings" panose="05000000000000000000" pitchFamily="2" charset="2"/>
              <a:buChar char="§"/>
            </a:pPr>
            <a:endParaRPr lang="uk-UA" sz="2800" b="0" i="0" u="none" dirty="0" smtClean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uk-UA" sz="2800" b="0" i="0" u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5371" y="2816692"/>
            <a:ext cx="7216463" cy="584775"/>
          </a:xfrm>
          <a:prstGeom prst="rect">
            <a:avLst/>
          </a:prstGeom>
          <a:solidFill>
            <a:srgbClr val="99FF33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latin typeface="Constantia" panose="02030602050306030303" pitchFamily="18" charset="0"/>
              </a:rPr>
              <a:t>Найчастіше зустрічаються у житті:</a:t>
            </a:r>
            <a:endParaRPr lang="ru-RU" sz="3200" b="1" dirty="0">
              <a:latin typeface="Constantia" panose="02030602050306030303" pitchFamily="18" charset="0"/>
            </a:endParaRPr>
          </a:p>
        </p:txBody>
      </p:sp>
      <p:pic>
        <p:nvPicPr>
          <p:cNvPr id="1028" name="Picture 4" descr="Пшеница PNG картинки скачать бесплатно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19090" y="2073406"/>
            <a:ext cx="4813581" cy="4699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деньги, мультфильм, рисунок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08958" y="2895036"/>
            <a:ext cx="4187055" cy="3746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ᐈ Машинки гоночные рисунки, значок гоночные машины девушка ..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51387" y="2895036"/>
            <a:ext cx="4543821" cy="3788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прогноз погоды png 1 » PNG Imag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18022" y="3009030"/>
            <a:ext cx="4510654" cy="3619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школьники рисунок | Бесплатная графика, Детские постеры, Дети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48469" y="2929434"/>
            <a:ext cx="4505730" cy="3667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Рисуем симпатичный ценник в программе adobe illustrator (перевод ...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548" t="13577" r="2161"/>
          <a:stretch/>
        </p:blipFill>
        <p:spPr bwMode="auto">
          <a:xfrm>
            <a:off x="7993763" y="3286322"/>
            <a:ext cx="3968885" cy="335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Медаль &quot;За успіхи в навчанні&quot; 18.1090 - купить по лучшей цене в ...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642" t="12649" r="18556" b="15349"/>
          <a:stretch/>
        </p:blipFill>
        <p:spPr bwMode="auto">
          <a:xfrm>
            <a:off x="8138206" y="2569629"/>
            <a:ext cx="3940068" cy="3941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69924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4" descr="Мультфильм математика фон | Бесплатно векторы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2623"/>
          <a:stretch/>
        </p:blipFill>
        <p:spPr bwMode="auto">
          <a:xfrm rot="16200000">
            <a:off x="-2612809" y="2612809"/>
            <a:ext cx="6858000" cy="163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Картинки по запросу клипарт ялинка | Ялинка, Адвент, Техніки малюванн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44856" y="4890051"/>
            <a:ext cx="1940118" cy="1690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Картинки по запросу клипарт ялинка | Ялинка, Адвент, Техніки малювання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29186" y="3972623"/>
            <a:ext cx="1563902" cy="2639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Картинки по запросу клипарт ялинка | Ялинка, Адвент, Техніки малювання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62872" y="3713258"/>
            <a:ext cx="1959403" cy="2922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Картинки по запросу клипарт ялинка | Ялинка, Адвент, Техніки малювання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50214" y="4312870"/>
            <a:ext cx="1563902" cy="2267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Картинки по запросу клипарт ялинка | Ялинка, Адвент, Техніки малювання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24051" y="4159249"/>
            <a:ext cx="1540566" cy="2420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Арбуз - прикольные картинки для детей (16 фото) • Прикольные ...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154452">
            <a:off x="1364173" y="111318"/>
            <a:ext cx="2803072" cy="2404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Арбуз - прикольные картинки для детей (16 фото) • Прикольные ...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124244">
            <a:off x="3197371" y="553785"/>
            <a:ext cx="2512182" cy="2154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Арбуз - прикольные картинки для детей (16 фото) • Прикольные ...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124244">
            <a:off x="4515422" y="-112590"/>
            <a:ext cx="3448465" cy="2958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1483079" y="2545200"/>
            <a:ext cx="2476247" cy="1358602"/>
            <a:chOff x="4131642" y="2611301"/>
            <a:chExt cx="3055687" cy="1749759"/>
          </a:xfrm>
        </p:grpSpPr>
        <p:pic>
          <p:nvPicPr>
            <p:cNvPr id="1036" name="Picture 12" descr="конфеты рисунок png 2 » PNG Image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rot="989513">
              <a:off x="4912241" y="3116229"/>
              <a:ext cx="2275088" cy="10237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Группа 3"/>
            <p:cNvGrpSpPr/>
            <p:nvPr/>
          </p:nvGrpSpPr>
          <p:grpSpPr>
            <a:xfrm>
              <a:off x="4131642" y="2611301"/>
              <a:ext cx="2896200" cy="1749759"/>
              <a:chOff x="1723432" y="2489367"/>
              <a:chExt cx="2896200" cy="1749759"/>
            </a:xfrm>
          </p:grpSpPr>
          <p:pic>
            <p:nvPicPr>
              <p:cNvPr id="25" name="Picture 12" descr="конфеты рисунок png 2 » PNG Image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23432" y="3062936"/>
                <a:ext cx="2275088" cy="102379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6" name="Picture 12" descr="конфеты рисунок png 2 » PNG Image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1201822">
                <a:off x="1875832" y="3215336"/>
                <a:ext cx="2275088" cy="102379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7" name="Picture 12" descr="конфеты рисунок png 2 » PNG Image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0021931">
                <a:off x="2344544" y="2793282"/>
                <a:ext cx="2275088" cy="102379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8" name="Picture 12" descr="конфеты рисунок png 2 » PNG Image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877789">
                <a:off x="1754405" y="2489367"/>
                <a:ext cx="2275088" cy="102379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17" name="Группа 16"/>
          <p:cNvGrpSpPr/>
          <p:nvPr/>
        </p:nvGrpSpPr>
        <p:grpSpPr>
          <a:xfrm>
            <a:off x="3357429" y="2376591"/>
            <a:ext cx="3043187" cy="1767915"/>
            <a:chOff x="4511746" y="2416955"/>
            <a:chExt cx="3043187" cy="1767915"/>
          </a:xfrm>
        </p:grpSpPr>
        <p:pic>
          <p:nvPicPr>
            <p:cNvPr id="1038" name="Picture 14" descr="Photo from album &quot;Конфеты, шоколад&quot; on | Милые рисунки, Рисунки и ...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5711" b="43532"/>
            <a:stretch/>
          </p:blipFill>
          <p:spPr bwMode="auto">
            <a:xfrm>
              <a:off x="4511746" y="2727958"/>
              <a:ext cx="1459391" cy="9964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14" descr="Photo from album &quot;Конфеты, шоколад&quot; on | Милые рисунки, Рисунки и ...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5711" b="43532"/>
            <a:stretch/>
          </p:blipFill>
          <p:spPr bwMode="auto">
            <a:xfrm rot="8514446">
              <a:off x="4880966" y="3012726"/>
              <a:ext cx="1459391" cy="9964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14" descr="Photo from album &quot;Конфеты, шоколад&quot; on | Милые рисунки, Рисунки и ...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5711" b="43532"/>
            <a:stretch/>
          </p:blipFill>
          <p:spPr bwMode="auto">
            <a:xfrm rot="1899433">
              <a:off x="5188831" y="3188422"/>
              <a:ext cx="1459391" cy="9964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14" descr="Photo from album &quot;Конфеты, шоколад&quot; on | Милые рисунки, Рисунки и ...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5711" b="43532"/>
            <a:stretch/>
          </p:blipFill>
          <p:spPr bwMode="auto">
            <a:xfrm rot="21274111">
              <a:off x="5572100" y="2763005"/>
              <a:ext cx="1459391" cy="9964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14" descr="Photo from album &quot;Конфеты, шоколад&quot; on | Милые рисунки, Рисунки и ...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5711" b="43532"/>
            <a:stretch/>
          </p:blipFill>
          <p:spPr bwMode="auto">
            <a:xfrm rot="2615929">
              <a:off x="4755061" y="2416955"/>
              <a:ext cx="1459391" cy="9964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Picture 14" descr="Photo from album &quot;Конфеты, шоколад&quot; on | Милые рисунки, Рисунки и ...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5711" b="43532"/>
            <a:stretch/>
          </p:blipFill>
          <p:spPr bwMode="auto">
            <a:xfrm rot="19911076">
              <a:off x="5175714" y="2567662"/>
              <a:ext cx="1459391" cy="9964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14" descr="Photo from album &quot;Конфеты, шоколад&quot; on | Милые рисунки, Рисунки и ...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5711" b="43532"/>
            <a:stretch/>
          </p:blipFill>
          <p:spPr bwMode="auto">
            <a:xfrm rot="1958073">
              <a:off x="6095542" y="3085383"/>
              <a:ext cx="1459391" cy="9964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" name="Группа 19"/>
          <p:cNvGrpSpPr/>
          <p:nvPr/>
        </p:nvGrpSpPr>
        <p:grpSpPr>
          <a:xfrm>
            <a:off x="5753466" y="2390861"/>
            <a:ext cx="3042143" cy="1994296"/>
            <a:chOff x="6975019" y="2593500"/>
            <a:chExt cx="3042143" cy="1994296"/>
          </a:xfrm>
        </p:grpSpPr>
        <p:pic>
          <p:nvPicPr>
            <p:cNvPr id="1040" name="Picture 16" descr="Photo from album &quot;Конфеты, шоколад&quot; on | Конфеты, Шоколад и Продукты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6993" t="10519" b="34415"/>
            <a:stretch/>
          </p:blipFill>
          <p:spPr bwMode="auto">
            <a:xfrm>
              <a:off x="6975019" y="2703443"/>
              <a:ext cx="1652054" cy="1451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16" descr="Photo from album &quot;Конфеты, шоколад&quot; on | Конфеты, Шоколад и Продукты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6993" t="10519" b="34415"/>
            <a:stretch/>
          </p:blipFill>
          <p:spPr bwMode="auto">
            <a:xfrm>
              <a:off x="8365108" y="2593500"/>
              <a:ext cx="1652054" cy="1451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16" descr="Photo from album &quot;Конфеты, шоколад&quot; on | Конфеты, Шоколад и Продукты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6993" t="10519" b="34415"/>
            <a:stretch/>
          </p:blipFill>
          <p:spPr bwMode="auto">
            <a:xfrm>
              <a:off x="7397562" y="2643425"/>
              <a:ext cx="1652054" cy="1451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Picture 16" descr="Photo from album &quot;Конфеты, шоколад&quot; on | Конфеты, Шоколад и Продукты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6993" t="10519" b="34415"/>
            <a:stretch/>
          </p:blipFill>
          <p:spPr bwMode="auto">
            <a:xfrm>
              <a:off x="7929670" y="2619775"/>
              <a:ext cx="1652054" cy="1451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16" descr="Photo from album &quot;Конфеты, шоколад&quot; on | Конфеты, Шоколад и Продукты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6993" t="10519" b="34415"/>
            <a:stretch/>
          </p:blipFill>
          <p:spPr bwMode="auto">
            <a:xfrm rot="7584964">
              <a:off x="7556367" y="3036212"/>
              <a:ext cx="1652054" cy="1451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2" name="Группа 21"/>
          <p:cNvGrpSpPr/>
          <p:nvPr/>
        </p:nvGrpSpPr>
        <p:grpSpPr>
          <a:xfrm rot="710505">
            <a:off x="8263501" y="2226281"/>
            <a:ext cx="2396448" cy="1832822"/>
            <a:chOff x="8378740" y="372066"/>
            <a:chExt cx="2396448" cy="1832822"/>
          </a:xfrm>
        </p:grpSpPr>
        <p:pic>
          <p:nvPicPr>
            <p:cNvPr id="47" name="Picture 10" descr="Конфеты, шоколад | Конфеты, Шоколад и Картинки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55297"/>
            <a:stretch/>
          </p:blipFill>
          <p:spPr bwMode="auto">
            <a:xfrm rot="21017526">
              <a:off x="8942366" y="887887"/>
              <a:ext cx="1832822" cy="742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10" descr="Конфеты, шоколад | Конфеты, Шоколад и Картинки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55297"/>
            <a:stretch/>
          </p:blipFill>
          <p:spPr bwMode="auto">
            <a:xfrm rot="1637498">
              <a:off x="8378740" y="702696"/>
              <a:ext cx="1832822" cy="742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10" descr="Конфеты, шоколад | Конфеты, Шоколад и Картинки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55297"/>
            <a:stretch/>
          </p:blipFill>
          <p:spPr bwMode="auto">
            <a:xfrm>
              <a:off x="8467925" y="861857"/>
              <a:ext cx="1832822" cy="742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10" descr="Конфеты, шоколад | Конфеты, Шоколад и Картинки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55297"/>
            <a:stretch/>
          </p:blipFill>
          <p:spPr bwMode="auto">
            <a:xfrm rot="20955334">
              <a:off x="8833627" y="1181634"/>
              <a:ext cx="1832822" cy="742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0" name="Picture 10" descr="Конфеты, шоколад | Конфеты, Шоколад и Картинки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55297"/>
            <a:stretch/>
          </p:blipFill>
          <p:spPr bwMode="auto">
            <a:xfrm rot="14453893">
              <a:off x="9003154" y="917325"/>
              <a:ext cx="1832822" cy="742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3" name="Овал 22"/>
          <p:cNvSpPr/>
          <p:nvPr/>
        </p:nvSpPr>
        <p:spPr>
          <a:xfrm>
            <a:off x="2106105" y="201540"/>
            <a:ext cx="1025460" cy="102546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6 кг</a:t>
            </a:r>
            <a:endParaRPr lang="ru-RU" sz="2000" b="1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sp>
        <p:nvSpPr>
          <p:cNvPr id="53" name="Овал 52"/>
          <p:cNvSpPr/>
          <p:nvPr/>
        </p:nvSpPr>
        <p:spPr>
          <a:xfrm rot="977368">
            <a:off x="3861169" y="160500"/>
            <a:ext cx="1025460" cy="102546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4 кг</a:t>
            </a:r>
            <a:endParaRPr lang="ru-RU" sz="2000" b="1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sp>
        <p:nvSpPr>
          <p:cNvPr id="54" name="Овал 53"/>
          <p:cNvSpPr/>
          <p:nvPr/>
        </p:nvSpPr>
        <p:spPr>
          <a:xfrm rot="20998298">
            <a:off x="5937944" y="267451"/>
            <a:ext cx="1025460" cy="102546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11 кг</a:t>
            </a:r>
            <a:endParaRPr lang="ru-RU" sz="2000" b="1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sp>
        <p:nvSpPr>
          <p:cNvPr id="55" name="Овал 54"/>
          <p:cNvSpPr/>
          <p:nvPr/>
        </p:nvSpPr>
        <p:spPr>
          <a:xfrm>
            <a:off x="2132423" y="2700046"/>
            <a:ext cx="1025460" cy="102546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145 </a:t>
            </a:r>
            <a:r>
              <a:rPr lang="ru-RU" sz="2000" b="1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грн</a:t>
            </a:r>
            <a:endParaRPr lang="ru-RU" sz="2000" b="1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sp>
        <p:nvSpPr>
          <p:cNvPr id="56" name="Овал 55"/>
          <p:cNvSpPr/>
          <p:nvPr/>
        </p:nvSpPr>
        <p:spPr>
          <a:xfrm>
            <a:off x="6698591" y="2708135"/>
            <a:ext cx="1025460" cy="102546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80 </a:t>
            </a:r>
            <a:r>
              <a:rPr lang="ru-RU" sz="2000" b="1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грн</a:t>
            </a:r>
            <a:endParaRPr lang="ru-RU" sz="2000" b="1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sp>
        <p:nvSpPr>
          <p:cNvPr id="57" name="Овал 56"/>
          <p:cNvSpPr/>
          <p:nvPr/>
        </p:nvSpPr>
        <p:spPr>
          <a:xfrm>
            <a:off x="4304452" y="2693701"/>
            <a:ext cx="1025460" cy="102546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95 </a:t>
            </a:r>
            <a:r>
              <a:rPr lang="ru-RU" sz="2000" b="1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грн</a:t>
            </a:r>
            <a:endParaRPr lang="ru-RU" sz="2000" b="1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sp>
        <p:nvSpPr>
          <p:cNvPr id="58" name="Овал 57"/>
          <p:cNvSpPr/>
          <p:nvPr/>
        </p:nvSpPr>
        <p:spPr>
          <a:xfrm>
            <a:off x="9072898" y="2717938"/>
            <a:ext cx="1025460" cy="102546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80 </a:t>
            </a:r>
            <a:r>
              <a:rPr lang="ru-RU" sz="2000" b="1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грн</a:t>
            </a:r>
            <a:endParaRPr lang="ru-RU" sz="2000" b="1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sp>
        <p:nvSpPr>
          <p:cNvPr id="59" name="Овал 58"/>
          <p:cNvSpPr/>
          <p:nvPr/>
        </p:nvSpPr>
        <p:spPr>
          <a:xfrm>
            <a:off x="1892184" y="5315774"/>
            <a:ext cx="1025460" cy="1025460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4,5 м</a:t>
            </a:r>
            <a:endParaRPr lang="ru-RU" sz="2000" b="1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sp>
        <p:nvSpPr>
          <p:cNvPr id="60" name="Овал 59"/>
          <p:cNvSpPr/>
          <p:nvPr/>
        </p:nvSpPr>
        <p:spPr>
          <a:xfrm>
            <a:off x="6083352" y="5332904"/>
            <a:ext cx="1025460" cy="1025460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3,8 м</a:t>
            </a:r>
            <a:endParaRPr lang="ru-RU" sz="2000" b="1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sp>
        <p:nvSpPr>
          <p:cNvPr id="61" name="Овал 60"/>
          <p:cNvSpPr/>
          <p:nvPr/>
        </p:nvSpPr>
        <p:spPr>
          <a:xfrm>
            <a:off x="4825268" y="5339332"/>
            <a:ext cx="1025460" cy="1025460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3,5 м</a:t>
            </a:r>
            <a:endParaRPr lang="ru-RU" sz="2000" b="1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sp>
        <p:nvSpPr>
          <p:cNvPr id="62" name="Овал 61"/>
          <p:cNvSpPr/>
          <p:nvPr/>
        </p:nvSpPr>
        <p:spPr>
          <a:xfrm>
            <a:off x="3312520" y="5311062"/>
            <a:ext cx="1025460" cy="1025460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5,2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м</a:t>
            </a:r>
            <a:endParaRPr lang="ru-RU" sz="2000" b="1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sp>
        <p:nvSpPr>
          <p:cNvPr id="63" name="Овал 62"/>
          <p:cNvSpPr/>
          <p:nvPr/>
        </p:nvSpPr>
        <p:spPr>
          <a:xfrm>
            <a:off x="7486977" y="5339332"/>
            <a:ext cx="1025460" cy="1025460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Constantia" panose="02030602050306030303" pitchFamily="18" charset="0"/>
              </a:rPr>
              <a:t>2</a:t>
            </a:r>
            <a:r>
              <a:rPr lang="ru-RU" sz="20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м</a:t>
            </a:r>
            <a:endParaRPr lang="ru-RU" sz="2000" b="1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grpSp>
        <p:nvGrpSpPr>
          <p:cNvPr id="40" name="Группа 39"/>
          <p:cNvGrpSpPr/>
          <p:nvPr/>
        </p:nvGrpSpPr>
        <p:grpSpPr>
          <a:xfrm>
            <a:off x="5586313" y="1868934"/>
            <a:ext cx="6463865" cy="1861764"/>
            <a:chOff x="5586313" y="1868934"/>
            <a:chExt cx="6463865" cy="1861764"/>
          </a:xfrm>
        </p:grpSpPr>
        <p:sp>
          <p:nvSpPr>
            <p:cNvPr id="66" name="TextBox 65"/>
            <p:cNvSpPr txBox="1"/>
            <p:nvPr/>
          </p:nvSpPr>
          <p:spPr>
            <a:xfrm>
              <a:off x="5586313" y="1868934"/>
              <a:ext cx="6421117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none" rtlCol="0">
              <a:spAutoFit/>
            </a:bodyPr>
            <a:lstStyle/>
            <a:p>
              <a:r>
                <a:rPr lang="ru-RU" sz="2400" b="1" dirty="0" err="1" smtClean="0"/>
                <a:t>Середня</a:t>
              </a:r>
              <a:r>
                <a:rPr lang="ru-RU" sz="2400" b="1" dirty="0" smtClean="0"/>
                <a:t> </a:t>
              </a:r>
              <a:r>
                <a:rPr lang="ru-RU" sz="2400" b="1" dirty="0" err="1" smtClean="0"/>
                <a:t>ціна</a:t>
              </a:r>
              <a:r>
                <a:rPr lang="ru-RU" sz="2400" b="1" dirty="0" smtClean="0"/>
                <a:t> </a:t>
              </a:r>
              <a:r>
                <a:rPr lang="ru-RU" sz="2400" b="1" dirty="0" err="1" smtClean="0"/>
                <a:t>цукерок</a:t>
              </a:r>
              <a:r>
                <a:rPr lang="ru-RU" sz="2400" b="1" dirty="0" smtClean="0"/>
                <a:t> = (145 + 95 + 80 +80) : 4 </a:t>
              </a:r>
              <a:endParaRPr lang="ru-RU" sz="2400" b="1" dirty="0"/>
            </a:p>
          </p:txBody>
        </p:sp>
        <p:pic>
          <p:nvPicPr>
            <p:cNvPr id="1042" name="Picture 18" descr="человечек рисунок png 4 » PNG Image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0691546" y="2372067"/>
              <a:ext cx="1410353" cy="13069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xtBox 28"/>
            <p:cNvSpPr txBox="1"/>
            <p:nvPr/>
          </p:nvSpPr>
          <p:spPr>
            <a:xfrm>
              <a:off x="10933094" y="2703060"/>
              <a:ext cx="72327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2400" b="1" i="1" dirty="0" smtClean="0">
                  <a:latin typeface="Constantia" panose="02030602050306030303" pitchFamily="18" charset="0"/>
                </a:rPr>
                <a:t>100 </a:t>
              </a:r>
            </a:p>
            <a:p>
              <a:r>
                <a:rPr lang="uk-UA" sz="2400" b="1" i="1" dirty="0" smtClean="0">
                  <a:latin typeface="Constantia" panose="02030602050306030303" pitchFamily="18" charset="0"/>
                </a:rPr>
                <a:t>грн</a:t>
              </a:r>
              <a:endParaRPr lang="ru-RU" sz="2400" b="1" i="1" dirty="0">
                <a:latin typeface="Constantia" panose="02030602050306030303" pitchFamily="18" charset="0"/>
              </a:endParaRP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6863543" y="226281"/>
            <a:ext cx="5078121" cy="1780582"/>
            <a:chOff x="6863543" y="226281"/>
            <a:chExt cx="5078121" cy="1780582"/>
          </a:xfrm>
        </p:grpSpPr>
        <p:pic>
          <p:nvPicPr>
            <p:cNvPr id="1044" name="Picture 20" descr="Family traditions | Картинки, Детские открытки и Открытки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22790" y="226281"/>
              <a:ext cx="1582493" cy="17805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6863543" y="760537"/>
              <a:ext cx="5078121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none" rtlCol="0">
              <a:spAutoFit/>
            </a:bodyPr>
            <a:lstStyle/>
            <a:p>
              <a:r>
                <a:rPr lang="ru-RU" sz="2400" b="1" dirty="0" err="1" smtClean="0"/>
                <a:t>Середня</a:t>
              </a:r>
              <a:r>
                <a:rPr lang="ru-RU" sz="2400" b="1" dirty="0" smtClean="0"/>
                <a:t> вага кавуна = (6 + 4 + 11) : 3 </a:t>
              </a:r>
              <a:endParaRPr lang="ru-RU" sz="2400" b="1" dirty="0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0749994" y="226281"/>
              <a:ext cx="7280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2400" b="1" i="1" dirty="0" smtClean="0">
                  <a:latin typeface="Constantia" panose="02030602050306030303" pitchFamily="18" charset="0"/>
                </a:rPr>
                <a:t>7 кг</a:t>
              </a:r>
              <a:endParaRPr lang="ru-RU" sz="2400" b="1" i="1" dirty="0">
                <a:latin typeface="Constantia" panose="02030602050306030303" pitchFamily="18" charset="0"/>
              </a:endParaRPr>
            </a:p>
          </p:txBody>
        </p:sp>
      </p:grpSp>
      <p:grpSp>
        <p:nvGrpSpPr>
          <p:cNvPr id="45" name="Группа 44"/>
          <p:cNvGrpSpPr/>
          <p:nvPr/>
        </p:nvGrpSpPr>
        <p:grpSpPr>
          <a:xfrm>
            <a:off x="4937161" y="4073584"/>
            <a:ext cx="7070269" cy="3115098"/>
            <a:chOff x="4937161" y="4073584"/>
            <a:chExt cx="7070269" cy="3115098"/>
          </a:xfrm>
        </p:grpSpPr>
        <p:sp>
          <p:nvSpPr>
            <p:cNvPr id="67" name="TextBox 66"/>
            <p:cNvSpPr txBox="1"/>
            <p:nvPr/>
          </p:nvSpPr>
          <p:spPr>
            <a:xfrm>
              <a:off x="4937161" y="4073584"/>
              <a:ext cx="7070269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none" rtlCol="0">
              <a:spAutoFit/>
            </a:bodyPr>
            <a:lstStyle/>
            <a:p>
              <a:r>
                <a:rPr lang="ru-RU" sz="2400" b="1" dirty="0" err="1" smtClean="0"/>
                <a:t>Середня</a:t>
              </a:r>
              <a:r>
                <a:rPr lang="ru-RU" sz="2400" b="1" dirty="0" smtClean="0"/>
                <a:t> </a:t>
              </a:r>
              <a:r>
                <a:rPr lang="ru-RU" sz="2400" b="1" dirty="0" err="1" smtClean="0"/>
                <a:t>висота</a:t>
              </a:r>
              <a:r>
                <a:rPr lang="ru-RU" sz="2400" b="1" dirty="0" smtClean="0"/>
                <a:t> </a:t>
              </a:r>
              <a:r>
                <a:rPr lang="ru-RU" sz="2400" b="1" dirty="0" err="1" smtClean="0"/>
                <a:t>ялинок</a:t>
              </a:r>
              <a:r>
                <a:rPr lang="ru-RU" sz="2400" b="1" dirty="0" smtClean="0"/>
                <a:t> = (4,5 + 5,2 + 3,5 + 3,8 +2) : 5 </a:t>
              </a:r>
              <a:endParaRPr lang="ru-RU" sz="2400" b="1" dirty="0"/>
            </a:p>
          </p:txBody>
        </p:sp>
        <p:pic>
          <p:nvPicPr>
            <p:cNvPr id="1046" name="Picture 22" descr="Drawr | Рисунок | Метр с кепкой"/>
            <p:cNvPicPr>
              <a:picLocks noChangeAspect="1" noChangeArrowheads="1"/>
            </p:cNvPicPr>
            <p:nvPr/>
          </p:nvPicPr>
          <p:blipFill rotWithShape="1">
            <a:blip r:embed="rId1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2436"/>
            <a:stretch/>
          </p:blipFill>
          <p:spPr bwMode="auto">
            <a:xfrm>
              <a:off x="9608489" y="4278694"/>
              <a:ext cx="1064688" cy="29099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4" name="TextBox 73"/>
            <p:cNvSpPr txBox="1"/>
            <p:nvPr/>
          </p:nvSpPr>
          <p:spPr>
            <a:xfrm>
              <a:off x="9882431" y="5768090"/>
              <a:ext cx="1473311" cy="461665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uk-UA" sz="2400" b="1" i="1" dirty="0" smtClean="0">
                  <a:latin typeface="Constantia" panose="02030602050306030303" pitchFamily="18" charset="0"/>
                </a:rPr>
                <a:t>3,8 м</a:t>
              </a:r>
              <a:endParaRPr lang="ru-RU" sz="2400" b="1" i="1" dirty="0">
                <a:latin typeface="Constantia" panose="02030602050306030303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168173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Мультфильм математика фон | Бесплатно векторы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2623"/>
          <a:stretch/>
        </p:blipFill>
        <p:spPr bwMode="auto">
          <a:xfrm rot="16200000">
            <a:off x="-2612809" y="2612809"/>
            <a:ext cx="6858000" cy="163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 descr="Photo from album &quot;Радуга, свет&quot; on | Радуга, Картинки и Художник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6191" y="166976"/>
            <a:ext cx="11152061" cy="7458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25720" y="4033297"/>
            <a:ext cx="972811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5400" b="1" cap="all" dirty="0" smtClean="0">
                <a:latin typeface="Constantia" panose="02030602050306030303" pitchFamily="18" charset="0"/>
              </a:rPr>
              <a:t>Працюємо разом</a:t>
            </a:r>
          </a:p>
          <a:p>
            <a:r>
              <a:rPr lang="uk-UA" sz="5400" b="1" cap="all" dirty="0" smtClean="0">
                <a:latin typeface="Constantia" panose="02030602050306030303" pitchFamily="18" charset="0"/>
              </a:rPr>
              <a:t>Сім «веселкових» задач</a:t>
            </a:r>
            <a:endParaRPr lang="ru-RU" sz="5400" b="1" cap="all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812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4" descr="клубника рисунок png 1 » PNG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542425" flipH="1">
            <a:off x="3807996" y="2088553"/>
            <a:ext cx="2583904" cy="2583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169;p21"/>
          <p:cNvSpPr txBox="1"/>
          <p:nvPr/>
        </p:nvSpPr>
        <p:spPr>
          <a:xfrm>
            <a:off x="3385168" y="212202"/>
            <a:ext cx="8054992" cy="195734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lang="uk-UA" sz="2400" b="1" i="0" u="none" dirty="0" smtClean="0">
                <a:ea typeface="Times New Roman"/>
                <a:cs typeface="Times New Roman"/>
                <a:sym typeface="Times New Roman"/>
              </a:rPr>
              <a:t>        Протягом червня тітка Алгебраїда на своєму городі зібрала 124 кг полуниць. Скільки кілограмів полуниць збирала вона щодня, якщо щодня врожай був однаковим? Підказка: допоможе календарик, або товариш, що народився в останній день червня.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9458" y="181616"/>
            <a:ext cx="3038254" cy="1077218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>
                <a:latin typeface="Constantia" panose="02030602050306030303" pitchFamily="18" charset="0"/>
              </a:rPr>
              <a:t>Задачка №1</a:t>
            </a:r>
          </a:p>
          <a:p>
            <a:pPr algn="ctr"/>
            <a:r>
              <a:rPr lang="uk-UA" sz="2800" b="1" dirty="0" smtClean="0">
                <a:latin typeface="Constantia" panose="02030602050306030303" pitchFamily="18" charset="0"/>
              </a:rPr>
              <a:t>«червона»</a:t>
            </a:r>
            <a:endParaRPr lang="ru-RU" sz="2800" b="1" dirty="0">
              <a:latin typeface="Constantia" panose="02030602050306030303" pitchFamily="18" charset="0"/>
            </a:endParaRPr>
          </a:p>
        </p:txBody>
      </p:sp>
      <p:pic>
        <p:nvPicPr>
          <p:cNvPr id="6" name="Picture 2" descr="Клубника PNG изображения доступны для бесплатного скачивания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5616802">
            <a:off x="5887719" y="4272010"/>
            <a:ext cx="1746782" cy="1688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Клубника PNG изображения доступны для бесплатного скачивания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705688" y="2254882"/>
            <a:ext cx="2606639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клубника рисунок png 1 » PNG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926463">
            <a:off x="9782328" y="3371407"/>
            <a:ext cx="2343241" cy="2343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Клубника PNG изображения доступны для бесплатного скачивания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50955" y="4169012"/>
            <a:ext cx="2606639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Группа 14"/>
          <p:cNvGrpSpPr/>
          <p:nvPr/>
        </p:nvGrpSpPr>
        <p:grpSpPr>
          <a:xfrm flipH="1">
            <a:off x="3500280" y="2043928"/>
            <a:ext cx="8691720" cy="5066119"/>
            <a:chOff x="-118219" y="2013891"/>
            <a:chExt cx="8691720" cy="5066119"/>
          </a:xfrm>
        </p:grpSpPr>
        <p:pic>
          <p:nvPicPr>
            <p:cNvPr id="16" name="Picture 6" descr="Photo from album &quot;ВЕСЁЛАЯ КУЛИНАРИЯ&quot; on | Рисунки черепа, Смешной ...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rot="1198878" flipH="1">
              <a:off x="5656999" y="2981280"/>
              <a:ext cx="2916502" cy="37348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98" name="Picture 2" descr="Клубника PNG изображения доступны для бесплатного скачивания ...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rot="3843918" flipH="1">
              <a:off x="4283225" y="2442349"/>
              <a:ext cx="2606639" cy="25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" descr="Клубника PNG изображения доступны для бесплатного скачивания ...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12473" y="4259201"/>
              <a:ext cx="2606639" cy="25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4" descr="клубника рисунок png 1 » PNG Image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6976" y="4730050"/>
              <a:ext cx="2914199" cy="23432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4" descr="клубника рисунок png 1 » PNG Image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118219" y="4680848"/>
              <a:ext cx="2343241" cy="23432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2" name="Picture 6" descr="Photo from album &quot;ВЕСЁЛАЯ КУЛИНАРИЯ&quot; on | Рисунки черепа, Смешной ...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rot="627397">
              <a:off x="2858465" y="2546426"/>
              <a:ext cx="2466668" cy="3158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4" descr="клубника рисунок png 1 » PNG Image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rot="14952753">
              <a:off x="4640017" y="4458565"/>
              <a:ext cx="2899648" cy="23432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6" descr="Photo from album &quot;ВЕСЁЛАЯ КУЛИНАРИЯ&quot; on | Рисунки черепа, Смешной ...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rot="20205030" flipH="1">
              <a:off x="200567" y="2013891"/>
              <a:ext cx="2466668" cy="3158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4" descr="клубника рисунок png 1 » PNG Image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rot="4935382" flipH="1">
              <a:off x="953367" y="4181381"/>
              <a:ext cx="2659879" cy="26598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110" name="Picture 14" descr="gif анимашки , PNG картинки , мультяшки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5644" y="1184462"/>
            <a:ext cx="4500845" cy="5719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016935" y="4787755"/>
            <a:ext cx="7959202" cy="193899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lvl="0" algn="ctr">
              <a:buClr>
                <a:schemeClr val="lt2"/>
              </a:buClr>
              <a:buSzPts val="3200"/>
            </a:pPr>
            <a:r>
              <a:rPr lang="uk-UA" sz="4000" b="1" i="1" dirty="0" smtClean="0">
                <a:ea typeface="Times New Roman"/>
                <a:cs typeface="Times New Roman"/>
                <a:sym typeface="Times New Roman"/>
              </a:rPr>
              <a:t>Розв'язання </a:t>
            </a:r>
          </a:p>
          <a:p>
            <a:pPr lvl="0" algn="ctr">
              <a:buClr>
                <a:schemeClr val="lt2"/>
              </a:buClr>
              <a:buSzPts val="3200"/>
            </a:pPr>
            <a:r>
              <a:rPr lang="uk-UA" sz="4000" b="1" i="1" dirty="0" smtClean="0">
                <a:ea typeface="Times New Roman"/>
                <a:cs typeface="Times New Roman"/>
                <a:sym typeface="Times New Roman"/>
              </a:rPr>
              <a:t> 124 : </a:t>
            </a:r>
            <a:r>
              <a:rPr lang="uk-UA" sz="4000" b="1" i="1" dirty="0">
                <a:ea typeface="Times New Roman"/>
                <a:cs typeface="Times New Roman"/>
                <a:sym typeface="Times New Roman"/>
              </a:rPr>
              <a:t>31 </a:t>
            </a:r>
            <a:r>
              <a:rPr lang="uk-UA" sz="4000" b="1" i="1" dirty="0" smtClean="0">
                <a:ea typeface="Times New Roman"/>
                <a:cs typeface="Times New Roman"/>
                <a:sym typeface="Times New Roman"/>
              </a:rPr>
              <a:t>= </a:t>
            </a:r>
            <a:r>
              <a:rPr lang="uk-UA" sz="4000" b="1" i="1" dirty="0">
                <a:ea typeface="Times New Roman"/>
                <a:cs typeface="Times New Roman"/>
                <a:sym typeface="Times New Roman"/>
              </a:rPr>
              <a:t>4 (кг</a:t>
            </a:r>
            <a:r>
              <a:rPr lang="uk-UA" sz="4000" b="1" i="1" dirty="0" smtClean="0">
                <a:ea typeface="Times New Roman"/>
                <a:cs typeface="Times New Roman"/>
                <a:sym typeface="Times New Roman"/>
              </a:rPr>
              <a:t>) </a:t>
            </a:r>
          </a:p>
          <a:p>
            <a:pPr lvl="0" algn="ctr">
              <a:buClr>
                <a:schemeClr val="lt2"/>
              </a:buClr>
              <a:buSzPts val="3200"/>
            </a:pPr>
            <a:r>
              <a:rPr lang="uk-UA" sz="3200" b="1" i="1" dirty="0" smtClean="0">
                <a:ea typeface="Times New Roman"/>
                <a:cs typeface="Times New Roman"/>
                <a:sym typeface="Times New Roman"/>
              </a:rPr>
              <a:t>Відповідь: 4 кг полуниць щодня.</a:t>
            </a:r>
            <a:r>
              <a:rPr lang="uk-UA" sz="4000" b="1" i="1" dirty="0" smtClean="0">
                <a:ea typeface="Times New Roman"/>
                <a:cs typeface="Times New Roman"/>
                <a:sym typeface="Times New Roman"/>
              </a:rPr>
              <a:t>         </a:t>
            </a:r>
            <a:endParaRPr lang="uk-UA" sz="4000" b="1" dirty="0"/>
          </a:p>
        </p:txBody>
      </p:sp>
    </p:spTree>
    <p:extLst>
      <p:ext uri="{BB962C8B-B14F-4D97-AF65-F5344CB8AC3E}">
        <p14:creationId xmlns:p14="http://schemas.microsoft.com/office/powerpoint/2010/main" xmlns="" val="3199711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263311" y="177155"/>
            <a:ext cx="3038254" cy="1077218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>
                <a:latin typeface="Constantia" panose="02030602050306030303" pitchFamily="18" charset="0"/>
              </a:rPr>
              <a:t>Задачка №2</a:t>
            </a:r>
          </a:p>
          <a:p>
            <a:pPr algn="ctr"/>
            <a:r>
              <a:rPr lang="uk-UA" sz="2800" b="1" dirty="0" smtClean="0">
                <a:latin typeface="Constantia" panose="02030602050306030303" pitchFamily="18" charset="0"/>
              </a:rPr>
              <a:t>«помаранчева»</a:t>
            </a:r>
            <a:endParaRPr lang="ru-RU" sz="2800" b="1" dirty="0">
              <a:latin typeface="Constantia" panose="02030602050306030303" pitchFamily="18" charset="0"/>
            </a:endParaRPr>
          </a:p>
        </p:txBody>
      </p:sp>
      <p:sp>
        <p:nvSpPr>
          <p:cNvPr id="20" name="Google Shape;169;p21"/>
          <p:cNvSpPr txBox="1"/>
          <p:nvPr/>
        </p:nvSpPr>
        <p:spPr>
          <a:xfrm>
            <a:off x="3510832" y="201095"/>
            <a:ext cx="8223967" cy="2347439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lang="uk-UA" sz="2400" b="1" i="0" u="none" dirty="0" smtClean="0">
                <a:ea typeface="Times New Roman"/>
                <a:cs typeface="Times New Roman"/>
                <a:sym typeface="Times New Roman"/>
              </a:rPr>
              <a:t>        Щ</a:t>
            </a:r>
            <a:r>
              <a:rPr lang="uk-UA" sz="2400" b="1" dirty="0" smtClean="0">
                <a:ea typeface="Times New Roman"/>
                <a:cs typeface="Times New Roman"/>
                <a:sym typeface="Times New Roman"/>
              </a:rPr>
              <a:t>об дістатись до школи Кирило доклав </a:t>
            </a:r>
            <a:r>
              <a:rPr lang="uk-UA" sz="2400" b="1" dirty="0" err="1" smtClean="0">
                <a:ea typeface="Times New Roman"/>
                <a:cs typeface="Times New Roman"/>
                <a:sym typeface="Times New Roman"/>
              </a:rPr>
              <a:t>неаби</a:t>
            </a:r>
            <a:r>
              <a:rPr lang="uk-UA" sz="2400" b="1" dirty="0" smtClean="0">
                <a:ea typeface="Times New Roman"/>
                <a:cs typeface="Times New Roman"/>
                <a:sym typeface="Times New Roman"/>
              </a:rPr>
              <a:t> яких зусиль: на першому автобусі, швидкість якого 60 км/годину він їхав 2 години, на другому, швидкість якого 50 км/год </a:t>
            </a:r>
            <a:r>
              <a:rPr lang="uk-UA" sz="2400" b="1" dirty="0">
                <a:ea typeface="Times New Roman"/>
                <a:cs typeface="Times New Roman"/>
                <a:sym typeface="Times New Roman"/>
              </a:rPr>
              <a:t>-</a:t>
            </a:r>
            <a:r>
              <a:rPr lang="uk-UA" sz="2400" b="1" dirty="0" smtClean="0">
                <a:ea typeface="Times New Roman"/>
                <a:cs typeface="Times New Roman"/>
                <a:sym typeface="Times New Roman"/>
              </a:rPr>
              <a:t> 3 години, та й потім ще 3 години на двоповерховому </a:t>
            </a:r>
            <a:r>
              <a:rPr lang="uk-UA" sz="2400" b="1" dirty="0" err="1" smtClean="0">
                <a:ea typeface="Times New Roman"/>
                <a:cs typeface="Times New Roman"/>
                <a:sym typeface="Times New Roman"/>
              </a:rPr>
              <a:t>бусі</a:t>
            </a:r>
            <a:r>
              <a:rPr lang="uk-UA" sz="2400" b="1" dirty="0" smtClean="0">
                <a:ea typeface="Times New Roman"/>
                <a:cs typeface="Times New Roman"/>
                <a:sym typeface="Times New Roman"/>
              </a:rPr>
              <a:t> зі швидкістю 70 км/год. З якою середньою швидкістю Кирило поспішав до країни знань?</a:t>
            </a:r>
            <a:endParaRPr lang="uk-UA" sz="2400" b="1" i="0" u="none" dirty="0" smtClean="0"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496989" y="2164081"/>
            <a:ext cx="11550140" cy="4264273"/>
            <a:chOff x="500649" y="-162559"/>
            <a:chExt cx="11550140" cy="4264273"/>
          </a:xfrm>
        </p:grpSpPr>
        <p:pic>
          <p:nvPicPr>
            <p:cNvPr id="6146" name="Picture 2" descr="Photo from album &quot;Автобус, трамвай&quot; on | Школьные автобусы ...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9057" y="121921"/>
              <a:ext cx="3570947" cy="32210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50" name="Picture 6" descr="Photo from album &quot;Автобус, трамвай&quot; on | Школьные автобусы ...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00649" y="254264"/>
              <a:ext cx="4115650" cy="31269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Google Shape;179;p22"/>
            <p:cNvSpPr txBox="1"/>
            <p:nvPr/>
          </p:nvSpPr>
          <p:spPr>
            <a:xfrm>
              <a:off x="1241886" y="3000165"/>
              <a:ext cx="1828800" cy="3968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600"/>
                </a:buClr>
                <a:buSzPts val="2000"/>
                <a:buFont typeface="Arial"/>
                <a:buNone/>
              </a:pPr>
              <a:r>
                <a:rPr lang="en-US" sz="2000" b="1" i="0" u="none" dirty="0" smtClean="0">
                  <a:latin typeface="Arial"/>
                  <a:ea typeface="Arial"/>
                  <a:cs typeface="Arial"/>
                  <a:sym typeface="Arial"/>
                </a:rPr>
                <a:t>6</a:t>
              </a:r>
              <a:r>
                <a:rPr lang="ru-RU" sz="2000" b="1" i="0" u="none" dirty="0" smtClean="0">
                  <a:latin typeface="Arial"/>
                  <a:ea typeface="Arial"/>
                  <a:cs typeface="Arial"/>
                  <a:sym typeface="Arial"/>
                </a:rPr>
                <a:t>0</a:t>
              </a:r>
              <a:r>
                <a:rPr lang="en-US" sz="2000" b="1" i="0" u="none" dirty="0" smtClean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1" i="0" u="none" dirty="0">
                  <a:latin typeface="Arial"/>
                  <a:ea typeface="Arial"/>
                  <a:cs typeface="Arial"/>
                  <a:sym typeface="Arial"/>
                </a:rPr>
                <a:t>км/год</a:t>
              </a:r>
              <a:endParaRPr dirty="0"/>
            </a:p>
          </p:txBody>
        </p:sp>
        <p:sp>
          <p:nvSpPr>
            <p:cNvPr id="9" name="Google Shape;180;p22"/>
            <p:cNvSpPr txBox="1"/>
            <p:nvPr/>
          </p:nvSpPr>
          <p:spPr>
            <a:xfrm>
              <a:off x="6044816" y="3039369"/>
              <a:ext cx="1676400" cy="3968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600"/>
                </a:buClr>
                <a:buSzPts val="2000"/>
                <a:buFont typeface="Arial"/>
                <a:buNone/>
              </a:pPr>
              <a:r>
                <a:rPr lang="ru-RU" sz="2000" b="1" i="0" u="none" dirty="0" smtClean="0">
                  <a:latin typeface="Arial"/>
                  <a:ea typeface="Arial"/>
                  <a:cs typeface="Arial"/>
                  <a:sym typeface="Arial"/>
                </a:rPr>
                <a:t>50</a:t>
              </a:r>
              <a:r>
                <a:rPr lang="en-US" sz="2000" b="1" i="0" u="none" dirty="0" smtClean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1" i="0" u="none" dirty="0">
                  <a:latin typeface="Arial"/>
                  <a:ea typeface="Arial"/>
                  <a:cs typeface="Arial"/>
                  <a:sym typeface="Arial"/>
                </a:rPr>
                <a:t>км/год</a:t>
              </a:r>
              <a:endParaRPr dirty="0"/>
            </a:p>
          </p:txBody>
        </p:sp>
        <p:sp>
          <p:nvSpPr>
            <p:cNvPr id="10" name="Google Shape;181;p22"/>
            <p:cNvSpPr/>
            <p:nvPr/>
          </p:nvSpPr>
          <p:spPr>
            <a:xfrm rot="5400000" flipH="1">
              <a:off x="1877744" y="1902719"/>
              <a:ext cx="563367" cy="3110659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83;p22"/>
            <p:cNvSpPr txBox="1"/>
            <p:nvPr/>
          </p:nvSpPr>
          <p:spPr>
            <a:xfrm>
              <a:off x="1537135" y="3704839"/>
              <a:ext cx="1371600" cy="3968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600"/>
                </a:buClr>
                <a:buSzPts val="2000"/>
                <a:buFont typeface="Arial"/>
                <a:buNone/>
              </a:pPr>
              <a:r>
                <a:rPr lang="uk-UA" sz="2000" b="1" i="0" u="none" dirty="0" smtClean="0">
                  <a:latin typeface="Arial"/>
                  <a:ea typeface="Arial"/>
                  <a:cs typeface="Arial"/>
                  <a:sym typeface="Arial"/>
                </a:rPr>
                <a:t>2 години</a:t>
              </a:r>
              <a:endParaRPr lang="uk-UA" dirty="0"/>
            </a:p>
          </p:txBody>
        </p:sp>
        <p:sp>
          <p:nvSpPr>
            <p:cNvPr id="13" name="Google Shape;184;p22"/>
            <p:cNvSpPr txBox="1"/>
            <p:nvPr/>
          </p:nvSpPr>
          <p:spPr>
            <a:xfrm>
              <a:off x="5175141" y="3697484"/>
              <a:ext cx="1676400" cy="3968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600"/>
                </a:buClr>
                <a:buSzPts val="2000"/>
                <a:buFont typeface="Arial"/>
                <a:buNone/>
              </a:pPr>
              <a:r>
                <a:rPr lang="en-US" sz="2000" b="1" i="0" u="none" dirty="0">
                  <a:latin typeface="Arial"/>
                  <a:ea typeface="Arial"/>
                  <a:cs typeface="Arial"/>
                  <a:sym typeface="Arial"/>
                </a:rPr>
                <a:t>3 </a:t>
              </a:r>
              <a:r>
                <a:rPr lang="uk-UA" sz="2000" b="1" i="0" u="none" dirty="0" smtClean="0">
                  <a:latin typeface="Arial"/>
                  <a:ea typeface="Arial"/>
                  <a:cs typeface="Arial"/>
                  <a:sym typeface="Arial"/>
                </a:rPr>
                <a:t>години</a:t>
              </a:r>
              <a:endParaRPr lang="uk-UA" dirty="0"/>
            </a:p>
          </p:txBody>
        </p:sp>
        <p:sp>
          <p:nvSpPr>
            <p:cNvPr id="15" name="Google Shape;180;p22"/>
            <p:cNvSpPr txBox="1"/>
            <p:nvPr/>
          </p:nvSpPr>
          <p:spPr>
            <a:xfrm>
              <a:off x="8251436" y="3004170"/>
              <a:ext cx="1676400" cy="3968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600"/>
                </a:buClr>
                <a:buSzPts val="2000"/>
                <a:buFont typeface="Arial"/>
                <a:buNone/>
              </a:pPr>
              <a:r>
                <a:rPr lang="ru-RU" sz="2000" b="1" i="0" u="none" dirty="0" smtClean="0">
                  <a:latin typeface="Arial"/>
                  <a:ea typeface="Arial"/>
                  <a:cs typeface="Arial"/>
                  <a:sym typeface="Arial"/>
                </a:rPr>
                <a:t>70</a:t>
              </a:r>
              <a:r>
                <a:rPr lang="en-US" sz="2000" b="1" i="0" u="none" dirty="0" smtClean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1" i="0" u="none" dirty="0">
                  <a:latin typeface="Arial"/>
                  <a:ea typeface="Arial"/>
                  <a:cs typeface="Arial"/>
                  <a:sym typeface="Arial"/>
                </a:rPr>
                <a:t>км/год</a:t>
              </a:r>
              <a:endParaRPr dirty="0"/>
            </a:p>
          </p:txBody>
        </p:sp>
        <p:sp>
          <p:nvSpPr>
            <p:cNvPr id="16" name="Google Shape;181;p22"/>
            <p:cNvSpPr/>
            <p:nvPr/>
          </p:nvSpPr>
          <p:spPr>
            <a:xfrm rot="5400000" flipH="1">
              <a:off x="5609553" y="1432930"/>
              <a:ext cx="563367" cy="4032811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81;p22"/>
            <p:cNvSpPr/>
            <p:nvPr/>
          </p:nvSpPr>
          <p:spPr>
            <a:xfrm rot="5400000" flipH="1">
              <a:off x="9500752" y="1730333"/>
              <a:ext cx="563367" cy="3429440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4;p22"/>
            <p:cNvSpPr txBox="1"/>
            <p:nvPr/>
          </p:nvSpPr>
          <p:spPr>
            <a:xfrm>
              <a:off x="9207952" y="3679805"/>
              <a:ext cx="1676400" cy="3968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600"/>
                </a:buClr>
                <a:buSzPts val="2000"/>
                <a:buFont typeface="Arial"/>
                <a:buNone/>
              </a:pPr>
              <a:r>
                <a:rPr lang="en-US" sz="2000" b="1" i="0" u="none" dirty="0">
                  <a:latin typeface="Arial"/>
                  <a:ea typeface="Arial"/>
                  <a:cs typeface="Arial"/>
                  <a:sym typeface="Arial"/>
                </a:rPr>
                <a:t>3 </a:t>
              </a:r>
              <a:r>
                <a:rPr lang="uk-UA" sz="2000" b="1" i="0" u="none" dirty="0" smtClean="0">
                  <a:latin typeface="Arial"/>
                  <a:ea typeface="Arial"/>
                  <a:cs typeface="Arial"/>
                  <a:sym typeface="Arial"/>
                </a:rPr>
                <a:t>години</a:t>
              </a:r>
              <a:endParaRPr lang="uk-UA" dirty="0"/>
            </a:p>
          </p:txBody>
        </p:sp>
        <p:pic>
          <p:nvPicPr>
            <p:cNvPr id="6148" name="Picture 4" descr="Dvukhetazhnyy Avtobus Risunok - bagno.site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9740" y="-162559"/>
              <a:ext cx="4361049" cy="35573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Google Shape;185;p22"/>
          <p:cNvSpPr txBox="1"/>
          <p:nvPr/>
        </p:nvSpPr>
        <p:spPr>
          <a:xfrm>
            <a:off x="281487" y="4403356"/>
            <a:ext cx="11776128" cy="23221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chemeClr val="dk1"/>
              </a:buClr>
              <a:buSzPts val="2400"/>
            </a:pPr>
            <a:r>
              <a:rPr lang="uk-UA" sz="3600" b="1" i="1" dirty="0">
                <a:ea typeface="Times New Roman"/>
                <a:cs typeface="Times New Roman"/>
                <a:sym typeface="Times New Roman"/>
              </a:rPr>
              <a:t>Розв'язання </a:t>
            </a:r>
          </a:p>
          <a:p>
            <a:pPr lvl="0">
              <a:buClr>
                <a:schemeClr val="dk1"/>
              </a:buClr>
              <a:buSzPts val="2400"/>
            </a:pPr>
            <a:r>
              <a:rPr lang="uk-UA" sz="3200" b="1" i="1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 60 ∙ 2 </a:t>
            </a:r>
            <a:r>
              <a:rPr lang="uk-UA" sz="3200" b="1" i="1" u="none" dirty="0" smtClean="0">
                <a:solidFill>
                  <a:schemeClr val="dk1"/>
                </a:solidFill>
                <a:ea typeface="Arial"/>
                <a:cs typeface="Arial"/>
                <a:sym typeface="Arial"/>
              </a:rPr>
              <a:t>+ 50 ∙ 3 + 70 ∙ 3 = 120 + 150 + 210 = 480 (км)</a:t>
            </a:r>
            <a:r>
              <a:rPr lang="uk-UA" sz="2400" b="1" i="0" u="none" dirty="0" smtClean="0">
                <a:solidFill>
                  <a:schemeClr val="dk1"/>
                </a:solidFill>
                <a:ea typeface="Arial"/>
                <a:cs typeface="Arial"/>
                <a:sym typeface="Arial"/>
              </a:rPr>
              <a:t> – пройдений шлях</a:t>
            </a:r>
            <a:endParaRPr lang="uk-UA" dirty="0" smtClean="0"/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uk-UA" sz="3200" b="1" i="1" u="none" dirty="0" smtClean="0">
                <a:solidFill>
                  <a:schemeClr val="dk1"/>
                </a:solidFill>
                <a:ea typeface="Arial"/>
                <a:cs typeface="Arial"/>
                <a:sym typeface="Arial"/>
              </a:rPr>
              <a:t>  480 : 8 = 60 (км/год</a:t>
            </a:r>
            <a:r>
              <a:rPr lang="uk-UA" sz="3200" b="1" i="1" u="none" dirty="0" smtClean="0">
                <a:ea typeface="Arial"/>
                <a:cs typeface="Arial"/>
                <a:sym typeface="Arial"/>
              </a:rPr>
              <a:t>)   </a:t>
            </a:r>
            <a:r>
              <a:rPr lang="uk-UA" sz="2400" b="1" i="0" u="none" dirty="0" smtClean="0">
                <a:ea typeface="Arial"/>
                <a:cs typeface="Arial"/>
                <a:sym typeface="Arial"/>
              </a:rPr>
              <a:t>– середня швидкість руху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uk-UA" sz="2400" b="1" i="1" dirty="0" smtClean="0">
                <a:cs typeface="Arial"/>
                <a:sym typeface="Arial"/>
              </a:rPr>
              <a:t>Відповідь: зі швидкістю 60 км/год.</a:t>
            </a:r>
            <a:endParaRPr lang="uk-UA" i="1" dirty="0" smtClean="0"/>
          </a:p>
        </p:txBody>
      </p:sp>
    </p:spTree>
    <p:extLst>
      <p:ext uri="{BB962C8B-B14F-4D97-AF65-F5344CB8AC3E}">
        <p14:creationId xmlns:p14="http://schemas.microsoft.com/office/powerpoint/2010/main" xmlns="" val="4058644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312726" y="174426"/>
            <a:ext cx="8719147" cy="1938992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     Хто з Вас не бажає поласувати смачненьким </a:t>
            </a:r>
            <a:r>
              <a:rPr lang="uk-UA" sz="2400" b="1" dirty="0" err="1" smtClean="0"/>
              <a:t>бургером</a:t>
            </a:r>
            <a:r>
              <a:rPr lang="uk-UA" sz="2400" b="1" dirty="0" smtClean="0"/>
              <a:t>? Губка-Боб готує найкращі бургери в світі! Але, в понеділок його не зупинити, у вівторок втома перемагає, а в середу… все… втомився! Підкажіть, яка у Боба продуктивність праці? Може його час звільнити?</a:t>
            </a:r>
            <a:endParaRPr lang="uk-UA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70654" y="154970"/>
            <a:ext cx="3038254" cy="113877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>
                <a:latin typeface="Constantia" panose="02030602050306030303" pitchFamily="18" charset="0"/>
              </a:rPr>
              <a:t>Задачка №3</a:t>
            </a:r>
          </a:p>
          <a:p>
            <a:pPr algn="ctr"/>
            <a:r>
              <a:rPr lang="uk-UA" sz="3200" b="1" dirty="0" smtClean="0">
                <a:latin typeface="Constantia" panose="02030602050306030303" pitchFamily="18" charset="0"/>
              </a:rPr>
              <a:t>«жовта»</a:t>
            </a:r>
            <a:endParaRPr lang="ru-RU" sz="3200" b="1" dirty="0">
              <a:latin typeface="Constantia" panose="02030602050306030303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1748747" y="1984441"/>
            <a:ext cx="9535334" cy="1467772"/>
            <a:chOff x="2041808" y="1331709"/>
            <a:chExt cx="9535334" cy="1467772"/>
          </a:xfrm>
        </p:grpSpPr>
        <p:pic>
          <p:nvPicPr>
            <p:cNvPr id="3076" name="Picture 4" descr="чизбургер, биг мак, фастфуд - cкачать бесплатно рендер Еда на ...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1808" y="1358030"/>
              <a:ext cx="1638012" cy="14414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4" descr="чизбургер, биг мак, фастфуд - cкачать бесплатно рендер Еда на ...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0601" y="1337410"/>
              <a:ext cx="1638012" cy="14414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4" descr="чизбургер, биг мак, фастфуд - cкачать бесплатно рендер Еда на ...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39130" y="1331709"/>
              <a:ext cx="1638012" cy="14414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4" descr="чизбургер, биг мак, фастфуд - cкачать бесплатно рендер Еда на ...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20124" y="1345401"/>
              <a:ext cx="1638012" cy="14414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4" descr="чизбургер, биг мак, фастфуд - cкачать бесплатно рендер Еда на ...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12555" y="1331710"/>
              <a:ext cx="1638012" cy="14414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4" descr="чизбургер, биг мак, фастфуд - cкачать бесплатно рендер Еда на ...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2112" y="1349188"/>
              <a:ext cx="1638012" cy="14414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4" descr="чизбургер, биг мак, фастфуд - cкачать бесплатно рендер Еда на ...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4100" y="1331710"/>
              <a:ext cx="1638012" cy="14414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4" descr="чизбургер, биг мак, фастфуд - cкачать бесплатно рендер Еда на ...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0364" y="1349189"/>
              <a:ext cx="1638012" cy="14414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4" descr="чизбургер, биг мак, фастфуд - cкачать бесплатно рендер Еда на ...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2615" y="1337409"/>
              <a:ext cx="1638012" cy="14414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4" descr="чизбургер, биг мак, фастфуд - cкачать бесплатно рендер Еда на ...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95841" y="1349189"/>
              <a:ext cx="1638012" cy="14414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4" name="Группа 33"/>
          <p:cNvGrpSpPr/>
          <p:nvPr/>
        </p:nvGrpSpPr>
        <p:grpSpPr>
          <a:xfrm>
            <a:off x="2760783" y="4877143"/>
            <a:ext cx="5580512" cy="1825220"/>
            <a:chOff x="3258195" y="3539660"/>
            <a:chExt cx="4781853" cy="1481410"/>
          </a:xfrm>
        </p:grpSpPr>
        <p:pic>
          <p:nvPicPr>
            <p:cNvPr id="13" name="Picture 4" descr="чизбургер, биг мак, фастфуд - cкачать бесплатно рендер Еда на ...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58195" y="3579619"/>
              <a:ext cx="1638012" cy="14414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" name="Группа 2"/>
            <p:cNvGrpSpPr/>
            <p:nvPr/>
          </p:nvGrpSpPr>
          <p:grpSpPr>
            <a:xfrm>
              <a:off x="4060345" y="3539660"/>
              <a:ext cx="3979703" cy="1459227"/>
              <a:chOff x="5449916" y="2751478"/>
              <a:chExt cx="3979703" cy="1459227"/>
            </a:xfrm>
          </p:grpSpPr>
          <p:pic>
            <p:nvPicPr>
              <p:cNvPr id="26" name="Picture 4" descr="чизбургер, биг мак, фастфуд - cкачать бесплатно рендер Еда на ...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9916" y="2769254"/>
                <a:ext cx="1638012" cy="14414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2" name="Группа 1"/>
              <p:cNvGrpSpPr/>
              <p:nvPr/>
            </p:nvGrpSpPr>
            <p:grpSpPr>
              <a:xfrm>
                <a:off x="6181864" y="2751478"/>
                <a:ext cx="3247755" cy="1449620"/>
                <a:chOff x="3865492" y="2895775"/>
                <a:chExt cx="3247755" cy="1449620"/>
              </a:xfrm>
            </p:grpSpPr>
            <p:pic>
              <p:nvPicPr>
                <p:cNvPr id="27" name="Picture 4" descr="чизбургер, биг мак, фастфуд - cкачать бесплатно рендер Еда на ...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5492" y="2897512"/>
                  <a:ext cx="1638012" cy="14414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8" name="Picture 4" descr="чизбургер, биг мак, фастфуд - cкачать бесплатно рендер Еда на ...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9535" y="2895775"/>
                  <a:ext cx="1638012" cy="14414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" name="Picture 4" descr="чизбургер, биг мак, фастфуд - cкачать бесплатно рендер Еда на ...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75235" y="2903944"/>
                  <a:ext cx="1638012" cy="14414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grpSp>
        <p:nvGrpSpPr>
          <p:cNvPr id="7" name="Группа 6"/>
          <p:cNvGrpSpPr/>
          <p:nvPr/>
        </p:nvGrpSpPr>
        <p:grpSpPr>
          <a:xfrm>
            <a:off x="2236046" y="3370523"/>
            <a:ext cx="8340175" cy="1773124"/>
            <a:chOff x="1568929" y="5187829"/>
            <a:chExt cx="7808096" cy="1465044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1568929" y="5187829"/>
              <a:ext cx="5431472" cy="1461857"/>
              <a:chOff x="3510799" y="4507526"/>
              <a:chExt cx="5431472" cy="1461857"/>
            </a:xfrm>
          </p:grpSpPr>
          <p:pic>
            <p:nvPicPr>
              <p:cNvPr id="14" name="Picture 4" descr="чизбургер, биг мак, фастфуд - cкачать бесплатно рендер Еда на ...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10799" y="4507526"/>
                <a:ext cx="1638012" cy="14414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" name="Picture 4" descr="чизбургер, биг мак, фастфуд - cкачать бесплатно рендер Еда на ...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2831" y="4507527"/>
                <a:ext cx="1638012" cy="14414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6" name="Picture 4" descr="чизбургер, биг мак, фастфуд - cкачать бесплатно рендер Еда на ...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68925" y="4523566"/>
                <a:ext cx="1638012" cy="14414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7" name="Picture 4" descr="чизбургер, биг мак, фастфуд - cкачать бесплатно рендер Еда на ...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6835" y="4515351"/>
                <a:ext cx="1638012" cy="14414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8" name="Picture 4" descr="чизбургер, биг мак, фастфуд - cкачать бесплатно рендер Еда на ...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52239" y="4509287"/>
                <a:ext cx="1638012" cy="14414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9" name="Picture 4" descr="чизбургер, биг мак, фастфуд - cкачать бесплатно рендер Еда на ...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4259" y="4527932"/>
                <a:ext cx="1638012" cy="14414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42" name="Группа 41"/>
            <p:cNvGrpSpPr/>
            <p:nvPr/>
          </p:nvGrpSpPr>
          <p:grpSpPr>
            <a:xfrm>
              <a:off x="6180887" y="5195382"/>
              <a:ext cx="3196138" cy="1457491"/>
              <a:chOff x="3510799" y="4507526"/>
              <a:chExt cx="3196138" cy="1457491"/>
            </a:xfrm>
          </p:grpSpPr>
          <p:pic>
            <p:nvPicPr>
              <p:cNvPr id="43" name="Picture 4" descr="чизбургер, биг мак, фастфуд - cкачать бесплатно рендер Еда на ...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10799" y="4507526"/>
                <a:ext cx="1638012" cy="14414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4" name="Picture 4" descr="чизбургер, биг мак, фастфуд - cкачать бесплатно рендер Еда на ...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2831" y="4507527"/>
                <a:ext cx="1638012" cy="14414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5" name="Picture 4" descr="чизбургер, биг мак, фастфуд - cкачать бесплатно рендер Еда на ...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68925" y="4523566"/>
                <a:ext cx="1638012" cy="14414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52" name="Овал 51"/>
          <p:cNvSpPr/>
          <p:nvPr/>
        </p:nvSpPr>
        <p:spPr>
          <a:xfrm>
            <a:off x="10454848" y="2073046"/>
            <a:ext cx="1495586" cy="1495586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6000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10</a:t>
            </a:r>
            <a:endParaRPr lang="ru-RU" sz="6000" b="1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sp>
        <p:nvSpPr>
          <p:cNvPr id="54" name="Овал 53"/>
          <p:cNvSpPr/>
          <p:nvPr/>
        </p:nvSpPr>
        <p:spPr>
          <a:xfrm>
            <a:off x="10536288" y="3570019"/>
            <a:ext cx="1495586" cy="1495586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6000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9</a:t>
            </a:r>
            <a:endParaRPr lang="ru-RU" sz="6000" b="1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pic>
        <p:nvPicPr>
          <p:cNvPr id="3082" name="Picture 10" descr="Губка Боб PNG картинки скачать бесплатно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65805" y="4319630"/>
            <a:ext cx="2171743" cy="2937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Овал 54"/>
          <p:cNvSpPr/>
          <p:nvPr/>
        </p:nvSpPr>
        <p:spPr>
          <a:xfrm>
            <a:off x="10536288" y="5014832"/>
            <a:ext cx="1495586" cy="1495586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6000" b="1" dirty="0">
                <a:solidFill>
                  <a:schemeClr val="tx1"/>
                </a:solidFill>
                <a:latin typeface="Book Antiqua" panose="02040602050305030304" pitchFamily="18" charset="0"/>
              </a:rPr>
              <a:t>5</a:t>
            </a:r>
            <a:endParaRPr lang="ru-RU" sz="6000" b="1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78184" y="4912154"/>
            <a:ext cx="7772547" cy="175432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3600" b="1" i="1" dirty="0" smtClean="0">
                <a:ea typeface="Times New Roman"/>
                <a:cs typeface="Times New Roman"/>
                <a:sym typeface="Times New Roman"/>
              </a:rPr>
              <a:t>Розв'язання </a:t>
            </a:r>
            <a:endParaRPr lang="uk-UA" sz="3600" b="1" i="1" dirty="0">
              <a:ea typeface="Times New Roman"/>
              <a:cs typeface="Times New Roman"/>
              <a:sym typeface="Times New Roman"/>
            </a:endParaRPr>
          </a:p>
          <a:p>
            <a:pPr algn="ctr"/>
            <a:r>
              <a:rPr lang="uk-UA" sz="3600" b="1" dirty="0" smtClean="0"/>
              <a:t>(10 + 9 + 5) </a:t>
            </a:r>
            <a:r>
              <a:rPr lang="uk-UA" sz="3600" b="1" dirty="0" smtClean="0">
                <a:sym typeface="Symbol" panose="05050102010706020507" pitchFamily="18" charset="2"/>
              </a:rPr>
              <a:t> 3 = 2</a:t>
            </a:r>
            <a:r>
              <a:rPr lang="uk-UA" sz="3600" b="1" dirty="0" smtClean="0"/>
              <a:t>4 : 3 = 8</a:t>
            </a:r>
          </a:p>
          <a:p>
            <a:r>
              <a:rPr lang="uk-UA" sz="3200" b="1" i="1" dirty="0" smtClean="0"/>
              <a:t> Відповідь: 8 </a:t>
            </a:r>
            <a:r>
              <a:rPr lang="uk-UA" sz="3200" b="1" i="1" dirty="0" err="1" smtClean="0"/>
              <a:t>бургерів</a:t>
            </a:r>
            <a:r>
              <a:rPr lang="uk-UA" sz="3200" b="1" i="1" dirty="0" smtClean="0"/>
              <a:t>. </a:t>
            </a:r>
            <a:endParaRPr lang="uk-UA" sz="3200" b="1" dirty="0"/>
          </a:p>
        </p:txBody>
      </p:sp>
      <p:pic>
        <p:nvPicPr>
          <p:cNvPr id="3084" name="Picture 12" descr="Spongebob Squarepants | JoshKomisarcik Wiki | Fando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7660" y="1081296"/>
            <a:ext cx="2572685" cy="2468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Губка Боб PNG картинки скачать бесплатно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863" y="2866810"/>
            <a:ext cx="2937630" cy="2889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25797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Рисунки карандашом пальма (30 фото) 🔥 Прикольные картинки и юмор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1003" b="47182"/>
          <a:stretch/>
        </p:blipFill>
        <p:spPr bwMode="auto">
          <a:xfrm rot="20058067">
            <a:off x="-728496" y="737998"/>
            <a:ext cx="3293239" cy="264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Рисунки карандашом пальма (30 фото) 🔥 Прикольные картинки и юмо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49340" y="1854864"/>
            <a:ext cx="4772992" cy="5003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Рисунки карандашом пальма (30 фото) 🔥 Прикольные картинки и юмо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50663" y="4049756"/>
            <a:ext cx="2679065" cy="2808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Обезьянки | Милые рисунки, Мальчики иллюстрации и Детские рисунки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11697" y="3445894"/>
            <a:ext cx="2461082" cy="3412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363557" y="242522"/>
            <a:ext cx="8539142" cy="1938992"/>
          </a:xfrm>
          <a:prstGeom prst="rect">
            <a:avLst/>
          </a:prstGeom>
          <a:solidFill>
            <a:srgbClr val="33CC33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     В мавпячих родинних документах написано: «середнє арифметичне довжин хвостів в родині мавп 6 метрів»! Мавпенятко хвости усім поміряло та отримало 18,2 метра, а свій аж ніяк…   Допоможіть мавпочці з'ясувати довжину        </a:t>
            </a:r>
          </a:p>
          <a:p>
            <a:pPr algn="ctr"/>
            <a:r>
              <a:rPr lang="uk-UA" sz="2400" b="1" dirty="0"/>
              <a:t> </a:t>
            </a:r>
            <a:r>
              <a:rPr lang="uk-UA" sz="2400" b="1" dirty="0" smtClean="0"/>
              <a:t>                                                власного хвостика. </a:t>
            </a:r>
            <a:endParaRPr lang="uk-UA" sz="2400" b="1" dirty="0"/>
          </a:p>
        </p:txBody>
      </p:sp>
      <p:pic>
        <p:nvPicPr>
          <p:cNvPr id="1026" name="Picture 2" descr="Рисунки карандашом пальма (30 фото) 🔥 Прикольные картинки и юмо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13334" y="741680"/>
            <a:ext cx="4543425" cy="611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Photo from album &quot;Обезьянки&quot; on | Мальчики иллюстрации 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4827" y="1692613"/>
            <a:ext cx="5660569" cy="5165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10183752" y="2092960"/>
            <a:ext cx="1886328" cy="1818881"/>
          </a:xfrm>
          <a:prstGeom prst="ellipse">
            <a:avLst/>
          </a:prstGeom>
          <a:solidFill>
            <a:srgbClr val="99F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8800" b="1" dirty="0" smtClean="0">
                <a:solidFill>
                  <a:schemeClr val="tx1"/>
                </a:solidFill>
              </a:rPr>
              <a:t>?</a:t>
            </a:r>
            <a:endParaRPr lang="ru-RU" sz="8800" b="1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9128" y="3115294"/>
            <a:ext cx="6843260" cy="36625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3600" b="1" i="1" dirty="0" smtClean="0">
                <a:ea typeface="Times New Roman"/>
                <a:cs typeface="Times New Roman"/>
                <a:sym typeface="Times New Roman"/>
              </a:rPr>
              <a:t>Розв'язання</a:t>
            </a:r>
          </a:p>
          <a:p>
            <a:pPr algn="ctr"/>
            <a:r>
              <a:rPr lang="uk-UA" sz="2400" b="1" i="1" dirty="0" smtClean="0">
                <a:ea typeface="Times New Roman"/>
                <a:cs typeface="Times New Roman"/>
                <a:sym typeface="Times New Roman"/>
              </a:rPr>
              <a:t>Нехай довжина хвостика – х, складемо рівняння </a:t>
            </a:r>
            <a:endParaRPr lang="uk-UA" sz="2400" b="1" i="1" dirty="0">
              <a:ea typeface="Times New Roman"/>
              <a:cs typeface="Times New Roman"/>
              <a:sym typeface="Times New Roman"/>
            </a:endParaRPr>
          </a:p>
          <a:p>
            <a:pPr algn="ctr"/>
            <a:r>
              <a:rPr lang="uk-UA" sz="3600" b="1" dirty="0" smtClean="0">
                <a:sym typeface="Symbol" panose="05050102010706020507" pitchFamily="18" charset="2"/>
              </a:rPr>
              <a:t>(18,2 + х) : 4 = 6</a:t>
            </a:r>
          </a:p>
          <a:p>
            <a:pPr algn="ctr"/>
            <a:r>
              <a:rPr lang="uk-UA" sz="3600" b="1" dirty="0" smtClean="0">
                <a:sym typeface="Symbol" panose="05050102010706020507" pitchFamily="18" charset="2"/>
              </a:rPr>
              <a:t>18,2 + х = 24</a:t>
            </a:r>
          </a:p>
          <a:p>
            <a:pPr algn="ctr"/>
            <a:r>
              <a:rPr lang="uk-UA" sz="3600" b="1" dirty="0" smtClean="0">
                <a:sym typeface="Symbol" panose="05050102010706020507" pitchFamily="18" charset="2"/>
              </a:rPr>
              <a:t>х = 24 – 18,2 </a:t>
            </a:r>
          </a:p>
          <a:p>
            <a:pPr algn="ctr"/>
            <a:r>
              <a:rPr lang="uk-UA" sz="3600" b="1" dirty="0" smtClean="0">
                <a:sym typeface="Symbol" panose="05050102010706020507" pitchFamily="18" charset="2"/>
              </a:rPr>
              <a:t>х = 5,8 (м)</a:t>
            </a:r>
            <a:r>
              <a:rPr lang="uk-UA" sz="3600" b="1" dirty="0" smtClean="0"/>
              <a:t> </a:t>
            </a:r>
          </a:p>
          <a:p>
            <a:pPr algn="ctr"/>
            <a:r>
              <a:rPr lang="uk-UA" sz="2800" b="1" i="1" dirty="0" smtClean="0"/>
              <a:t>Відповідь: довжина хвостика 5,8 метра!</a:t>
            </a:r>
            <a:endParaRPr lang="uk-UA" sz="2800" b="1" i="1" dirty="0"/>
          </a:p>
        </p:txBody>
      </p:sp>
      <p:sp>
        <p:nvSpPr>
          <p:cNvPr id="7" name="TextBox 6"/>
          <p:cNvSpPr txBox="1"/>
          <p:nvPr/>
        </p:nvSpPr>
        <p:spPr>
          <a:xfrm>
            <a:off x="193499" y="242522"/>
            <a:ext cx="3038254" cy="1138773"/>
          </a:xfrm>
          <a:prstGeom prst="rect">
            <a:avLst/>
          </a:prstGeom>
          <a:solidFill>
            <a:srgbClr val="33CC33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>
                <a:latin typeface="Constantia" panose="02030602050306030303" pitchFamily="18" charset="0"/>
              </a:rPr>
              <a:t>Задачка №4</a:t>
            </a:r>
          </a:p>
          <a:p>
            <a:pPr algn="ctr"/>
            <a:r>
              <a:rPr lang="uk-UA" sz="3200" b="1" dirty="0" smtClean="0">
                <a:latin typeface="Constantia" panose="02030602050306030303" pitchFamily="18" charset="0"/>
              </a:rPr>
              <a:t>«зелена»</a:t>
            </a:r>
            <a:endParaRPr lang="ru-RU" sz="3200" b="1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096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hoto from album &quot;Туризм, рыбалка. Всё для туриста&quot; on | Рыбалка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760" y="-518160"/>
            <a:ext cx="4907280" cy="7376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Fishing Kids | Роспись по ткани, Альбом и Яндекс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4121457" y="827576"/>
            <a:ext cx="5090034" cy="5956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463871" y="242522"/>
            <a:ext cx="8438827" cy="1938992"/>
          </a:xfrm>
          <a:prstGeom prst="rect">
            <a:avLst/>
          </a:prstGeom>
          <a:solidFill>
            <a:srgbClr val="D9FBF7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     Що може буте веселіше, ніж рибалити з друзями! Микола Карасьов спіймав карася вагою 6 кг, Сашко Карпов зловив карпа вагою 10 кг, Василь Сомов заудачив сома вагою 7 кг, та всіх здивував Линько, спіймавши в'язку линів, вагою 14 кг. Знайдіть, любі п'ятикласники, середній улов наших друзів!   </a:t>
            </a:r>
            <a:endParaRPr lang="uk-UA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06754" y="246820"/>
            <a:ext cx="3038254" cy="1138773"/>
          </a:xfrm>
          <a:prstGeom prst="rect">
            <a:avLst/>
          </a:prstGeom>
          <a:solidFill>
            <a:srgbClr val="D9FBF7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>
                <a:latin typeface="Constantia" panose="02030602050306030303" pitchFamily="18" charset="0"/>
              </a:rPr>
              <a:t>Задачка №5</a:t>
            </a:r>
          </a:p>
          <a:p>
            <a:pPr algn="ctr"/>
            <a:r>
              <a:rPr lang="uk-UA" sz="3200" b="1" dirty="0" smtClean="0">
                <a:latin typeface="Constantia" panose="02030602050306030303" pitchFamily="18" charset="0"/>
              </a:rPr>
              <a:t>«блакитна»</a:t>
            </a:r>
            <a:endParaRPr lang="ru-RU" sz="3200" b="1" dirty="0">
              <a:latin typeface="Constantia" panose="02030602050306030303" pitchFamily="18" charset="0"/>
            </a:endParaRPr>
          </a:p>
        </p:txBody>
      </p:sp>
      <p:pic>
        <p:nvPicPr>
          <p:cNvPr id="4102" name="Picture 6" descr="Photo from album &quot;Туризм, рыбалка. Всё для туриста&quot; on | Рыбалка ...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232"/>
          <a:stretch/>
        </p:blipFill>
        <p:spPr bwMode="auto">
          <a:xfrm>
            <a:off x="8239760" y="1849120"/>
            <a:ext cx="3935537" cy="5091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Простые рисунки для срисовки (40 легких картинок для срисовки)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0801" y="2550846"/>
            <a:ext cx="3051021" cy="4197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07186" y="5250520"/>
            <a:ext cx="5786391" cy="1384995"/>
          </a:xfrm>
          <a:prstGeom prst="rect">
            <a:avLst/>
          </a:prstGeom>
          <a:solidFill>
            <a:srgbClr val="D9FBF7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2800" b="1" i="1" dirty="0">
                <a:ea typeface="Times New Roman"/>
                <a:cs typeface="Times New Roman"/>
                <a:sym typeface="Times New Roman"/>
              </a:rPr>
              <a:t>Розв'язання </a:t>
            </a:r>
          </a:p>
          <a:p>
            <a:pPr algn="ctr"/>
            <a:r>
              <a:rPr lang="uk-UA" sz="2800" b="1" dirty="0" smtClean="0"/>
              <a:t>(6 + 10 + 7 + 14) </a:t>
            </a:r>
            <a:r>
              <a:rPr lang="uk-UA" sz="2800" b="1" dirty="0" smtClean="0">
                <a:sym typeface="Symbol" panose="05050102010706020507" pitchFamily="18" charset="2"/>
              </a:rPr>
              <a:t> 4 </a:t>
            </a:r>
            <a:r>
              <a:rPr lang="uk-UA" sz="2800" b="1" dirty="0" smtClean="0"/>
              <a:t>= 37 </a:t>
            </a:r>
            <a:r>
              <a:rPr lang="uk-UA" sz="2800" b="1" dirty="0" smtClean="0">
                <a:sym typeface="Symbol" panose="05050102010706020507" pitchFamily="18" charset="2"/>
              </a:rPr>
              <a:t> 4 = 9,25 кг</a:t>
            </a:r>
          </a:p>
          <a:p>
            <a:pPr algn="ctr"/>
            <a:r>
              <a:rPr lang="uk-UA" sz="2800" b="1" i="1" dirty="0" smtClean="0">
                <a:sym typeface="Symbol" panose="05050102010706020507" pitchFamily="18" charset="2"/>
              </a:rPr>
              <a:t>Відповідь: середній улов 9,25 кг</a:t>
            </a:r>
            <a:r>
              <a:rPr lang="uk-UA" sz="2800" b="1" dirty="0" smtClean="0"/>
              <a:t> </a:t>
            </a:r>
            <a:endParaRPr lang="uk-UA" sz="2800" b="1" dirty="0"/>
          </a:p>
        </p:txBody>
      </p:sp>
      <p:pic>
        <p:nvPicPr>
          <p:cNvPr id="11" name="Picture 12" descr="Fishing Kids | Роспись по ткани, Альбом и Яндекс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9484" r="74084" b="6059"/>
          <a:stretch/>
        </p:blipFill>
        <p:spPr bwMode="auto">
          <a:xfrm rot="1850602" flipH="1">
            <a:off x="7257284" y="4419155"/>
            <a:ext cx="1319117" cy="2052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56729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hoto from album &quot;Динозавры и динозаврики&quot; on | Динозавры, Рисунки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02954" y="938254"/>
            <a:ext cx="3680330" cy="5919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Динозавры и динозаврики | Динозавры, Тиранозавр и Детские рисунки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07000" y="1666240"/>
            <a:ext cx="4318000" cy="505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Photo from album &quot;Динозавры и динозаврики&quot; on | Динозавры, Рисунки 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1961793" y="2255520"/>
            <a:ext cx="3023876" cy="446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Photo from album &quot;Динозавры и динозаврики&quot; on | Динозавр ..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85670" y="3355065"/>
            <a:ext cx="5346200" cy="3635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94306" y="272756"/>
            <a:ext cx="3038254" cy="1138773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>
                <a:latin typeface="Constantia" panose="02030602050306030303" pitchFamily="18" charset="0"/>
              </a:rPr>
              <a:t>Задачка №6</a:t>
            </a:r>
          </a:p>
          <a:p>
            <a:pPr algn="ctr"/>
            <a:r>
              <a:rPr lang="uk-UA" sz="3200" b="1" dirty="0" smtClean="0">
                <a:latin typeface="Constantia" panose="02030602050306030303" pitchFamily="18" charset="0"/>
              </a:rPr>
              <a:t>«синя»</a:t>
            </a:r>
            <a:endParaRPr lang="ru-RU" sz="3200" b="1" dirty="0">
              <a:latin typeface="Constantia" panose="0203060205030603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34079" y="242522"/>
            <a:ext cx="8667129" cy="1938992"/>
          </a:xfrm>
          <a:prstGeom prst="rect">
            <a:avLst/>
          </a:prstGeom>
          <a:solidFill>
            <a:srgbClr val="D9FBF7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     Пересварились </a:t>
            </a:r>
            <a:r>
              <a:rPr lang="uk-UA" sz="2400" b="1" dirty="0" err="1" smtClean="0"/>
              <a:t>динозаврики</a:t>
            </a:r>
            <a:r>
              <a:rPr lang="uk-UA" sz="2400" b="1" dirty="0" smtClean="0"/>
              <a:t>! Під час «зважування» лісового населення сукупну вагу з'ясували – 5,2 т! Середню вагу підрахували – 1300 кг ! А чи всіх зважили, не врахували! Допоможіть динозаврам, з'ясуйте, кількох з них образили неуважністю? Підказка: уважно підрахуйте синеньких друзів!</a:t>
            </a:r>
            <a:endParaRPr lang="uk-UA" sz="2400" b="1" dirty="0"/>
          </a:p>
        </p:txBody>
      </p:sp>
      <p:pic>
        <p:nvPicPr>
          <p:cNvPr id="3074" name="Picture 2" descr="Тролли, орки, монстрики | Эскиз дракона, Рисунки драконов и ...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47645" y="2013626"/>
            <a:ext cx="4045587" cy="4710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Photo from album &quot;Динозавры и динозаврики&quot; on | Динозавры, Дитеныш ...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17223" y="744092"/>
            <a:ext cx="3655816" cy="6113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Google Shape;196;p24"/>
          <p:cNvSpPr txBox="1"/>
          <p:nvPr/>
        </p:nvSpPr>
        <p:spPr>
          <a:xfrm>
            <a:off x="4897120" y="5172773"/>
            <a:ext cx="7056022" cy="14148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66"/>
              </a:buClr>
              <a:buSzPts val="4400"/>
              <a:buFont typeface="Times New Roman"/>
              <a:buNone/>
            </a:pPr>
            <a:r>
              <a:rPr lang="uk-UA" sz="2400" b="1" i="0" u="none" dirty="0" smtClean="0">
                <a:ea typeface="Times New Roman"/>
                <a:cs typeface="Times New Roman"/>
                <a:sym typeface="Times New Roman"/>
              </a:rPr>
              <a:t>Зверніть увагу!  Для обчислення значення середньої величини необхідно додавати величини, що вимірюються в однакових одиницях.</a:t>
            </a:r>
            <a:endParaRPr lang="uk-UA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926304" y="3696442"/>
            <a:ext cx="7119306" cy="30469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2800" b="1" i="1" dirty="0">
                <a:ea typeface="Times New Roman"/>
                <a:cs typeface="Times New Roman"/>
                <a:sym typeface="Times New Roman"/>
              </a:rPr>
              <a:t>Розв'язання </a:t>
            </a:r>
          </a:p>
          <a:p>
            <a:pPr algn="ctr"/>
            <a:r>
              <a:rPr lang="uk-UA" sz="2800" b="1" dirty="0" smtClean="0"/>
              <a:t>1300 кг = 1,3 т</a:t>
            </a:r>
          </a:p>
          <a:p>
            <a:pPr algn="ctr"/>
            <a:r>
              <a:rPr lang="uk-UA" sz="2400" b="1" i="1" dirty="0" smtClean="0"/>
              <a:t>Нехай кількість динозаврів – х, складемо рівняння:</a:t>
            </a:r>
          </a:p>
          <a:p>
            <a:pPr algn="ctr"/>
            <a:r>
              <a:rPr lang="uk-UA" sz="2800" b="1" dirty="0" smtClean="0">
                <a:sym typeface="Symbol" panose="05050102010706020507" pitchFamily="18" charset="2"/>
              </a:rPr>
              <a:t>5,2 : х = 1,3</a:t>
            </a:r>
          </a:p>
          <a:p>
            <a:pPr algn="ctr"/>
            <a:r>
              <a:rPr lang="uk-UA" sz="2800" b="1" dirty="0" smtClean="0">
                <a:sym typeface="Symbol" panose="05050102010706020507" pitchFamily="18" charset="2"/>
              </a:rPr>
              <a:t>х = 5,2 : 1,3</a:t>
            </a:r>
          </a:p>
          <a:p>
            <a:pPr algn="ctr"/>
            <a:r>
              <a:rPr lang="uk-UA" sz="2800" b="1" dirty="0" smtClean="0">
                <a:sym typeface="Symbol" panose="05050102010706020507" pitchFamily="18" charset="2"/>
              </a:rPr>
              <a:t>х = 4 (динозаври)</a:t>
            </a:r>
          </a:p>
          <a:p>
            <a:pPr algn="ctr"/>
            <a:r>
              <a:rPr lang="uk-UA" sz="2800" b="1" i="1" dirty="0" smtClean="0">
                <a:sym typeface="Symbol" panose="05050102010706020507" pitchFamily="18" charset="2"/>
              </a:rPr>
              <a:t>Відповідь: двох не помітили!</a:t>
            </a:r>
            <a:r>
              <a:rPr lang="uk-UA" sz="2800" b="1" i="1" dirty="0" smtClean="0"/>
              <a:t> </a:t>
            </a:r>
            <a:endParaRPr lang="uk-UA" sz="2800" b="1" i="1" dirty="0"/>
          </a:p>
        </p:txBody>
      </p:sp>
    </p:spTree>
    <p:extLst>
      <p:ext uri="{BB962C8B-B14F-4D97-AF65-F5344CB8AC3E}">
        <p14:creationId xmlns:p14="http://schemas.microsoft.com/office/powerpoint/2010/main" xmlns="" val="2013124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31951" y="242522"/>
            <a:ext cx="6170747" cy="2308324"/>
          </a:xfrm>
          <a:prstGeom prst="rect">
            <a:avLst/>
          </a:prstGeom>
          <a:solidFill>
            <a:srgbClr val="FFCCF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     Жили-були 5 подруг, 5 красунь-дівчат, що народились в один день, але в різні роки. Сьогодні саме той день – День народження! Допоможіть, любі п'ятикласники, з'ясувати середній вік наших красунь-іменинниць! Підказка: тортики прикрашені свічками…   </a:t>
            </a:r>
            <a:endParaRPr lang="uk-UA" sz="2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5731950" y="2734205"/>
            <a:ext cx="6170747" cy="1200329"/>
          </a:xfrm>
          <a:prstGeom prst="rect">
            <a:avLst/>
          </a:prstGeom>
          <a:solidFill>
            <a:srgbClr val="FFCCF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dirty="0" err="1" smtClean="0"/>
              <a:t>Розв</a:t>
            </a:r>
            <a:r>
              <a:rPr lang="en-US" sz="2400" b="1" i="1" dirty="0" smtClean="0"/>
              <a:t>’</a:t>
            </a:r>
            <a:r>
              <a:rPr lang="uk-UA" sz="2400" b="1" i="1" dirty="0" err="1" smtClean="0"/>
              <a:t>язання</a:t>
            </a:r>
            <a:endParaRPr lang="uk-UA" sz="2400" b="1" i="1" dirty="0" smtClean="0"/>
          </a:p>
          <a:p>
            <a:pPr algn="ctr"/>
            <a:r>
              <a:rPr lang="uk-UA" sz="2400" b="1" dirty="0" smtClean="0"/>
              <a:t>(5 + 1 + 13 + 7 + 5) </a:t>
            </a:r>
            <a:r>
              <a:rPr lang="uk-UA" sz="2400" b="1" dirty="0" smtClean="0">
                <a:sym typeface="Symbol" panose="05050102010706020507" pitchFamily="18" charset="2"/>
              </a:rPr>
              <a:t> 5 </a:t>
            </a:r>
            <a:r>
              <a:rPr lang="uk-UA" sz="2400" b="1" dirty="0" smtClean="0"/>
              <a:t>= 31 </a:t>
            </a:r>
            <a:r>
              <a:rPr lang="uk-UA" sz="2400" b="1" dirty="0" smtClean="0">
                <a:sym typeface="Symbol" panose="05050102010706020507" pitchFamily="18" charset="2"/>
              </a:rPr>
              <a:t> 5 = 6,2 роки</a:t>
            </a:r>
          </a:p>
          <a:p>
            <a:pPr algn="ctr"/>
            <a:r>
              <a:rPr lang="uk-UA" sz="2400" b="1" i="1" dirty="0" smtClean="0">
                <a:sym typeface="Symbol" panose="05050102010706020507" pitchFamily="18" charset="2"/>
              </a:rPr>
              <a:t>Відповідь: 6,2 роки.</a:t>
            </a:r>
            <a:r>
              <a:rPr lang="uk-UA" sz="2400" b="1" dirty="0" smtClean="0"/>
              <a:t> </a:t>
            </a:r>
            <a:endParaRPr lang="uk-UA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35405" y="237042"/>
            <a:ext cx="5387181" cy="646331"/>
          </a:xfrm>
          <a:prstGeom prst="rect">
            <a:avLst/>
          </a:prstGeom>
          <a:solidFill>
            <a:srgbClr val="FF99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>
                <a:latin typeface="Constantia" panose="02030602050306030303" pitchFamily="18" charset="0"/>
              </a:rPr>
              <a:t>Задачка №7 </a:t>
            </a:r>
            <a:r>
              <a:rPr lang="uk-UA" sz="3200" b="1" dirty="0" smtClean="0">
                <a:latin typeface="Constantia" panose="02030602050306030303" pitchFamily="18" charset="0"/>
              </a:rPr>
              <a:t>«фіолетова»</a:t>
            </a:r>
            <a:endParaRPr lang="ru-RU" sz="3200" b="1" dirty="0">
              <a:latin typeface="Constantia" panose="02030602050306030303" pitchFamily="18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89510" y="726229"/>
            <a:ext cx="5954156" cy="4127873"/>
            <a:chOff x="-52600" y="-29368"/>
            <a:chExt cx="5954156" cy="4127873"/>
          </a:xfrm>
        </p:grpSpPr>
        <p:pic>
          <p:nvPicPr>
            <p:cNvPr id="5146" name="Picture 26" descr="Photo from album &quot;Феи 2&quot; on | Детские рисунки, Иллюстрации ...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8747" y="608946"/>
              <a:ext cx="1983530" cy="29522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48" name="Picture 28" descr="Феи 2 | Иллюстрации принцессы, Иллюстрации и Детские постеры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8883" y="47457"/>
              <a:ext cx="2252673" cy="33722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50" name="Picture 30" descr="Фото, автор Soloveika на Яндекс.Фотках | Иллюстрации принцессы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2600" y="-29368"/>
              <a:ext cx="3199798" cy="41278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44" name="Picture 24" descr="PRINCESAS &amp; PRÍNCIPES ETC. | Мультфильмы, Рисунки принцессы ..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2600" y="1141297"/>
              <a:ext cx="1239604" cy="23500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42" name="Picture 22" descr="♛ Christine Staniforth ♛༻ | Иллюстрации принцессы, Принцессы ...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68438" y="203610"/>
              <a:ext cx="2345785" cy="33776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Группа 4"/>
          <p:cNvGrpSpPr/>
          <p:nvPr/>
        </p:nvGrpSpPr>
        <p:grpSpPr>
          <a:xfrm>
            <a:off x="182739" y="3425125"/>
            <a:ext cx="11693461" cy="3500138"/>
            <a:chOff x="182739" y="3425125"/>
            <a:chExt cx="11693461" cy="3500138"/>
          </a:xfrm>
        </p:grpSpPr>
        <p:pic>
          <p:nvPicPr>
            <p:cNvPr id="5124" name="Picture 4" descr="Photo from album &quot;Торты, пирожное&quot; on | Торт, Рисунки еды и День ...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40197" y="3741671"/>
              <a:ext cx="2293281" cy="31835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6" name="Picture 6" descr="Картинка к слову «Торт, День Рождения, Именины» - Сеть словесных ...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4021" y="3576335"/>
              <a:ext cx="3016326" cy="31069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8" name="Picture 8" descr="торт с днем рождения рисунок png 2 » PNG Image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85927" y="3500501"/>
              <a:ext cx="2773410" cy="31827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36" name="Picture 16" descr="Кира-скрап - клипарт и рамки на прозрачном фоне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47806" y="3425125"/>
              <a:ext cx="2928394" cy="31863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2" name="Picture 2" descr="Картинка торт со свечами - Торты - Картинки PNG - Галерейка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739" y="3576335"/>
              <a:ext cx="2498315" cy="31444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3172329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Мультфильм математика фон | Бесплатно векторы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2623"/>
          <a:stretch/>
        </p:blipFill>
        <p:spPr bwMode="auto">
          <a:xfrm rot="16200000">
            <a:off x="-2612809" y="2612809"/>
            <a:ext cx="6858000" cy="163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 descr="Photo from album &quot;Радуга, свет&quot; on | Радуга, Картинки и Художник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6191" y="196159"/>
            <a:ext cx="11152061" cy="7458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61149" y="3771515"/>
            <a:ext cx="9686562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5400" b="1" cap="all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Знайди </a:t>
            </a:r>
          </a:p>
          <a:p>
            <a:pPr algn="ctr"/>
            <a:r>
              <a:rPr lang="uk-UA" sz="5400" b="1" cap="all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Помилку  та здивуйся! </a:t>
            </a:r>
          </a:p>
          <a:p>
            <a:pPr algn="ctr"/>
            <a:endParaRPr lang="ru-RU" sz="5400" b="1" cap="all" dirty="0">
              <a:solidFill>
                <a:prstClr val="black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4331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Мультфильм математика фон | Бесплатно векторы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2623"/>
          <a:stretch/>
        </p:blipFill>
        <p:spPr bwMode="auto">
          <a:xfrm rot="16200000">
            <a:off x="-2612809" y="2612809"/>
            <a:ext cx="6858000" cy="163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46095967"/>
              </p:ext>
            </p:extLst>
          </p:nvPr>
        </p:nvGraphicFramePr>
        <p:xfrm>
          <a:off x="722141" y="220649"/>
          <a:ext cx="8835327" cy="6466796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742763"/>
                <a:gridCol w="1703155"/>
                <a:gridCol w="1926798"/>
                <a:gridCol w="1840545"/>
                <a:gridCol w="1622066"/>
              </a:tblGrid>
              <a:tr h="1273799">
                <a:tc>
                  <a:txBody>
                    <a:bodyPr/>
                    <a:lstStyle/>
                    <a:p>
                      <a:pPr algn="ctr"/>
                      <a:endParaRPr lang="uk-UA" sz="2800" b="1" i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uk-UA" sz="28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 см</a:t>
                      </a:r>
                      <a:endParaRPr lang="ru-RU" sz="28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2800" b="1" i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uk-UA" sz="2800" b="1" i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380 </a:t>
                      </a:r>
                      <a:r>
                        <a:rPr lang="uk-UA" sz="2800" b="1" i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дм</a:t>
                      </a:r>
                      <a:endParaRPr lang="ru-RU" sz="28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2800" b="1" i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uk-UA" sz="28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 м</a:t>
                      </a:r>
                      <a:endParaRPr lang="ru-RU" sz="28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2800" b="1" i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uk-UA" sz="28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 см</a:t>
                      </a:r>
                      <a:endParaRPr lang="ru-RU" sz="28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2800" b="1" i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uk-UA" sz="28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м</a:t>
                      </a:r>
                      <a:endParaRPr lang="ru-RU" sz="28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1273799">
                <a:tc>
                  <a:txBody>
                    <a:bodyPr/>
                    <a:lstStyle/>
                    <a:p>
                      <a:pPr algn="ctr"/>
                      <a:endParaRPr lang="uk-UA" sz="2800" b="1" i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uk-UA" sz="28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 ц</a:t>
                      </a:r>
                      <a:endParaRPr lang="ru-RU" sz="28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2800" b="1" i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uk-UA" sz="28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т</a:t>
                      </a:r>
                      <a:endParaRPr lang="ru-RU" sz="28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2800" b="1" i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uk-UA" sz="28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7000 кг</a:t>
                      </a:r>
                      <a:endParaRPr lang="ru-RU" sz="28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2800" b="1" i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uk-UA" sz="28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т</a:t>
                      </a:r>
                      <a:endParaRPr lang="ru-RU" sz="28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2800" b="1" i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uk-UA" sz="28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т</a:t>
                      </a:r>
                      <a:endParaRPr lang="ru-RU" sz="28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1273799">
                <a:tc>
                  <a:txBody>
                    <a:bodyPr/>
                    <a:lstStyle/>
                    <a:p>
                      <a:pPr algn="ctr"/>
                      <a:endParaRPr lang="uk-UA" sz="2800" b="1" i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uk-UA" sz="28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 м</a:t>
                      </a:r>
                      <a:endParaRPr lang="ru-RU" sz="28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2800" b="1" i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uk-UA" sz="28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см</a:t>
                      </a:r>
                      <a:endParaRPr lang="ru-RU" sz="28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2800" b="1" i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uk-UA" sz="28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0,0003 км</a:t>
                      </a:r>
                      <a:endParaRPr lang="ru-RU" sz="28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2800" b="1" i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uk-UA" sz="28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</a:t>
                      </a:r>
                      <a:r>
                        <a:rPr lang="uk-UA" sz="2800" b="1" i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дм</a:t>
                      </a:r>
                      <a:endParaRPr lang="ru-RU" sz="28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2800" b="1" i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uk-UA" sz="28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м</a:t>
                      </a:r>
                      <a:endParaRPr lang="ru-RU" sz="28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1273799">
                <a:tc>
                  <a:txBody>
                    <a:bodyPr/>
                    <a:lstStyle/>
                    <a:p>
                      <a:pPr algn="ctr"/>
                      <a:r>
                        <a:rPr lang="uk-UA" sz="28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млн км²</a:t>
                      </a:r>
                      <a:endParaRPr lang="ru-RU" sz="28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8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млн км²</a:t>
                      </a:r>
                      <a:endParaRPr lang="ru-RU" sz="2800" b="1" i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uk-UA" sz="28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28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8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млн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8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км²</a:t>
                      </a:r>
                      <a:endParaRPr lang="ru-RU" sz="2800" b="1" i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28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8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млн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8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км²</a:t>
                      </a:r>
                      <a:endParaRPr lang="ru-RU" sz="2800" b="1" i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28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8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млн км</a:t>
                      </a:r>
                      <a:endParaRPr lang="ru-RU" sz="2800" b="1" i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28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1273799">
                <a:tc>
                  <a:txBody>
                    <a:bodyPr/>
                    <a:lstStyle/>
                    <a:p>
                      <a:pPr algn="ctr"/>
                      <a:r>
                        <a:rPr lang="uk-UA" sz="28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 км/год</a:t>
                      </a:r>
                      <a:endParaRPr lang="ru-RU" sz="28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130 км/год</a:t>
                      </a:r>
                      <a:endParaRPr lang="ru-RU" sz="28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 </a:t>
                      </a:r>
                    </a:p>
                    <a:p>
                      <a:pPr algn="ctr"/>
                      <a:r>
                        <a:rPr lang="uk-UA" sz="28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км/год</a:t>
                      </a:r>
                      <a:endParaRPr lang="ru-RU" sz="28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140 км/год</a:t>
                      </a:r>
                      <a:endParaRPr lang="ru-RU" sz="28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</a:t>
                      </a:r>
                    </a:p>
                    <a:p>
                      <a:pPr algn="ctr"/>
                      <a:r>
                        <a:rPr lang="uk-UA" sz="28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м/год</a:t>
                      </a:r>
                      <a:endParaRPr lang="ru-RU" sz="28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9667096" y="220649"/>
            <a:ext cx="2404906" cy="1280160"/>
          </a:xfrm>
          <a:prstGeom prst="rect">
            <a:avLst/>
          </a:prstGeom>
          <a:solidFill>
            <a:srgbClr val="FFCC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Найдовша</a:t>
            </a:r>
            <a:r>
              <a:rPr lang="ru-RU" sz="14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змія</a:t>
            </a:r>
            <a:r>
              <a:rPr lang="ru-RU" sz="14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400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світі</a:t>
            </a:r>
            <a:r>
              <a:rPr lang="ru-RU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400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</a:t>
            </a:r>
            <a:r>
              <a:rPr lang="ru-RU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сітчастий</a:t>
            </a:r>
            <a:r>
              <a:rPr lang="ru-RU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пітон</a:t>
            </a:r>
            <a:r>
              <a:rPr lang="ru-RU" sz="14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14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 </a:t>
            </a:r>
            <a:r>
              <a:rPr lang="uk-UA" sz="14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м</a:t>
            </a:r>
            <a:endParaRPr lang="ru-RU" sz="14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667096" y="1524662"/>
            <a:ext cx="2404906" cy="1226489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Вага </a:t>
            </a:r>
            <a:r>
              <a:rPr lang="ru-RU" sz="1400" b="1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африканського</a:t>
            </a:r>
            <a:r>
              <a:rPr lang="ru-RU" sz="14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слона </a:t>
            </a:r>
            <a:r>
              <a:rPr lang="ru-RU" sz="1400" b="1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досягає</a:t>
            </a:r>
            <a:r>
              <a:rPr lang="ru-RU" sz="14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14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тонн</a:t>
            </a:r>
            <a:r>
              <a:rPr lang="ru-RU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667096" y="2775004"/>
            <a:ext cx="2404906" cy="1311767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Найбільшою</a:t>
            </a:r>
            <a:r>
              <a:rPr lang="ru-RU" sz="14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квіткою</a:t>
            </a:r>
            <a:r>
              <a:rPr lang="ru-RU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 </a:t>
            </a:r>
            <a:r>
              <a:rPr lang="ru-RU" sz="1400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світі</a:t>
            </a:r>
            <a:r>
              <a:rPr lang="ru-RU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є </a:t>
            </a:r>
            <a:r>
              <a:rPr lang="ru-RU" sz="1400" b="1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Рафлезія</a:t>
            </a:r>
            <a:r>
              <a:rPr lang="ru-RU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яка </a:t>
            </a:r>
            <a:r>
              <a:rPr lang="ru-RU" sz="1400" b="1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має</a:t>
            </a:r>
            <a:r>
              <a:rPr lang="ru-RU" sz="14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квітку</a:t>
            </a:r>
            <a:r>
              <a:rPr lang="ru-RU" sz="14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до </a:t>
            </a:r>
            <a:r>
              <a:rPr lang="ru-RU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метра в </a:t>
            </a:r>
            <a:r>
              <a:rPr lang="ru-RU" sz="1400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діаметрі</a:t>
            </a:r>
            <a:endParaRPr lang="ru-RU" sz="14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667096" y="4121956"/>
            <a:ext cx="2404906" cy="2081253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Саргасове</a:t>
            </a:r>
            <a:r>
              <a:rPr lang="ru-RU" sz="14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море </a:t>
            </a:r>
            <a:r>
              <a:rPr lang="ru-RU" sz="1400" b="1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унікальне</a:t>
            </a:r>
            <a:r>
              <a:rPr lang="ru-RU" sz="14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</a:t>
            </a:r>
            <a:r>
              <a:rPr lang="ru-RU" sz="1400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тільки</a:t>
            </a:r>
            <a:r>
              <a:rPr lang="ru-RU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своїми</a:t>
            </a:r>
            <a:r>
              <a:rPr lang="ru-RU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розмірами</a:t>
            </a:r>
            <a:r>
              <a:rPr lang="ru-RU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</a:t>
            </a:r>
            <a:r>
              <a:rPr lang="ru-RU" sz="1400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нього</a:t>
            </a:r>
            <a:r>
              <a:rPr lang="ru-RU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немає</a:t>
            </a:r>
            <a:r>
              <a:rPr lang="ru-RU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берегів</a:t>
            </a:r>
            <a:r>
              <a:rPr lang="ru-RU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400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Точніше</a:t>
            </a:r>
            <a:r>
              <a:rPr lang="ru-RU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є ― </a:t>
            </a:r>
            <a:r>
              <a:rPr lang="ru-RU" sz="1400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</a:t>
            </a:r>
            <a:r>
              <a:rPr lang="ru-RU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океанські</a:t>
            </a:r>
            <a:r>
              <a:rPr lang="ru-RU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течії</a:t>
            </a:r>
            <a:r>
              <a:rPr lang="ru-RU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вони і </a:t>
            </a:r>
            <a:r>
              <a:rPr lang="ru-RU" sz="1400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створюють</a:t>
            </a:r>
            <a:r>
              <a:rPr lang="ru-RU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межі</a:t>
            </a:r>
            <a:r>
              <a:rPr lang="ru-RU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моря. </a:t>
            </a:r>
            <a:r>
              <a:rPr lang="ru-RU" sz="1400" b="1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Вчені</a:t>
            </a:r>
            <a:r>
              <a:rPr lang="ru-RU" sz="14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припускають</a:t>
            </a:r>
            <a:r>
              <a:rPr lang="ru-RU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його</a:t>
            </a:r>
            <a:r>
              <a:rPr lang="ru-RU" sz="14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площа</a:t>
            </a:r>
            <a:r>
              <a:rPr lang="ru-RU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</a:t>
            </a:r>
            <a:r>
              <a:rPr lang="ru-RU" sz="14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млн </a:t>
            </a:r>
            <a:r>
              <a:rPr lang="ru-RU" sz="14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км².</a:t>
            </a:r>
            <a:endParaRPr lang="ru-RU" sz="14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667097" y="5099962"/>
            <a:ext cx="2404906" cy="1587483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Африканський</a:t>
            </a:r>
            <a:r>
              <a:rPr lang="ru-RU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гепард – </a:t>
            </a:r>
            <a:r>
              <a:rPr lang="ru-RU" sz="1400" b="1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найшвидший</a:t>
            </a:r>
            <a:r>
              <a:rPr lang="ru-RU" sz="14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ссавець</a:t>
            </a:r>
            <a:r>
              <a:rPr lang="ru-RU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1400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планеті</a:t>
            </a:r>
            <a:r>
              <a:rPr lang="ru-RU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здатний</a:t>
            </a:r>
            <a:r>
              <a:rPr lang="ru-RU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розвивати</a:t>
            </a:r>
            <a:r>
              <a:rPr lang="ru-RU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швидкість</a:t>
            </a:r>
            <a:r>
              <a:rPr lang="ru-RU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</a:t>
            </a:r>
            <a:r>
              <a:rPr lang="ru-RU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120 </a:t>
            </a:r>
            <a:r>
              <a:rPr lang="ru-RU" sz="1400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кілометрів</a:t>
            </a:r>
            <a:r>
              <a:rPr lang="ru-RU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14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годину</a:t>
            </a:r>
            <a:endParaRPr lang="ru-RU" sz="14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2" name="Picture 8" descr="Файл:Accept.svg — Википеди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54540" y="153660"/>
            <a:ext cx="1347149" cy="1347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Файл:Accept.svg — Википеди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92490" y="1443757"/>
            <a:ext cx="1347149" cy="1347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Блок-схема: перфолента 19"/>
          <p:cNvSpPr/>
          <p:nvPr/>
        </p:nvSpPr>
        <p:spPr>
          <a:xfrm>
            <a:off x="6517532" y="3809865"/>
            <a:ext cx="2993906" cy="1558059"/>
          </a:xfrm>
          <a:prstGeom prst="flowChartPunchedTape">
            <a:avLst/>
          </a:pr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i="1" dirty="0" smtClean="0">
                <a:sym typeface="Symbol" panose="05050102010706020507" pitchFamily="18" charset="2"/>
              </a:rPr>
              <a:t>ні, 8 млн км²</a:t>
            </a:r>
            <a:r>
              <a:rPr lang="uk-UA" sz="3600" b="1" dirty="0" smtClean="0">
                <a:sym typeface="Symbol" panose="05050102010706020507" pitchFamily="18" charset="2"/>
              </a:rPr>
              <a:t> </a:t>
            </a:r>
            <a:endParaRPr lang="ru-RU" sz="3600" b="1" dirty="0"/>
          </a:p>
        </p:txBody>
      </p:sp>
      <p:sp>
        <p:nvSpPr>
          <p:cNvPr id="21" name="Блок-схема: перфолента 20"/>
          <p:cNvSpPr/>
          <p:nvPr/>
        </p:nvSpPr>
        <p:spPr>
          <a:xfrm>
            <a:off x="6517532" y="2519768"/>
            <a:ext cx="2993906" cy="1558059"/>
          </a:xfrm>
          <a:prstGeom prst="flowChartPunchedTape">
            <a:avLst/>
          </a:pr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i="1" dirty="0" smtClean="0">
                <a:sym typeface="Symbol" panose="05050102010706020507" pitchFamily="18" charset="2"/>
              </a:rPr>
              <a:t>ні, 1 м</a:t>
            </a:r>
            <a:r>
              <a:rPr lang="uk-UA" sz="3600" b="1" dirty="0" smtClean="0">
                <a:sym typeface="Symbol" panose="05050102010706020507" pitchFamily="18" charset="2"/>
              </a:rPr>
              <a:t> </a:t>
            </a:r>
            <a:endParaRPr lang="ru-RU" sz="3600" b="1" dirty="0"/>
          </a:p>
        </p:txBody>
      </p:sp>
      <p:sp>
        <p:nvSpPr>
          <p:cNvPr id="22" name="Блок-схема: перфолента 21"/>
          <p:cNvSpPr/>
          <p:nvPr/>
        </p:nvSpPr>
        <p:spPr>
          <a:xfrm>
            <a:off x="6517532" y="5099962"/>
            <a:ext cx="2993906" cy="1558059"/>
          </a:xfrm>
          <a:prstGeom prst="flowChartPunchedTape">
            <a:avLst/>
          </a:pr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i="1" dirty="0" smtClean="0">
                <a:sym typeface="Symbol" panose="05050102010706020507" pitchFamily="18" charset="2"/>
              </a:rPr>
              <a:t>ні, 120 км/год</a:t>
            </a:r>
            <a:r>
              <a:rPr lang="uk-UA" sz="3600" b="1" dirty="0" smtClean="0">
                <a:sym typeface="Symbol" panose="05050102010706020507" pitchFamily="18" charset="2"/>
              </a:rPr>
              <a:t> </a:t>
            </a:r>
            <a:endParaRPr lang="ru-RU" sz="3600" b="1" dirty="0"/>
          </a:p>
        </p:txBody>
      </p:sp>
      <p:pic>
        <p:nvPicPr>
          <p:cNvPr id="1036" name="Picture 12" descr="Топ-5 книг для изучения языка Python (для начинающих) | Techrock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36771" y="203114"/>
            <a:ext cx="2500076" cy="1665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Африканский слон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36771" y="988351"/>
            <a:ext cx="2500076" cy="1751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рафлезия (с изображениями) | Плотоядные растения, Растения, Цветы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22518" y="2478815"/>
            <a:ext cx="2520467" cy="1643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Саргассово море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687" r="862" b="2331"/>
          <a:stretch/>
        </p:blipFill>
        <p:spPr bwMode="auto">
          <a:xfrm>
            <a:off x="9622518" y="3955431"/>
            <a:ext cx="2514329" cy="1429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Гепард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02046" y="5103301"/>
            <a:ext cx="2534801" cy="158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7230055" y="55583"/>
            <a:ext cx="2996118" cy="4054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Середнє арифметичне: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623079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2" grpId="0" animBg="1"/>
      <p:bldP spid="14" grpId="0" animBg="1"/>
      <p:bldP spid="20" grpId="0" animBg="1"/>
      <p:bldP spid="21" grpId="0" animBg="1"/>
      <p:bldP spid="2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Мультфильм математика фон | Бесплатно векторы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2623"/>
          <a:stretch/>
        </p:blipFill>
        <p:spPr bwMode="auto">
          <a:xfrm rot="16200000">
            <a:off x="-2612809" y="2612809"/>
            <a:ext cx="6858000" cy="163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 descr="Photo from album &quot;Радуга, свет&quot; on | Радуга, Картинки и Художник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6191" y="166976"/>
            <a:ext cx="11152061" cy="7458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92520" y="3596417"/>
            <a:ext cx="5672835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5400" b="1" cap="all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Розгадаємо </a:t>
            </a:r>
          </a:p>
          <a:p>
            <a:pPr algn="ctr"/>
            <a:r>
              <a:rPr lang="uk-UA" sz="5400" b="1" cap="all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жартівливий</a:t>
            </a:r>
          </a:p>
          <a:p>
            <a:pPr algn="ctr"/>
            <a:r>
              <a:rPr lang="uk-UA" sz="5400" b="1" cap="all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кросворд</a:t>
            </a:r>
          </a:p>
          <a:p>
            <a:pPr algn="ctr"/>
            <a:endParaRPr lang="ru-RU" sz="5400" b="1" cap="all" dirty="0">
              <a:solidFill>
                <a:prstClr val="black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5687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14" descr="Картинки по запросу круг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147970" y="1743046"/>
            <a:ext cx="6782277" cy="3296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340" name="AutoShape 4" descr="Картинки по запросу синие животные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4344" name="AutoShape 8" descr="Похожее изображение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4346" name="AutoShape 10" descr="Похожее изображение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4352" name="AutoShape 16" descr="Картинки по запросу синие животные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4354" name="AutoShape 18" descr="Картинки по запросу синие животные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4364" name="AutoShape 28" descr="Картинки по запросу синий павлин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graphicFrame>
        <p:nvGraphicFramePr>
          <p:cNvPr id="28" name="Таблица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92159592"/>
              </p:ext>
            </p:extLst>
          </p:nvPr>
        </p:nvGraphicFramePr>
        <p:xfrm>
          <a:off x="402710" y="1105228"/>
          <a:ext cx="7898451" cy="52681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8041"/>
                <a:gridCol w="718041"/>
                <a:gridCol w="718041"/>
                <a:gridCol w="718041"/>
                <a:gridCol w="718041"/>
                <a:gridCol w="718041"/>
                <a:gridCol w="718041"/>
                <a:gridCol w="718041"/>
                <a:gridCol w="718041"/>
                <a:gridCol w="718041"/>
                <a:gridCol w="718041"/>
              </a:tblGrid>
              <a:tr h="75259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onstantia" pitchFamily="18" charset="0"/>
                        </a:rPr>
                        <a:t>1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</a:tr>
              <a:tr h="75259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onstantia" pitchFamily="18" charset="0"/>
                        </a:rPr>
                        <a:t>2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FFC71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FFC71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FFC71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FFC71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FFC71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FFC71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FFC71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FFC71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FFC715"/>
                    </a:solidFill>
                  </a:tcPr>
                </a:tc>
              </a:tr>
              <a:tr h="75259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onstantia" pitchFamily="18" charset="0"/>
                        </a:rPr>
                        <a:t>3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</a:tr>
              <a:tr h="75259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onstantia" pitchFamily="18" charset="0"/>
                        </a:rPr>
                        <a:t>4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</a:tr>
              <a:tr h="75259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onstantia" pitchFamily="18" charset="0"/>
                        </a:rPr>
                        <a:t>5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75259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onstantia" pitchFamily="18" charset="0"/>
                        </a:rPr>
                        <a:t>1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</a:tr>
              <a:tr h="75259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onstantia" pitchFamily="18" charset="0"/>
                        </a:rPr>
                        <a:t>7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99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99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99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99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99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99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99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99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</a:tr>
            </a:tbl>
          </a:graphicData>
        </a:graphic>
      </p:graphicFrame>
      <p:sp>
        <p:nvSpPr>
          <p:cNvPr id="14374" name="AutoShape 38" descr="Картинки по запросу клавиатура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4376" name="AutoShape 40" descr="Картинки по запросу клавиатура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4378" name="AutoShape 42" descr="Похожее изображение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4380" name="AutoShape 44" descr="Картинки по запросу клавиатура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graphicFrame>
        <p:nvGraphicFramePr>
          <p:cNvPr id="62" name="Таблица 6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5909985"/>
              </p:ext>
            </p:extLst>
          </p:nvPr>
        </p:nvGraphicFramePr>
        <p:xfrm>
          <a:off x="387649" y="1108202"/>
          <a:ext cx="7898451" cy="752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8041"/>
                <a:gridCol w="718041"/>
                <a:gridCol w="718041"/>
                <a:gridCol w="718041"/>
                <a:gridCol w="718041"/>
                <a:gridCol w="718041"/>
                <a:gridCol w="718041"/>
                <a:gridCol w="718041"/>
                <a:gridCol w="718041"/>
                <a:gridCol w="718041"/>
                <a:gridCol w="718041"/>
              </a:tblGrid>
              <a:tr h="752594"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tx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Constantia" pitchFamily="18" charset="0"/>
                        </a:rPr>
                        <a:t>В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Constantia" pitchFamily="18" charset="0"/>
                        </a:rPr>
                        <a:t>І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Constantia" pitchFamily="18" charset="0"/>
                        </a:rPr>
                        <a:t>С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Constantia" pitchFamily="18" charset="0"/>
                        </a:rPr>
                        <a:t>І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Constantia" pitchFamily="18" charset="0"/>
                        </a:rPr>
                        <a:t>М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</a:tr>
            </a:tbl>
          </a:graphicData>
        </a:graphic>
      </p:graphicFrame>
      <p:graphicFrame>
        <p:nvGraphicFramePr>
          <p:cNvPr id="63" name="Таблица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10951128"/>
              </p:ext>
            </p:extLst>
          </p:nvPr>
        </p:nvGraphicFramePr>
        <p:xfrm>
          <a:off x="407104" y="1862564"/>
          <a:ext cx="7898451" cy="752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8041"/>
                <a:gridCol w="718041"/>
                <a:gridCol w="718041"/>
                <a:gridCol w="718041"/>
                <a:gridCol w="718041"/>
                <a:gridCol w="718041"/>
                <a:gridCol w="718041"/>
                <a:gridCol w="718041"/>
                <a:gridCol w="718041"/>
                <a:gridCol w="718041"/>
                <a:gridCol w="718041"/>
              </a:tblGrid>
              <a:tr h="752594"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tx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Constantia" pitchFamily="18" charset="0"/>
                        </a:rPr>
                        <a:t>Г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FFC71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Constantia" pitchFamily="18" charset="0"/>
                        </a:rPr>
                        <a:t>Р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FFC71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Constantia" pitchFamily="18" charset="0"/>
                        </a:rPr>
                        <a:t>Е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FFC71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Constantia" pitchFamily="18" charset="0"/>
                        </a:rPr>
                        <a:t>Й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FFC71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Constantia" pitchFamily="18" charset="0"/>
                        </a:rPr>
                        <a:t>П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FFC71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Constantia" pitchFamily="18" charset="0"/>
                        </a:rPr>
                        <a:t>Ф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FFC71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Constantia" pitchFamily="18" charset="0"/>
                        </a:rPr>
                        <a:t>Р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FFC71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Constantia" pitchFamily="18" charset="0"/>
                        </a:rPr>
                        <a:t>У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FFC71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Constantia" pitchFamily="18" charset="0"/>
                        </a:rPr>
                        <a:t>Т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FFC71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4" name="Таблица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0165702"/>
              </p:ext>
            </p:extLst>
          </p:nvPr>
        </p:nvGraphicFramePr>
        <p:xfrm>
          <a:off x="404908" y="2597294"/>
          <a:ext cx="7898451" cy="752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8041"/>
                <a:gridCol w="718041"/>
                <a:gridCol w="718041"/>
                <a:gridCol w="718041"/>
                <a:gridCol w="718041"/>
                <a:gridCol w="718041"/>
                <a:gridCol w="718041"/>
                <a:gridCol w="718041"/>
                <a:gridCol w="718041"/>
                <a:gridCol w="718041"/>
                <a:gridCol w="718041"/>
              </a:tblGrid>
              <a:tr h="752594"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tx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Constantia" pitchFamily="18" charset="0"/>
                        </a:rPr>
                        <a:t>Т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Constantia" pitchFamily="18" charset="0"/>
                        </a:rPr>
                        <a:t>Р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Constantia" pitchFamily="18" charset="0"/>
                        </a:rPr>
                        <a:t>И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Constantia" pitchFamily="18" charset="0"/>
                        </a:rPr>
                        <a:t>С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Constantia" pitchFamily="18" charset="0"/>
                        </a:rPr>
                        <a:t>Т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Constantia" pitchFamily="18" charset="0"/>
                        </a:rPr>
                        <a:t>А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</a:tr>
            </a:tbl>
          </a:graphicData>
        </a:graphic>
      </p:graphicFrame>
      <p:graphicFrame>
        <p:nvGraphicFramePr>
          <p:cNvPr id="65" name="Таблица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69529951"/>
              </p:ext>
            </p:extLst>
          </p:nvPr>
        </p:nvGraphicFramePr>
        <p:xfrm>
          <a:off x="404905" y="3374313"/>
          <a:ext cx="7898451" cy="752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8041"/>
                <a:gridCol w="718041"/>
                <a:gridCol w="718041"/>
                <a:gridCol w="718041"/>
                <a:gridCol w="718041"/>
                <a:gridCol w="718041"/>
                <a:gridCol w="718041"/>
                <a:gridCol w="718041"/>
                <a:gridCol w="718041"/>
                <a:gridCol w="718041"/>
                <a:gridCol w="718041"/>
              </a:tblGrid>
              <a:tr h="752594"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tx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Constantia" pitchFamily="18" charset="0"/>
                        </a:rPr>
                        <a:t>М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Constantia" pitchFamily="18" charset="0"/>
                        </a:rPr>
                        <a:t>О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Constantia" pitchFamily="18" charset="0"/>
                        </a:rPr>
                        <a:t>П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Constantia" pitchFamily="18" charset="0"/>
                        </a:rPr>
                        <a:t>Е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Constantia" pitchFamily="18" charset="0"/>
                        </a:rPr>
                        <a:t>Д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</a:tr>
            </a:tbl>
          </a:graphicData>
        </a:graphic>
      </p:graphicFrame>
      <p:graphicFrame>
        <p:nvGraphicFramePr>
          <p:cNvPr id="66" name="Таблица 6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92255074"/>
              </p:ext>
            </p:extLst>
          </p:nvPr>
        </p:nvGraphicFramePr>
        <p:xfrm>
          <a:off x="422163" y="4121255"/>
          <a:ext cx="7898451" cy="752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8041"/>
                <a:gridCol w="718041"/>
                <a:gridCol w="718041"/>
                <a:gridCol w="718041"/>
                <a:gridCol w="718041"/>
                <a:gridCol w="718041"/>
                <a:gridCol w="718041"/>
                <a:gridCol w="718041"/>
                <a:gridCol w="718041"/>
                <a:gridCol w="718041"/>
                <a:gridCol w="718041"/>
              </a:tblGrid>
              <a:tr h="752594"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tx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Constantia" pitchFamily="18" charset="0"/>
                        </a:rPr>
                        <a:t>К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Constantia" pitchFamily="18" charset="0"/>
                        </a:rPr>
                        <a:t>І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Constantia" pitchFamily="18" charset="0"/>
                        </a:rPr>
                        <a:t>Л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Constantia" pitchFamily="18" charset="0"/>
                        </a:rPr>
                        <a:t>Ь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Constantia" pitchFamily="18" charset="0"/>
                        </a:rPr>
                        <a:t>К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Constantia" pitchFamily="18" charset="0"/>
                        </a:rPr>
                        <a:t>І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Constantia" pitchFamily="18" charset="0"/>
                        </a:rPr>
                        <a:t>С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Constantia" pitchFamily="18" charset="0"/>
                        </a:rPr>
                        <a:t>Т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Constantia" pitchFamily="18" charset="0"/>
                        </a:rPr>
                        <a:t>Ь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7" name="Таблица 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85706694"/>
              </p:ext>
            </p:extLst>
          </p:nvPr>
        </p:nvGraphicFramePr>
        <p:xfrm>
          <a:off x="377913" y="4866379"/>
          <a:ext cx="7898451" cy="752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8041"/>
                <a:gridCol w="718041"/>
                <a:gridCol w="718041"/>
                <a:gridCol w="718041"/>
                <a:gridCol w="718041"/>
                <a:gridCol w="718041"/>
                <a:gridCol w="718041"/>
                <a:gridCol w="718041"/>
                <a:gridCol w="718041"/>
                <a:gridCol w="718041"/>
                <a:gridCol w="718041"/>
              </a:tblGrid>
              <a:tr h="752594"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tx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Constantia" pitchFamily="18" charset="0"/>
                        </a:rPr>
                        <a:t>К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Constantia" pitchFamily="18" charset="0"/>
                        </a:rPr>
                        <a:t>А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Constantia" pitchFamily="18" charset="0"/>
                        </a:rPr>
                        <a:t>М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Constantia" pitchFamily="18" charset="0"/>
                        </a:rPr>
                        <a:t>А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</a:tr>
            </a:tbl>
          </a:graphicData>
        </a:graphic>
      </p:graphicFrame>
      <p:graphicFrame>
        <p:nvGraphicFramePr>
          <p:cNvPr id="68" name="Таблица 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38445334"/>
              </p:ext>
            </p:extLst>
          </p:nvPr>
        </p:nvGraphicFramePr>
        <p:xfrm>
          <a:off x="387650" y="5622509"/>
          <a:ext cx="7898451" cy="752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8041"/>
                <a:gridCol w="718041"/>
                <a:gridCol w="718041"/>
                <a:gridCol w="718041"/>
                <a:gridCol w="718041"/>
                <a:gridCol w="718041"/>
                <a:gridCol w="718041"/>
                <a:gridCol w="718041"/>
                <a:gridCol w="718041"/>
                <a:gridCol w="718041"/>
                <a:gridCol w="718041"/>
              </a:tblGrid>
              <a:tr h="752594"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tx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Constantia" pitchFamily="18" charset="0"/>
                        </a:rPr>
                        <a:t>Д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99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Constantia" pitchFamily="18" charset="0"/>
                        </a:rPr>
                        <a:t>В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99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Constantia" pitchFamily="18" charset="0"/>
                        </a:rPr>
                        <a:t>А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99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Constantia" pitchFamily="18" charset="0"/>
                        </a:rPr>
                        <a:t>Д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99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Constantia" pitchFamily="18" charset="0"/>
                        </a:rPr>
                        <a:t>Ц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99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Constantia" pitchFamily="18" charset="0"/>
                        </a:rPr>
                        <a:t>Я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99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Constantia" pitchFamily="18" charset="0"/>
                        </a:rPr>
                        <a:t>Т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99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Constantia" pitchFamily="18" charset="0"/>
                        </a:rPr>
                        <a:t>Ь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rgbClr val="99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noFill/>
                  </a:tcPr>
                </a:tc>
              </a:tr>
            </a:tbl>
          </a:graphicData>
        </a:graphic>
      </p:graphicFrame>
      <p:pic>
        <p:nvPicPr>
          <p:cNvPr id="69" name="Picture 10" descr="Photo from album &quot;Радуга, свет&quot; on | Радуга, Цвета радуги и Художники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78480" y="6004560"/>
            <a:ext cx="1071987" cy="853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378857" y="115182"/>
            <a:ext cx="10688478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1. Середнє арифметичне 10 та 6</a:t>
            </a:r>
            <a:endParaRPr lang="ru-RU" sz="3600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78857" y="129631"/>
            <a:ext cx="10688478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2. «Середнє арифметичне» лимона та помаранча</a:t>
            </a:r>
            <a:endParaRPr lang="ru-RU" sz="3600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399177" y="115846"/>
            <a:ext cx="10708798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3. Середнє арифметичне 599 та 1</a:t>
            </a:r>
            <a:endParaRPr lang="ru-RU" sz="3600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389016" y="115182"/>
            <a:ext cx="11366103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4. «Середнє арифметичне» мотоцикла та велосипеда</a:t>
            </a:r>
            <a:endParaRPr lang="ru-RU" sz="3600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28056" y="115182"/>
            <a:ext cx="11859146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5. Середнє арифметичне – </a:t>
            </a:r>
            <a:r>
              <a:rPr lang="uk-UA" sz="2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частка від ділення суми чисел на їх</a:t>
            </a:r>
            <a:endParaRPr lang="ru-RU" sz="2800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317896" y="135502"/>
            <a:ext cx="11742024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6. «Середнє арифметичне» верблюда та лами</a:t>
            </a:r>
            <a:endParaRPr lang="ru-RU" sz="2800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297576" y="135502"/>
            <a:ext cx="11742024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7. Середнє арифметичне коренів рівнянь </a:t>
            </a:r>
          </a:p>
          <a:p>
            <a:pPr algn="ctr"/>
            <a:r>
              <a:rPr lang="uk-UA" sz="3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uk-UA" sz="36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х : 0,1 = 100   та   х ∙ 1,6 = 48 </a:t>
            </a:r>
            <a:endParaRPr lang="ru-RU" sz="2800" b="1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pic>
        <p:nvPicPr>
          <p:cNvPr id="2050" name="Picture 2" descr="Картинка фрукт, грейпфрут, Grapefruit, тарелка 2560x1600, фото 7513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30532" y="1105228"/>
            <a:ext cx="3709068" cy="2318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скутер, мотоцикл, мопед, мотоцикл PNG и вектор для бесплатной загрузки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974" t="22804" r="9685" b="22834"/>
          <a:stretch/>
        </p:blipFill>
        <p:spPr bwMode="auto">
          <a:xfrm>
            <a:off x="8316221" y="2430561"/>
            <a:ext cx="3723907" cy="2617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agroportal.ua/images/doc/b/b/bb96a54-cama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40067" y="3836944"/>
            <a:ext cx="3699533" cy="2538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01057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4" grpId="0" animBg="1"/>
      <p:bldP spid="25" grpId="0" animBg="1"/>
      <p:bldP spid="26" grpId="0" animBg="1"/>
      <p:bldP spid="27" grpId="0" animBg="1"/>
      <p:bldP spid="29" grpId="0" animBg="1"/>
      <p:bldP spid="3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Группа 92"/>
          <p:cNvGrpSpPr/>
          <p:nvPr/>
        </p:nvGrpSpPr>
        <p:grpSpPr>
          <a:xfrm>
            <a:off x="-64" y="-21979"/>
            <a:ext cx="12192064" cy="1506546"/>
            <a:chOff x="-64" y="-21979"/>
            <a:chExt cx="10823592" cy="1506546"/>
          </a:xfrm>
        </p:grpSpPr>
        <p:pic>
          <p:nvPicPr>
            <p:cNvPr id="1026" name="Picture 2" descr="Colors Paint | Wargaming Miniatures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4" y="-15699"/>
              <a:ext cx="3623331" cy="14932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4" name="Picture 2" descr="Colors Paint | Wargaming Miniatures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3539" y="-8642"/>
              <a:ext cx="3623331" cy="14932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5" name="Picture 2" descr="Colors Paint | Wargaming Miniatures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0197" y="-21979"/>
              <a:ext cx="3623331" cy="14932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Прямоугольный треугольник 3"/>
          <p:cNvSpPr/>
          <p:nvPr/>
        </p:nvSpPr>
        <p:spPr>
          <a:xfrm flipV="1">
            <a:off x="2304563" y="1749292"/>
            <a:ext cx="1081377" cy="1470991"/>
          </a:xfrm>
          <a:prstGeom prst="rtTriangle">
            <a:avLst/>
          </a:prstGeom>
          <a:solidFill>
            <a:srgbClr val="FFC7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ый треугольник 4"/>
          <p:cNvSpPr/>
          <p:nvPr/>
        </p:nvSpPr>
        <p:spPr>
          <a:xfrm flipV="1">
            <a:off x="5169677" y="1741335"/>
            <a:ext cx="1081377" cy="1470991"/>
          </a:xfrm>
          <a:prstGeom prst="rtTriangle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ый треугольник 5"/>
          <p:cNvSpPr/>
          <p:nvPr/>
        </p:nvSpPr>
        <p:spPr>
          <a:xfrm flipV="1">
            <a:off x="8749083" y="1741335"/>
            <a:ext cx="1081377" cy="1470991"/>
          </a:xfrm>
          <a:prstGeom prst="rtTriangl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6847398" y="1741335"/>
            <a:ext cx="1256306" cy="1470991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внобедренный треугольник 7"/>
          <p:cNvSpPr/>
          <p:nvPr/>
        </p:nvSpPr>
        <p:spPr>
          <a:xfrm>
            <a:off x="10228029" y="1741335"/>
            <a:ext cx="1256306" cy="1470991"/>
          </a:xfrm>
          <a:prstGeom prst="triangle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Дуга 9"/>
          <p:cNvSpPr/>
          <p:nvPr/>
        </p:nvSpPr>
        <p:spPr>
          <a:xfrm flipH="1">
            <a:off x="3582058" y="1785891"/>
            <a:ext cx="2323105" cy="2802834"/>
          </a:xfrm>
          <a:prstGeom prst="arc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4" name="Группа 13"/>
          <p:cNvGrpSpPr/>
          <p:nvPr/>
        </p:nvGrpSpPr>
        <p:grpSpPr>
          <a:xfrm>
            <a:off x="-385637" y="1709526"/>
            <a:ext cx="1838074" cy="1574358"/>
            <a:chOff x="616228" y="1685673"/>
            <a:chExt cx="1838074" cy="1574358"/>
          </a:xfrm>
          <a:solidFill>
            <a:srgbClr val="FF0000"/>
          </a:solidFill>
        </p:grpSpPr>
        <p:sp>
          <p:nvSpPr>
            <p:cNvPr id="11" name="Овал 10"/>
            <p:cNvSpPr/>
            <p:nvPr/>
          </p:nvSpPr>
          <p:spPr>
            <a:xfrm>
              <a:off x="985962" y="1741335"/>
              <a:ext cx="1468340" cy="147099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616228" y="1685673"/>
              <a:ext cx="1105231" cy="15743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9713842" y="1741335"/>
            <a:ext cx="2308532" cy="2802834"/>
            <a:chOff x="9713842" y="1741335"/>
            <a:chExt cx="2308532" cy="2802834"/>
          </a:xfrm>
        </p:grpSpPr>
        <p:cxnSp>
          <p:nvCxnSpPr>
            <p:cNvPr id="16" name="Прямая соединительная линия 15"/>
            <p:cNvCxnSpPr/>
            <p:nvPr/>
          </p:nvCxnSpPr>
          <p:spPr>
            <a:xfrm flipH="1">
              <a:off x="9713842" y="1741335"/>
              <a:ext cx="1134387" cy="2802834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>
              <a:stCxn id="8" idx="0"/>
            </p:cNvCxnSpPr>
            <p:nvPr/>
          </p:nvCxnSpPr>
          <p:spPr>
            <a:xfrm>
              <a:off x="10856182" y="1741335"/>
              <a:ext cx="1166192" cy="2802834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>
              <a:stCxn id="8" idx="2"/>
              <a:endCxn id="8" idx="4"/>
            </p:cNvCxnSpPr>
            <p:nvPr/>
          </p:nvCxnSpPr>
          <p:spPr>
            <a:xfrm>
              <a:off x="10228029" y="3212326"/>
              <a:ext cx="1256306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Группа 23"/>
          <p:cNvGrpSpPr/>
          <p:nvPr/>
        </p:nvGrpSpPr>
        <p:grpSpPr>
          <a:xfrm>
            <a:off x="6302733" y="1741335"/>
            <a:ext cx="2300579" cy="2802834"/>
            <a:chOff x="9220861" y="1741335"/>
            <a:chExt cx="2300579" cy="2802834"/>
          </a:xfrm>
        </p:grpSpPr>
        <p:cxnSp>
          <p:nvCxnSpPr>
            <p:cNvPr id="25" name="Прямая соединительная линия 24"/>
            <p:cNvCxnSpPr/>
            <p:nvPr/>
          </p:nvCxnSpPr>
          <p:spPr>
            <a:xfrm flipH="1">
              <a:off x="9220861" y="1741335"/>
              <a:ext cx="1134387" cy="2802834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>
              <a:off x="10355248" y="1741335"/>
              <a:ext cx="1166192" cy="2802834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Группа 34"/>
          <p:cNvGrpSpPr/>
          <p:nvPr/>
        </p:nvGrpSpPr>
        <p:grpSpPr>
          <a:xfrm>
            <a:off x="5097786" y="1741335"/>
            <a:ext cx="1161225" cy="2780304"/>
            <a:chOff x="5463540" y="1741335"/>
            <a:chExt cx="1161225" cy="2780304"/>
          </a:xfrm>
        </p:grpSpPr>
        <p:cxnSp>
          <p:nvCxnSpPr>
            <p:cNvPr id="28" name="Прямая соединительная линия 27"/>
            <p:cNvCxnSpPr/>
            <p:nvPr/>
          </p:nvCxnSpPr>
          <p:spPr>
            <a:xfrm flipH="1">
              <a:off x="5484741" y="1741335"/>
              <a:ext cx="21872" cy="2780304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>
              <a:stCxn id="5" idx="4"/>
            </p:cNvCxnSpPr>
            <p:nvPr/>
          </p:nvCxnSpPr>
          <p:spPr>
            <a:xfrm flipH="1">
              <a:off x="5468514" y="1741335"/>
              <a:ext cx="1148294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 flipH="1">
              <a:off x="5516223" y="3152028"/>
              <a:ext cx="1108542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 flipH="1">
              <a:off x="5463540" y="4521639"/>
              <a:ext cx="1108542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Группа 35"/>
          <p:cNvGrpSpPr/>
          <p:nvPr/>
        </p:nvGrpSpPr>
        <p:grpSpPr>
          <a:xfrm>
            <a:off x="2243097" y="1741335"/>
            <a:ext cx="1121465" cy="2780304"/>
            <a:chOff x="5582810" y="1741335"/>
            <a:chExt cx="1121465" cy="2780304"/>
          </a:xfrm>
        </p:grpSpPr>
        <p:cxnSp>
          <p:nvCxnSpPr>
            <p:cNvPr id="37" name="Прямая соединительная линия 36"/>
            <p:cNvCxnSpPr/>
            <p:nvPr/>
          </p:nvCxnSpPr>
          <p:spPr>
            <a:xfrm flipH="1">
              <a:off x="5611962" y="1741335"/>
              <a:ext cx="21872" cy="2780304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 flipH="1">
              <a:off x="5595733" y="1741335"/>
              <a:ext cx="1108542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/>
            <p:cNvCxnSpPr/>
            <p:nvPr/>
          </p:nvCxnSpPr>
          <p:spPr>
            <a:xfrm flipH="1">
              <a:off x="5595733" y="3152028"/>
              <a:ext cx="1108542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/>
            <p:cNvCxnSpPr/>
            <p:nvPr/>
          </p:nvCxnSpPr>
          <p:spPr>
            <a:xfrm flipH="1">
              <a:off x="5582810" y="4521639"/>
              <a:ext cx="1108542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Группа 47"/>
          <p:cNvGrpSpPr/>
          <p:nvPr/>
        </p:nvGrpSpPr>
        <p:grpSpPr>
          <a:xfrm>
            <a:off x="8706008" y="1741335"/>
            <a:ext cx="1521355" cy="2780304"/>
            <a:chOff x="8706008" y="1741335"/>
            <a:chExt cx="1521355" cy="2780304"/>
          </a:xfrm>
        </p:grpSpPr>
        <p:cxnSp>
          <p:nvCxnSpPr>
            <p:cNvPr id="41" name="Прямая соединительная линия 40"/>
            <p:cNvCxnSpPr/>
            <p:nvPr/>
          </p:nvCxnSpPr>
          <p:spPr>
            <a:xfrm flipH="1">
              <a:off x="8706008" y="1741335"/>
              <a:ext cx="21872" cy="2780304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>
              <a:stCxn id="6" idx="4"/>
              <a:endCxn id="6" idx="0"/>
            </p:cNvCxnSpPr>
            <p:nvPr/>
          </p:nvCxnSpPr>
          <p:spPr>
            <a:xfrm flipH="1">
              <a:off x="8749083" y="1741335"/>
              <a:ext cx="1081377" cy="1470991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>
              <a:endCxn id="6" idx="0"/>
            </p:cNvCxnSpPr>
            <p:nvPr/>
          </p:nvCxnSpPr>
          <p:spPr>
            <a:xfrm flipH="1" flipV="1">
              <a:off x="8749083" y="3212326"/>
              <a:ext cx="1478280" cy="1248356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Группа 51"/>
          <p:cNvGrpSpPr/>
          <p:nvPr/>
        </p:nvGrpSpPr>
        <p:grpSpPr>
          <a:xfrm>
            <a:off x="-7942" y="1741335"/>
            <a:ext cx="2109159" cy="2780304"/>
            <a:chOff x="344483" y="1741335"/>
            <a:chExt cx="2109159" cy="2780304"/>
          </a:xfrm>
        </p:grpSpPr>
        <p:cxnSp>
          <p:nvCxnSpPr>
            <p:cNvPr id="49" name="Прямая соединительная линия 48"/>
            <p:cNvCxnSpPr/>
            <p:nvPr/>
          </p:nvCxnSpPr>
          <p:spPr>
            <a:xfrm flipH="1">
              <a:off x="1041622" y="1741335"/>
              <a:ext cx="21872" cy="2780304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Дуга 49"/>
            <p:cNvSpPr/>
            <p:nvPr/>
          </p:nvSpPr>
          <p:spPr>
            <a:xfrm>
              <a:off x="344483" y="1749292"/>
              <a:ext cx="1492603" cy="1518696"/>
            </a:xfrm>
            <a:prstGeom prst="arc">
              <a:avLst>
                <a:gd name="adj1" fmla="val 15909665"/>
                <a:gd name="adj2" fmla="val 5686471"/>
              </a:avLst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Дуга 50"/>
            <p:cNvSpPr/>
            <p:nvPr/>
          </p:nvSpPr>
          <p:spPr>
            <a:xfrm>
              <a:off x="385062" y="3002943"/>
              <a:ext cx="2068580" cy="1518696"/>
            </a:xfrm>
            <a:prstGeom prst="arc">
              <a:avLst>
                <a:gd name="adj1" fmla="val 14673637"/>
                <a:gd name="adj2" fmla="val 7143448"/>
              </a:avLst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3" name="Дуга 52"/>
          <p:cNvSpPr/>
          <p:nvPr/>
        </p:nvSpPr>
        <p:spPr>
          <a:xfrm flipH="1">
            <a:off x="3546032" y="1813225"/>
            <a:ext cx="2068580" cy="2748167"/>
          </a:xfrm>
          <a:prstGeom prst="arc">
            <a:avLst>
              <a:gd name="adj1" fmla="val 15680058"/>
              <a:gd name="adj2" fmla="val 6140753"/>
            </a:avLst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TextBox 55"/>
          <p:cNvSpPr txBox="1"/>
          <p:nvPr/>
        </p:nvSpPr>
        <p:spPr>
          <a:xfrm>
            <a:off x="151514" y="207622"/>
            <a:ext cx="11840377" cy="1446550"/>
          </a:xfrm>
          <a:prstGeom prst="rect">
            <a:avLst/>
          </a:prstGeom>
          <a:solidFill>
            <a:schemeClr val="bg1">
              <a:alpha val="49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4400" b="1" dirty="0" smtClean="0">
                <a:latin typeface="Constantia" panose="02030602050306030303" pitchFamily="18" charset="0"/>
              </a:rPr>
              <a:t>ДОМАШНЄ ЗАВДАННЯ ДЛЯ НЕВТОМНИХ  ТА КРЕАТИВНИХ</a:t>
            </a:r>
            <a:endParaRPr lang="ru-RU" sz="4400" b="1" dirty="0">
              <a:latin typeface="Constantia" panose="02030602050306030303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62366" y="4742764"/>
            <a:ext cx="1493656" cy="461665"/>
          </a:xfrm>
          <a:prstGeom prst="rect">
            <a:avLst/>
          </a:prstGeom>
          <a:solidFill>
            <a:srgbClr val="FFCC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latin typeface="Constantia" panose="02030602050306030303" pitchFamily="18" charset="0"/>
              </a:rPr>
              <a:t>півкруг</a:t>
            </a:r>
            <a:endParaRPr lang="ru-RU" sz="2400" b="1" dirty="0">
              <a:latin typeface="Constantia" panose="02030602050306030303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95826" y="5907747"/>
            <a:ext cx="116788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latin typeface="Constantia" panose="02030602050306030303" pitchFamily="18" charset="0"/>
              </a:rPr>
              <a:t>2. Створити математично-жартівливий колаж!</a:t>
            </a:r>
            <a:endParaRPr lang="ru-RU" sz="2800" b="1" dirty="0">
              <a:latin typeface="Constantia" panose="02030602050306030303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13056" y="5554337"/>
            <a:ext cx="116788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latin typeface="Constantia" panose="02030602050306030303" pitchFamily="18" charset="0"/>
              </a:rPr>
              <a:t>1. Пригадати назви геометричних фігур</a:t>
            </a:r>
            <a:endParaRPr lang="ru-RU" sz="2800" b="1" dirty="0">
              <a:latin typeface="Constantia" panose="02030602050306030303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642723" y="4738884"/>
            <a:ext cx="4018667" cy="461665"/>
          </a:xfrm>
          <a:prstGeom prst="rect">
            <a:avLst/>
          </a:prstGeom>
          <a:solidFill>
            <a:srgbClr val="FFCC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latin typeface="Constantia" panose="02030602050306030303" pitchFamily="18" charset="0"/>
              </a:rPr>
              <a:t>п</a:t>
            </a:r>
            <a:r>
              <a:rPr lang="uk-UA" sz="2400" b="1" dirty="0" smtClean="0">
                <a:latin typeface="Constantia" panose="02030602050306030303" pitchFamily="18" charset="0"/>
              </a:rPr>
              <a:t>рямокутний трикутник</a:t>
            </a:r>
            <a:endParaRPr lang="ru-RU" sz="2400" b="1" dirty="0">
              <a:latin typeface="Constantia" panose="02030602050306030303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758081" y="4725894"/>
            <a:ext cx="4264292" cy="461665"/>
          </a:xfrm>
          <a:prstGeom prst="rect">
            <a:avLst/>
          </a:prstGeom>
          <a:solidFill>
            <a:srgbClr val="FFCC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latin typeface="Constantia" panose="02030602050306030303" pitchFamily="18" charset="0"/>
              </a:rPr>
              <a:t>р</a:t>
            </a:r>
            <a:r>
              <a:rPr lang="uk-UA" sz="2400" b="1" dirty="0" smtClean="0">
                <a:latin typeface="Constantia" panose="02030602050306030303" pitchFamily="18" charset="0"/>
              </a:rPr>
              <a:t>івнобедрений трикутник</a:t>
            </a:r>
            <a:endParaRPr lang="ru-RU" sz="2400" b="1" dirty="0">
              <a:latin typeface="Constantia" panose="02030602050306030303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052376" y="4738884"/>
            <a:ext cx="1493656" cy="461665"/>
          </a:xfrm>
          <a:prstGeom prst="rect">
            <a:avLst/>
          </a:prstGeom>
          <a:solidFill>
            <a:srgbClr val="FFCC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latin typeface="Constantia" panose="02030602050306030303" pitchFamily="18" charset="0"/>
              </a:rPr>
              <a:t>крива</a:t>
            </a:r>
            <a:endParaRPr lang="ru-RU" sz="2400" b="1" dirty="0">
              <a:latin typeface="Constantia" panose="02030602050306030303" pitchFamily="18" charset="0"/>
            </a:endParaRPr>
          </a:p>
        </p:txBody>
      </p:sp>
      <p:grpSp>
        <p:nvGrpSpPr>
          <p:cNvPr id="92" name="Группа 91"/>
          <p:cNvGrpSpPr/>
          <p:nvPr/>
        </p:nvGrpSpPr>
        <p:grpSpPr>
          <a:xfrm>
            <a:off x="472630" y="2476830"/>
            <a:ext cx="11019658" cy="2256011"/>
            <a:chOff x="472630" y="2476830"/>
            <a:chExt cx="11019658" cy="2256011"/>
          </a:xfrm>
        </p:grpSpPr>
        <p:cxnSp>
          <p:nvCxnSpPr>
            <p:cNvPr id="66" name="Скругленная соединительная линия 65"/>
            <p:cNvCxnSpPr/>
            <p:nvPr/>
          </p:nvCxnSpPr>
          <p:spPr>
            <a:xfrm rot="5400000" flipH="1" flipV="1">
              <a:off x="-76902" y="3435855"/>
              <a:ext cx="1835630" cy="736566"/>
            </a:xfrm>
            <a:prstGeom prst="curvedConnector3">
              <a:avLst>
                <a:gd name="adj1" fmla="val 50000"/>
              </a:avLst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Скругленная соединительная линия 74"/>
            <p:cNvCxnSpPr/>
            <p:nvPr/>
          </p:nvCxnSpPr>
          <p:spPr>
            <a:xfrm rot="5400000" flipH="1" flipV="1">
              <a:off x="2960031" y="3446743"/>
              <a:ext cx="1835630" cy="736566"/>
            </a:xfrm>
            <a:prstGeom prst="curvedConnector3">
              <a:avLst>
                <a:gd name="adj1" fmla="val 50000"/>
              </a:avLst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Прямая со стрелкой 76"/>
            <p:cNvCxnSpPr>
              <a:endCxn id="4" idx="5"/>
            </p:cNvCxnSpPr>
            <p:nvPr/>
          </p:nvCxnSpPr>
          <p:spPr>
            <a:xfrm flipH="1" flipV="1">
              <a:off x="2845252" y="2484787"/>
              <a:ext cx="4207556" cy="220160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Прямая со стрелкой 79"/>
            <p:cNvCxnSpPr>
              <a:endCxn id="5" idx="5"/>
            </p:cNvCxnSpPr>
            <p:nvPr/>
          </p:nvCxnSpPr>
          <p:spPr>
            <a:xfrm flipH="1" flipV="1">
              <a:off x="5710366" y="2476830"/>
              <a:ext cx="1358669" cy="2209559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Прямая со стрелкой 82"/>
            <p:cNvCxnSpPr/>
            <p:nvPr/>
          </p:nvCxnSpPr>
          <p:spPr>
            <a:xfrm flipV="1">
              <a:off x="7060761" y="2562832"/>
              <a:ext cx="1910636" cy="214053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Прямая со стрелкой 85"/>
            <p:cNvCxnSpPr/>
            <p:nvPr/>
          </p:nvCxnSpPr>
          <p:spPr>
            <a:xfrm flipH="1" flipV="1">
              <a:off x="10795219" y="3002944"/>
              <a:ext cx="689116" cy="1627227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Прямая со стрелкой 87"/>
            <p:cNvCxnSpPr/>
            <p:nvPr/>
          </p:nvCxnSpPr>
          <p:spPr>
            <a:xfrm flipH="1" flipV="1">
              <a:off x="7282081" y="2886323"/>
              <a:ext cx="4210207" cy="1753569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171229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947</TotalTime>
  <Words>1286</Words>
  <Application>Microsoft Office PowerPoint</Application>
  <PresentationFormat>Произвольный</PresentationFormat>
  <Paragraphs>357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21</vt:i4>
      </vt:variant>
    </vt:vector>
  </HeadingPairs>
  <TitlesOfParts>
    <vt:vector size="23" baseType="lpstr">
      <vt:lpstr>Тема Office</vt:lpstr>
      <vt:lpstr>1_Тема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Sch</cp:lastModifiedBy>
  <cp:revision>129</cp:revision>
  <dcterms:created xsi:type="dcterms:W3CDTF">2020-03-31T16:13:49Z</dcterms:created>
  <dcterms:modified xsi:type="dcterms:W3CDTF">2023-02-20T10:05:05Z</dcterms:modified>
</cp:coreProperties>
</file>