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8" r:id="rId4"/>
    <p:sldId id="260" r:id="rId5"/>
    <p:sldId id="261" r:id="rId6"/>
    <p:sldId id="262" r:id="rId7"/>
    <p:sldId id="259" r:id="rId8"/>
    <p:sldId id="263" r:id="rId9"/>
    <p:sldId id="257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6" autoAdjust="0"/>
    <p:restoredTop sz="94660"/>
  </p:normalViewPr>
  <p:slideViewPr>
    <p:cSldViewPr snapToGrid="0">
      <p:cViewPr>
        <p:scale>
          <a:sx n="96" d="100"/>
          <a:sy n="96" d="100"/>
        </p:scale>
        <p:origin x="-1080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6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5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0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36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13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890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56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9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18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046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058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47ED-0D9E-4346-B1A4-144AA83DACD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6C17-1AF8-4D08-A855-F68BC53EF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83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01&#1044;&#1101;&#1074;&#1080;&#1076;%20&#1043;&#1072;&#1088;&#1088;&#1077;&#1090;&#1090;%20%20&#1042;&#1080;&#1074;&#1072;&#1083;&#1100;&#1076;&#1080;%20_&#1042;&#1088;&#1077;&#1084;&#1077;&#1085;&#1072;%20&#1075;&#1086;&#1076;&#1072;_%20-%20&#1047;&#1080;&#1084;&#1072;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02&#1047;&#1074;&#1091;&#1095;&#1072;&#1085;&#1085;&#1103;%20&#1089;&#1082;&#1088;&#1080;&#1087;&#1082;&#1080;%20&#1057;&#1090;&#1088;&#1072;&#1076;&#1110;&#1074;&#1072;&#1088;&#1110;%20&#1074;%20&#1084;&#1091;&#1079;&#1077;&#1111;%20&#1089;&#1082;&#1088;&#1080;&#1087;&#1082;&#1080;%20&#1044;&#1077;&#1074;&#1110;&#1076;%20&#1043;&#1072;&#1088;&#1088;&#1077;&#1090;&#1090;.avi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03Bach-Toccata%20e%20Fuga%20Karl%20Richter%20.avi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hyperlink" Target="04HALLELUJAH%20-%20Aleluya%20-%20Haendel%20-%20YouTube%20%5b720p%5d.mp4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b="1" dirty="0">
                <a:ln w="12700" cmpd="sng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5A1A1A"/>
                </a:solidFill>
                <a:latin typeface="Bookman Old Style" panose="02050604050505020204" pitchFamily="18" charset="0"/>
                <a:ea typeface="Gungsuh" panose="02030600000101010101" pitchFamily="18" charset="-127"/>
              </a:rPr>
              <a:t>СТИХІЯ МУЗИКИ БАРОКО</a:t>
            </a:r>
            <a:endParaRPr lang="ru-RU" b="1" dirty="0">
              <a:ln w="12700" cmpd="sng">
                <a:solidFill>
                  <a:schemeClr val="accent4">
                    <a:lumMod val="40000"/>
                    <a:lumOff val="60000"/>
                  </a:schemeClr>
                </a:solidFill>
                <a:prstDash val="solid"/>
              </a:ln>
              <a:solidFill>
                <a:srgbClr val="5A1A1A"/>
              </a:solidFill>
              <a:latin typeface="Bookman Old Style" panose="02050604050505020204" pitchFamily="18" charset="0"/>
              <a:ea typeface="Gungsuh" panose="02030600000101010101" pitchFamily="18" charset="-127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19 УРОК</a:t>
            </a:r>
            <a:endParaRPr lang="ru-RU" sz="24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Мюнхенский камерный оркестр - Л.Боккерини. Менуэт из струнного квинтета ми мажор. соч 11 N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2805" y="523926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86" y="228837"/>
            <a:ext cx="7886700" cy="928215"/>
          </a:xfrm>
        </p:spPr>
        <p:txBody>
          <a:bodyPr>
            <a:normAutofit/>
          </a:bodyPr>
          <a:lstStyle/>
          <a:p>
            <a:pPr algn="ctr"/>
            <a:r>
              <a:rPr lang="uk-UA" sz="4051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МЕТА УРОКУ:</a:t>
            </a:r>
            <a:endParaRPr lang="ru-RU" sz="4051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88322" y="1253330"/>
            <a:ext cx="8583827" cy="4351338"/>
          </a:xfrm>
        </p:spPr>
        <p:txBody>
          <a:bodyPr>
            <a:noAutofit/>
          </a:bodyPr>
          <a:lstStyle/>
          <a:p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ВИЗНАЧИТИ ОСОБЛИВОСТІ МУЗИКИ БАРОКО;</a:t>
            </a:r>
          </a:p>
          <a:p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УДОСКОНАЛЮВАТИ ВМІННЯ АНАЛІЗУВАТИ, ПОРІВНЮВАТИ ТА ХАРАКТЕРИЗУВАТИ МУЗИЧНІ ТВОРИ КОМПОЗИТОРІВ ДАНОЇ ЕПОХИ;</a:t>
            </a:r>
          </a:p>
          <a:p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РОЗВИВАТИ НАВИЧКИ ОСМИСЛЕНОГО СПРИЙНЯТТЯ МИСТЕЦЬКИХ ТВОРІВ;</a:t>
            </a:r>
          </a:p>
          <a:p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ВИХОВУВАТИ ЕСТЕТИЧНИЙ СМАК НА КРАЩИХ ЗРАЗКАХ СВІТОВОЇ МУЗИЧНОЇ СПАДЩИНИ.</a:t>
            </a:r>
          </a:p>
        </p:txBody>
      </p:sp>
    </p:spTree>
    <p:extLst>
      <p:ext uri="{BB962C8B-B14F-4D97-AF65-F5344CB8AC3E}">
        <p14:creationId xmlns:p14="http://schemas.microsoft.com/office/powerpoint/2010/main" val="44956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3" y="1"/>
            <a:ext cx="91447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59" y="415727"/>
            <a:ext cx="8472488" cy="994172"/>
          </a:xfrm>
        </p:spPr>
        <p:txBody>
          <a:bodyPr>
            <a:noAutofit/>
          </a:bodyPr>
          <a:lstStyle/>
          <a:p>
            <a:r>
              <a:rPr lang="uk-UA" sz="36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АКТУАЛІЗАЦІЯ ОПОРНИХ ЗНАНЬ</a:t>
            </a:r>
            <a:endParaRPr lang="ru-RU" sz="36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1565648"/>
            <a:ext cx="8102974" cy="4351338"/>
          </a:xfrm>
        </p:spPr>
        <p:txBody>
          <a:bodyPr>
            <a:normAutofit/>
          </a:bodyPr>
          <a:lstStyle/>
          <a:p>
            <a:r>
              <a:rPr lang="uk-UA" sz="30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НАЗВІТЬ РИСИ СТИЛЮ БАРОКО В АРХІТЕКТУРІ</a:t>
            </a:r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;</a:t>
            </a:r>
            <a:endParaRPr lang="en-US" sz="3000" b="1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endParaRPr lang="uk-UA" sz="30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0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ПРИГАДАЙТЕ ВІДОМИХ АРХІТЕКТОРІВ, СКУЛЬПТОРІВ ТА ЖИВОПИСЦІВ ЦІЄЇ ЕПОХИ</a:t>
            </a:r>
            <a:r>
              <a:rPr lang="uk-UA" sz="30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;</a:t>
            </a:r>
            <a:endParaRPr lang="en-US" sz="3000" b="1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endParaRPr lang="uk-UA" sz="30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0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У ЯКИХ ЖАНРАХ ПРОСЛАВИЛИСЯ «ВЕЛИКІ Й МАЛІ ГОЛЛАНДЦІ»?</a:t>
            </a:r>
          </a:p>
          <a:p>
            <a:endParaRPr lang="ru-RU" sz="3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45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0"/>
            <a:ext cx="91447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296" y="422672"/>
            <a:ext cx="8348836" cy="215916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З </a:t>
            </a:r>
            <a:r>
              <a:rPr lang="ru-RU" b="1" dirty="0" err="1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виникненням</a:t>
            </a:r>
            <a:r>
              <a:rPr lang="ru-RU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стилю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бароко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музика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вперше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продемонструвала</a:t>
            </a:r>
            <a:r>
              <a:rPr lang="ru-RU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свої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можливості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заглибленого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і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багатостороннього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втілення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світу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душевних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переживань</a:t>
            </a:r>
            <a:r>
              <a:rPr lang="ru-RU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людини</a:t>
            </a:r>
            <a:r>
              <a:rPr lang="ru-RU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.</a:t>
            </a:r>
            <a:endParaRPr lang="ru-RU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6958" y="2665418"/>
            <a:ext cx="5746100" cy="3850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22724" y="6211865"/>
            <a:ext cx="2949178" cy="381158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8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У КУЛЬТУРІ БАРОКО ПОЧАЛА ДОМІНУВАТИ СКРИПКА, ЯКА МАЛА ШИРОКІ МОЖЛИВОСТІ ДЛЯ ВИРАЖЕННЯ ЛЮДСЬКИХ ЕМОЦІЙ.</a:t>
            </a:r>
            <a:endParaRPr lang="ru-RU" sz="28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92861" y="1952548"/>
            <a:ext cx="3868340" cy="617934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АРКАНДЖЕЛО КОРЕЛЛІ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8" name="Місце для вмісту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008" y="2570486"/>
            <a:ext cx="3226177" cy="3879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994484" y="1952548"/>
            <a:ext cx="3887391" cy="617934"/>
          </a:xfrm>
        </p:spPr>
        <p:txBody>
          <a:bodyPr/>
          <a:lstStyle/>
          <a:p>
            <a:pPr algn="ctr"/>
            <a:r>
              <a:rPr lang="uk-UA" dirty="0" smtClean="0">
                <a:latin typeface="Bookman Old Style" panose="02050604050505020204" pitchFamily="18" charset="0"/>
              </a:rPr>
              <a:t>ДЖУЗЕППЕ ТАРТІНІ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475840" y="2570482"/>
            <a:ext cx="3092672" cy="3879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377">
            <a:off x="3535324" y="5020786"/>
            <a:ext cx="2621756" cy="1475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227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" y="0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556" y="509309"/>
            <a:ext cx="3560163" cy="354827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Bookman Old Style" panose="02050604050505020204" pitchFamily="18" charset="0"/>
              </a:rPr>
              <a:t>АНТОНІО ВІВАЛЬДІ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637430" y="446478"/>
            <a:ext cx="5251197" cy="614379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i="1" dirty="0">
                <a:latin typeface="Bookman Old Style" panose="02050604050505020204" pitchFamily="18" charset="0"/>
              </a:rPr>
              <a:t> – </a:t>
            </a:r>
            <a:r>
              <a:rPr lang="ru-RU" sz="2400" b="1" i="1" dirty="0" err="1">
                <a:latin typeface="Bookman Old Style" panose="02050604050505020204" pitchFamily="18" charset="0"/>
              </a:rPr>
              <a:t>італійський</a:t>
            </a:r>
            <a:r>
              <a:rPr lang="ru-RU" sz="2400" b="1" i="1" dirty="0">
                <a:latin typeface="Bookman Old Style" panose="02050604050505020204" pitchFamily="18" charset="0"/>
              </a:rPr>
              <a:t> композитор, </a:t>
            </a:r>
            <a:r>
              <a:rPr lang="ru-RU" sz="2400" b="1" i="1" dirty="0" err="1">
                <a:latin typeface="Bookman Old Style" panose="02050604050505020204" pitchFamily="18" charset="0"/>
              </a:rPr>
              <a:t>скрипаль</a:t>
            </a:r>
            <a:r>
              <a:rPr lang="ru-RU" sz="2400" b="1" i="1" dirty="0">
                <a:latin typeface="Bookman Old Style" panose="02050604050505020204" pitchFamily="18" charset="0"/>
              </a:rPr>
              <a:t>, педагог, </a:t>
            </a:r>
            <a:r>
              <a:rPr lang="ru-RU" sz="2400" b="1" i="1" dirty="0" err="1">
                <a:latin typeface="Bookman Old Style" panose="02050604050505020204" pitchFamily="18" charset="0"/>
              </a:rPr>
              <a:t>диригент</a:t>
            </a:r>
            <a:r>
              <a:rPr lang="ru-RU" sz="2400" b="1" i="1" dirty="0">
                <a:latin typeface="Bookman Old Style" panose="02050604050505020204" pitchFamily="18" charset="0"/>
              </a:rPr>
              <a:t>, </a:t>
            </a:r>
            <a:r>
              <a:rPr lang="ru-RU" sz="2400" b="1" i="1" dirty="0" err="1">
                <a:latin typeface="Bookman Old Style" panose="02050604050505020204" pitchFamily="18" charset="0"/>
              </a:rPr>
              <a:t>католицький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священик</a:t>
            </a:r>
            <a:r>
              <a:rPr lang="ru-RU" sz="2400" b="1" i="1" dirty="0">
                <a:latin typeface="Bookman Old Style" panose="02050604050505020204" pitchFamily="18" charset="0"/>
              </a:rPr>
              <a:t>. </a:t>
            </a:r>
            <a:r>
              <a:rPr lang="ru-RU" sz="2400" b="1" i="1" dirty="0" err="1">
                <a:latin typeface="Bookman Old Style" panose="02050604050505020204" pitchFamily="18" charset="0"/>
              </a:rPr>
              <a:t>Ще</a:t>
            </a:r>
            <a:r>
              <a:rPr lang="ru-RU" sz="2400" b="1" i="1" dirty="0">
                <a:latin typeface="Bookman Old Style" panose="02050604050505020204" pitchFamily="18" charset="0"/>
              </a:rPr>
              <a:t> за </a:t>
            </a:r>
            <a:r>
              <a:rPr lang="ru-RU" sz="2400" b="1" i="1" dirty="0" err="1">
                <a:latin typeface="Bookman Old Style" panose="02050604050505020204" pitchFamily="18" charset="0"/>
              </a:rPr>
              <a:t>життя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отримав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визнання</a:t>
            </a:r>
            <a:r>
              <a:rPr lang="ru-RU" sz="2400" b="1" i="1" dirty="0">
                <a:latin typeface="Bookman Old Style" panose="02050604050505020204" pitchFamily="18" charset="0"/>
              </a:rPr>
              <a:t> у </a:t>
            </a:r>
            <a:r>
              <a:rPr lang="ru-RU" sz="2400" b="1" i="1" dirty="0" err="1">
                <a:latin typeface="Bookman Old Style" panose="02050604050505020204" pitchFamily="18" charset="0"/>
              </a:rPr>
              <a:t>Європі</a:t>
            </a:r>
            <a:r>
              <a:rPr lang="ru-RU" sz="2400" b="1" i="1" dirty="0">
                <a:latin typeface="Bookman Old Style" panose="02050604050505020204" pitchFamily="18" charset="0"/>
              </a:rPr>
              <a:t> як композитор та </a:t>
            </a:r>
            <a:r>
              <a:rPr lang="ru-RU" sz="2400" b="1" i="1" dirty="0" err="1">
                <a:latin typeface="Bookman Old Style" panose="02050604050505020204" pitchFamily="18" charset="0"/>
              </a:rPr>
              <a:t>скрипаль-віртуоз</a:t>
            </a:r>
            <a:r>
              <a:rPr lang="ru-RU" sz="2400" b="1" i="1" dirty="0">
                <a:latin typeface="Bookman Old Style" panose="02050604050505020204" pitchFamily="18" charset="0"/>
              </a:rPr>
              <a:t>. Автор 40 опер, </a:t>
            </a:r>
            <a:r>
              <a:rPr lang="ru-RU" sz="2400" b="1" i="1" dirty="0" err="1">
                <a:latin typeface="Bookman Old Style" panose="02050604050505020204" pitchFamily="18" charset="0"/>
              </a:rPr>
              <a:t>ораторій</a:t>
            </a:r>
            <a:r>
              <a:rPr lang="ru-RU" sz="2400" b="1" i="1" dirty="0">
                <a:latin typeface="Bookman Old Style" panose="02050604050505020204" pitchFamily="18" charset="0"/>
              </a:rPr>
              <a:t>, </a:t>
            </a:r>
            <a:r>
              <a:rPr lang="ru-RU" sz="2400" b="1" i="1" dirty="0" err="1">
                <a:latin typeface="Bookman Old Style" panose="02050604050505020204" pitchFamily="18" charset="0"/>
              </a:rPr>
              <a:t>понад</a:t>
            </a:r>
            <a:r>
              <a:rPr lang="ru-RU" sz="2400" b="1" i="1" dirty="0">
                <a:latin typeface="Bookman Old Style" panose="02050604050505020204" pitchFamily="18" charset="0"/>
              </a:rPr>
              <a:t> 500 </a:t>
            </a:r>
            <a:r>
              <a:rPr lang="ru-RU" sz="2400" b="1" i="1" dirty="0" err="1">
                <a:latin typeface="Bookman Old Style" panose="02050604050505020204" pitchFamily="18" charset="0"/>
              </a:rPr>
              <a:t>концертів</a:t>
            </a:r>
            <a:r>
              <a:rPr lang="ru-RU" sz="2400" b="1" i="1" dirty="0">
                <a:latin typeface="Bookman Old Style" panose="02050604050505020204" pitchFamily="18" charset="0"/>
              </a:rPr>
              <a:t>, </a:t>
            </a:r>
            <a:r>
              <a:rPr lang="ru-RU" sz="2400" b="1" i="1" dirty="0" err="1">
                <a:latin typeface="Bookman Old Style" panose="02050604050505020204" pitchFamily="18" charset="0"/>
              </a:rPr>
              <a:t>Вівальді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найбільше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відомий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своїми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скрипковими</a:t>
            </a:r>
            <a:r>
              <a:rPr lang="ru-RU" sz="2400" b="1" i="1" dirty="0">
                <a:latin typeface="Bookman Old Style" panose="02050604050505020204" pitchFamily="18" charset="0"/>
              </a:rPr>
              <a:t> та </a:t>
            </a:r>
            <a:r>
              <a:rPr lang="ru-RU" sz="2400" b="1" i="1" dirty="0" err="1">
                <a:latin typeface="Bookman Old Style" panose="02050604050505020204" pitchFamily="18" charset="0"/>
              </a:rPr>
              <a:t>інструментальними</a:t>
            </a:r>
            <a:r>
              <a:rPr lang="ru-RU" sz="2400" b="1" i="1" dirty="0">
                <a:latin typeface="Bookman Old Style" panose="02050604050505020204" pitchFamily="18" charset="0"/>
              </a:rPr>
              <a:t> концертами. </a:t>
            </a:r>
            <a:r>
              <a:rPr lang="ru-RU" sz="2400" b="1" i="1" dirty="0" err="1">
                <a:latin typeface="Bookman Old Style" panose="02050604050505020204" pitchFamily="18" charset="0"/>
              </a:rPr>
              <a:t>Найвідоміший</a:t>
            </a:r>
            <a:r>
              <a:rPr lang="ru-RU" sz="2400" b="1" i="1" dirty="0">
                <a:latin typeface="Bookman Old Style" panose="02050604050505020204" pitchFamily="18" charset="0"/>
              </a:rPr>
              <a:t> та </a:t>
            </a:r>
            <a:r>
              <a:rPr lang="ru-RU" sz="2400" b="1" i="1" dirty="0" err="1">
                <a:latin typeface="Bookman Old Style" panose="02050604050505020204" pitchFamily="18" charset="0"/>
              </a:rPr>
              <a:t>найпопулярніший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його</a:t>
            </a:r>
            <a:r>
              <a:rPr lang="ru-RU" sz="2400" b="1" i="1" dirty="0"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atin typeface="Bookman Old Style" panose="02050604050505020204" pitchFamily="18" charset="0"/>
              </a:rPr>
              <a:t>твір</a:t>
            </a:r>
            <a:r>
              <a:rPr lang="ru-RU" sz="2400" b="1" i="1" dirty="0">
                <a:latin typeface="Bookman Old Style" panose="02050604050505020204" pitchFamily="18" charset="0"/>
              </a:rPr>
              <a:t> – </a:t>
            </a:r>
            <a:r>
              <a:rPr lang="en-US" sz="2400" b="1" i="1" dirty="0">
                <a:latin typeface="Bookman Old Style" panose="02050604050505020204" pitchFamily="18" charset="0"/>
              </a:rPr>
              <a:t>Concerto </a:t>
            </a:r>
            <a:r>
              <a:rPr lang="en-US" sz="2400" b="1" i="1" dirty="0" err="1">
                <a:latin typeface="Bookman Old Style" panose="02050604050505020204" pitchFamily="18" charset="0"/>
              </a:rPr>
              <a:t>grosso</a:t>
            </a:r>
            <a:r>
              <a:rPr lang="en-US" sz="2400" b="1" i="1" dirty="0">
                <a:latin typeface="Bookman Old Style" panose="02050604050505020204" pitchFamily="18" charset="0"/>
              </a:rPr>
              <a:t> </a:t>
            </a:r>
            <a:r>
              <a:rPr lang="uk-UA" sz="2400" b="1" i="1" dirty="0">
                <a:latin typeface="Bookman Old Style" panose="02050604050505020204" pitchFamily="18" charset="0"/>
              </a:rPr>
              <a:t>«</a:t>
            </a:r>
            <a:r>
              <a:rPr lang="ru-RU" sz="2400" b="1" i="1" dirty="0" err="1">
                <a:latin typeface="Bookman Old Style" panose="02050604050505020204" pitchFamily="18" charset="0"/>
              </a:rPr>
              <a:t>Чотири</a:t>
            </a:r>
            <a:r>
              <a:rPr lang="ru-RU" sz="2400" b="1" i="1" dirty="0">
                <a:latin typeface="Bookman Old Style" panose="02050604050505020204" pitchFamily="18" charset="0"/>
              </a:rPr>
              <a:t> пори року» для струнного оркестру</a:t>
            </a:r>
            <a:r>
              <a:rPr lang="ru-RU" sz="2400" b="1" i="1" dirty="0" smtClean="0">
                <a:latin typeface="Bookman Old Style" panose="02050604050505020204" pitchFamily="18" charset="0"/>
              </a:rPr>
              <a:t>.</a:t>
            </a:r>
            <a:endParaRPr lang="uk-UA" sz="2400" b="1" dirty="0"/>
          </a:p>
          <a:p>
            <a:pPr marL="0" indent="0" algn="ctr">
              <a:buNone/>
            </a:pPr>
            <a:r>
              <a:rPr lang="uk-UA" sz="24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ookman Old Style" panose="02050604050505020204" pitchFamily="18" charset="0"/>
                <a:hlinkClick r:id="rId3" action="ppaction://hlinkfile"/>
              </a:rPr>
              <a:t>Цикл «Пори року», «Зима»</a:t>
            </a:r>
            <a:endParaRPr lang="ru-RU" sz="2400" b="1" i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ru-RU" sz="2400" b="1" i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ookman Old Style" panose="02050604050505020204" pitchFamily="18" charset="0"/>
            </a:endParaRP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4" y="1662319"/>
            <a:ext cx="3146539" cy="3596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75" y="1191310"/>
            <a:ext cx="3589358" cy="4286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828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0"/>
            <a:ext cx="91447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4" y="321472"/>
            <a:ext cx="7692390" cy="994172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ПОМІРКУЙТЕ:</a:t>
            </a:r>
            <a:endParaRPr lang="ru-RU" sz="54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457200" y="1499067"/>
            <a:ext cx="8365279" cy="3263504"/>
          </a:xfrm>
        </p:spPr>
        <p:txBody>
          <a:bodyPr>
            <a:normAutofit/>
          </a:bodyPr>
          <a:lstStyle/>
          <a:p>
            <a:r>
              <a:rPr lang="uk-UA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ЯКІ ОСОБЛИВОСТІ ЖАНРУ «КОНЦЕРТ»;</a:t>
            </a:r>
          </a:p>
          <a:p>
            <a:r>
              <a:rPr lang="uk-UA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ЯКИЙ ХАРАКТЕР ЦЬОГО ТВОРУ?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499" y="2601663"/>
            <a:ext cx="6308588" cy="348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17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1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364" y="151969"/>
            <a:ext cx="8388527" cy="963762"/>
          </a:xfrm>
        </p:spPr>
        <p:txBody>
          <a:bodyPr>
            <a:normAutofit/>
          </a:bodyPr>
          <a:lstStyle/>
          <a:p>
            <a:r>
              <a:rPr lang="uk-UA" sz="30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МУЗЕЙ СКРИПКИ В КРЕМОНІ (ІТАЛІЯ)</a:t>
            </a:r>
            <a:r>
              <a:rPr lang="uk-UA" sz="3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endParaRPr lang="ru-RU" sz="3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3436" y="760582"/>
            <a:ext cx="3612878" cy="2709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05" y="2358547"/>
            <a:ext cx="2739597" cy="3646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кутник 6"/>
          <p:cNvSpPr/>
          <p:nvPr/>
        </p:nvSpPr>
        <p:spPr>
          <a:xfrm>
            <a:off x="923836" y="1815202"/>
            <a:ext cx="1656545" cy="623248"/>
          </a:xfrm>
          <a:prstGeom prst="rect">
            <a:avLst/>
          </a:prstGeom>
          <a:noFill/>
        </p:spPr>
        <p:txBody>
          <a:bodyPr wrap="none" lIns="68581" tIns="34290" rIns="68581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b="1" dirty="0">
                <a:ln/>
                <a:latin typeface="Bookman Old Style" panose="02050604050505020204" pitchFamily="18" charset="0"/>
              </a:rPr>
              <a:t>АНТОНІО </a:t>
            </a:r>
          </a:p>
          <a:p>
            <a:pPr algn="ctr"/>
            <a:r>
              <a:rPr lang="uk-UA" b="1" dirty="0" smtClean="0">
                <a:ln/>
                <a:latin typeface="Bookman Old Style" panose="02050604050505020204" pitchFamily="18" charset="0"/>
              </a:rPr>
              <a:t>СТРАДІВАРІ</a:t>
            </a:r>
            <a:endParaRPr lang="uk-UA" b="1" dirty="0">
              <a:ln/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347" y="3373911"/>
            <a:ext cx="2349304" cy="2368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4324" y="2115411"/>
            <a:ext cx="2436283" cy="3918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кутник 9"/>
          <p:cNvSpPr/>
          <p:nvPr/>
        </p:nvSpPr>
        <p:spPr>
          <a:xfrm>
            <a:off x="3104929" y="5764980"/>
            <a:ext cx="2934140" cy="346249"/>
          </a:xfrm>
          <a:prstGeom prst="rect">
            <a:avLst/>
          </a:prstGeom>
          <a:noFill/>
        </p:spPr>
        <p:txBody>
          <a:bodyPr wrap="none" lIns="68581" tIns="34290" rIns="68581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b="1" dirty="0">
                <a:ln/>
                <a:latin typeface="Bookman Old Style" panose="02050604050505020204" pitchFamily="18" charset="0"/>
              </a:rPr>
              <a:t>ДЖУЗЕППЕ ГВАРНЕРІ</a:t>
            </a:r>
          </a:p>
        </p:txBody>
      </p:sp>
      <p:sp>
        <p:nvSpPr>
          <p:cNvPr id="11" name="Прямокутник 10"/>
          <p:cNvSpPr/>
          <p:nvPr/>
        </p:nvSpPr>
        <p:spPr>
          <a:xfrm>
            <a:off x="6687969" y="1815202"/>
            <a:ext cx="2057296" cy="346249"/>
          </a:xfrm>
          <a:prstGeom prst="rect">
            <a:avLst/>
          </a:prstGeom>
          <a:noFill/>
        </p:spPr>
        <p:txBody>
          <a:bodyPr wrap="none" lIns="68581" tIns="34290" rIns="68581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b="1" dirty="0">
                <a:ln/>
                <a:latin typeface="Bookman Old Style" panose="02050604050505020204" pitchFamily="18" charset="0"/>
              </a:rPr>
              <a:t>АНДРЕА АМАТІ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9875" y="6111229"/>
            <a:ext cx="441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Bookman Old Style" panose="02050604050505020204" pitchFamily="18" charset="0"/>
                <a:hlinkClick r:id="rId7" action="ppaction://hlinkfile"/>
              </a:rPr>
              <a:t>Звучить скрипка </a:t>
            </a:r>
            <a:r>
              <a:rPr lang="uk-UA" sz="2000" b="1" dirty="0" err="1">
                <a:latin typeface="Bookman Old Style" panose="02050604050505020204" pitchFamily="18" charset="0"/>
                <a:hlinkClick r:id="rId7" action="ppaction://hlinkfile"/>
              </a:rPr>
              <a:t>Страдіварі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2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91447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1485" y="4649446"/>
            <a:ext cx="4231957" cy="1790701"/>
          </a:xfrm>
        </p:spPr>
        <p:txBody>
          <a:bodyPr>
            <a:noAutofit/>
          </a:bodyPr>
          <a:lstStyle/>
          <a:p>
            <a:r>
              <a:rPr lang="uk-UA" sz="24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СВІТОВОЮ ВЕРШИНОЮ МУЗИКИ Й КУЛЬМІНАЦІЄЮ МУЗИЧНОГО БАРОКО Є ТВОРЧІСТЬ ЙОГАНА СЕБАСТЬЯНА БАХА </a:t>
            </a:r>
            <a:br>
              <a:rPr lang="uk-UA" sz="24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</a:br>
            <a:r>
              <a:rPr lang="uk-UA" sz="24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(1685-1750)</a:t>
            </a:r>
            <a:endParaRPr lang="ru-RU" sz="24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745543" y="1177834"/>
            <a:ext cx="4420371" cy="614499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Bookman Old Style" panose="02050604050505020204" pitchFamily="18" charset="0"/>
              </a:rPr>
              <a:t>НАЙБІЛЬШИЙ ОРГАН У СВІТІ </a:t>
            </a:r>
            <a:r>
              <a:rPr lang="en-US" sz="2000" b="1" dirty="0" smtClean="0">
                <a:latin typeface="Bookman Old Style" panose="02050604050505020204" pitchFamily="18" charset="0"/>
              </a:rPr>
              <a:t> </a:t>
            </a:r>
            <a:r>
              <a:rPr lang="uk-UA" sz="2000" b="1" dirty="0" smtClean="0">
                <a:latin typeface="Bookman Old Style" panose="02050604050505020204" pitchFamily="18" charset="0"/>
              </a:rPr>
              <a:t>(</a:t>
            </a:r>
            <a:r>
              <a:rPr lang="uk-UA" sz="2000" b="1" dirty="0">
                <a:latin typeface="Bookman Old Style" panose="02050604050505020204" pitchFamily="18" charset="0"/>
              </a:rPr>
              <a:t>м. </a:t>
            </a:r>
            <a:r>
              <a:rPr lang="uk-UA" sz="2000" b="1" dirty="0" smtClean="0">
                <a:latin typeface="Bookman Old Style" panose="02050604050505020204" pitchFamily="18" charset="0"/>
              </a:rPr>
              <a:t>ПАССАУ,</a:t>
            </a:r>
            <a:r>
              <a:rPr lang="en-US" sz="2000" b="1" dirty="0" smtClean="0">
                <a:latin typeface="Bookman Old Style" panose="02050604050505020204" pitchFamily="18" charset="0"/>
              </a:rPr>
              <a:t> </a:t>
            </a:r>
            <a:r>
              <a:rPr lang="uk-UA" sz="2000" b="1" dirty="0" smtClean="0">
                <a:latin typeface="Bookman Old Style" panose="02050604050505020204" pitchFamily="18" charset="0"/>
              </a:rPr>
              <a:t>НІМЕЧЧИНА</a:t>
            </a:r>
            <a:r>
              <a:rPr lang="uk-UA" sz="2000" b="1" dirty="0">
                <a:latin typeface="Bookman Old Style" panose="02050604050505020204" pitchFamily="18" charset="0"/>
              </a:rPr>
              <a:t>)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26954">
            <a:off x="225864" y="448264"/>
            <a:ext cx="2431865" cy="3460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42" y="2044852"/>
            <a:ext cx="4420371" cy="3315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2448">
            <a:off x="2375662" y="434502"/>
            <a:ext cx="2508792" cy="347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745543" y="5836567"/>
            <a:ext cx="4027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Bookman Old Style" panose="02050604050505020204" pitchFamily="18" charset="0"/>
                <a:hlinkClick r:id="rId6" action="ppaction://hlinkfile"/>
              </a:rPr>
              <a:t>Токата і фуга ре мінор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6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9"/>
            <a:ext cx="91447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041" y="365126"/>
            <a:ext cx="7886700" cy="1325563"/>
          </a:xfrm>
        </p:spPr>
        <p:txBody>
          <a:bodyPr/>
          <a:lstStyle/>
          <a:p>
            <a:endParaRPr lang="ru-RU" sz="540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67795" y="5373490"/>
            <a:ext cx="3868340" cy="617934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latin typeface="Bookman Old Style" panose="02050604050505020204" pitchFamily="18" charset="0"/>
              </a:rPr>
              <a:t>Георг Фрідріх Гендель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8" name="Місце для вмісту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0221" y="2041526"/>
            <a:ext cx="5326326" cy="299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1878758" y="1279843"/>
            <a:ext cx="6951509" cy="617934"/>
          </a:xfrm>
        </p:spPr>
        <p:txBody>
          <a:bodyPr>
            <a:noAutofit/>
          </a:bodyPr>
          <a:lstStyle/>
          <a:p>
            <a:r>
              <a:rPr lang="uk-UA" sz="3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«Якщо музика Баха – це храм, то музика </a:t>
            </a:r>
            <a:r>
              <a:rPr lang="uk-UA" sz="3200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Генделя</a:t>
            </a:r>
            <a:r>
              <a:rPr lang="uk-UA" sz="3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 – палац»</a:t>
            </a:r>
          </a:p>
          <a:p>
            <a:pPr algn="r"/>
            <a:r>
              <a:rPr lang="uk-UA" sz="3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Антон </a:t>
            </a:r>
            <a:r>
              <a:rPr lang="uk-UA" sz="3200" dirty="0" err="1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Рубінштейн</a:t>
            </a:r>
            <a:endParaRPr lang="ru-RU" sz="3200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583525" y="2389951"/>
            <a:ext cx="3182134" cy="3201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106706" y="6060855"/>
            <a:ext cx="7908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Bookman Old Style" panose="02050604050505020204" pitchFamily="18" charset="0"/>
                <a:hlinkClick r:id="rId5" action="ppaction://hlinkfile"/>
              </a:rPr>
              <a:t>Хор «</a:t>
            </a:r>
            <a:r>
              <a:rPr lang="uk-UA" sz="2400" b="1" dirty="0" err="1">
                <a:latin typeface="Bookman Old Style" panose="02050604050505020204" pitchFamily="18" charset="0"/>
                <a:hlinkClick r:id="rId5" action="ppaction://hlinkfile"/>
              </a:rPr>
              <a:t>Алилуя</a:t>
            </a:r>
            <a:r>
              <a:rPr lang="uk-UA" sz="2400" b="1" dirty="0">
                <a:latin typeface="Bookman Old Style" panose="02050604050505020204" pitchFamily="18" charset="0"/>
                <a:hlinkClick r:id="rId5" action="ppaction://hlinkfile"/>
              </a:rPr>
              <a:t>» з ораторії </a:t>
            </a:r>
            <a:r>
              <a:rPr lang="uk-UA" sz="2400" b="1" dirty="0" smtClean="0">
                <a:latin typeface="Bookman Old Style" panose="02050604050505020204" pitchFamily="18" charset="0"/>
                <a:hlinkClick r:id="rId5" action="ppaction://hlinkfile"/>
              </a:rPr>
              <a:t>«</a:t>
            </a:r>
            <a:r>
              <a:rPr lang="uk-UA" sz="2400" b="1" dirty="0">
                <a:latin typeface="Bookman Old Style" panose="02050604050505020204" pitchFamily="18" charset="0"/>
                <a:hlinkClick r:id="rId5" action="ppaction://hlinkfile"/>
              </a:rPr>
              <a:t>Месія»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36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ПОМІРКУЙТЕ:</a:t>
            </a:r>
            <a:endParaRPr lang="ru-RU" sz="48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31556" y="1065672"/>
            <a:ext cx="7080885" cy="3263504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ЯКИЙ ХАРАКТЕР ЦЬОГО </a:t>
            </a:r>
            <a:r>
              <a:rPr lang="uk-UA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ТВОРУ;</a:t>
            </a:r>
            <a:endParaRPr lang="uk-UA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ПРИГАДАЙТЕ ОСОБЛИВОСТІ ЖАНРУ «ОРАТОРІЯ</a:t>
            </a:r>
            <a:r>
              <a:rPr lang="uk-UA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».</a:t>
            </a:r>
            <a:endParaRPr lang="uk-UA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uk-UA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64" y="3252558"/>
            <a:ext cx="8524306" cy="3166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887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ПІДСУМОК УРОКУ:</a:t>
            </a:r>
            <a:endParaRPr lang="ru-RU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1825625"/>
            <a:ext cx="8013326" cy="4351338"/>
          </a:xfrm>
        </p:spPr>
        <p:txBody>
          <a:bodyPr>
            <a:normAutofit/>
          </a:bodyPr>
          <a:lstStyle/>
          <a:p>
            <a:r>
              <a:rPr lang="uk-UA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ЯКІ ЖАНРИ МУЗИКИ НАБУЛИ ПОШИРЕННЯ В ЕПОХУ </a:t>
            </a:r>
            <a:r>
              <a:rPr lang="uk-UA" sz="32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БАРОКО;</a:t>
            </a:r>
            <a:endParaRPr lang="uk-UA" sz="32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ЯКІ КОМПОЗИТОРИ ТВОРИЛИ В ЦЕЙ </a:t>
            </a:r>
            <a:r>
              <a:rPr lang="uk-UA" sz="32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ЧАС;</a:t>
            </a:r>
            <a:endParaRPr lang="uk-UA" sz="32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ЩО НАЙБІЛЬШЕ ВАМ ЗАПАМ</a:t>
            </a:r>
            <a:r>
              <a:rPr lang="en-US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’</a:t>
            </a:r>
            <a:r>
              <a:rPr lang="uk-UA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ЯТАЛОСЬ НА </a:t>
            </a:r>
            <a:r>
              <a:rPr lang="uk-UA" sz="32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УРОЦІ;</a:t>
            </a:r>
            <a:endParaRPr lang="uk-UA" sz="32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2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ЧИ ДОСЯГНУТО ПОСТАВЛЕНОЇ МЕТИ?</a:t>
            </a:r>
          </a:p>
          <a:p>
            <a:pPr marL="0" indent="0">
              <a:buNone/>
            </a:pPr>
            <a:endParaRPr lang="ru-RU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13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104646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ДОМАШНЄ ЗАВДАННЯ:</a:t>
            </a:r>
            <a:endParaRPr lang="ru-RU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20130" y="1430209"/>
            <a:ext cx="8517924" cy="4351338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САМОСТІЙНО ДОСЛІДІТЬ ІСТОРІЮ ВИНИКНЕННЯ І ПОШИРЕННЯ ОРГАНА;</a:t>
            </a:r>
          </a:p>
          <a:p>
            <a:pPr marL="0" indent="0">
              <a:buNone/>
            </a:pPr>
            <a:endParaRPr lang="uk-UA" sz="3200" b="1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  <a:p>
            <a:r>
              <a:rPr lang="uk-UA" sz="3200" b="1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5A1A1A"/>
                </a:solidFill>
                <a:latin typeface="Bookman Old Style" panose="02050604050505020204" pitchFamily="18" charset="0"/>
              </a:rPr>
              <a:t>ПОСЛУХАЙТЕ ОРИГІНАЛИ Й АРАНЖУВАННЯ ОРГАННИХ ТВОРІВ БАХА.</a:t>
            </a:r>
            <a:endParaRPr lang="ru-RU" sz="32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5A1A1A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542" y="4441711"/>
            <a:ext cx="2767693" cy="2075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34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45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267</Words>
  <Application>Microsoft Office PowerPoint</Application>
  <PresentationFormat>Экран (4:3)</PresentationFormat>
  <Paragraphs>49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СТИХІЯ МУЗИКИ БАРОКО</vt:lpstr>
      <vt:lpstr>МЕТА УРОКУ:</vt:lpstr>
      <vt:lpstr>АКТУАЛІЗАЦІЯ ОПОРНИХ ЗНАНЬ</vt:lpstr>
      <vt:lpstr>З виникненням стилю бароко музика вперше продемонструвала свої можливості заглибленого і багатостороннього втілення світу душевних переживань людини.</vt:lpstr>
      <vt:lpstr>У КУЛЬТУРІ БАРОКО ПОЧАЛА ДОМІНУВАТИ СКРИПКА, ЯКА МАЛА ШИРОКІ МОЖЛИВОСТІ ДЛЯ ВИРАЖЕННЯ ЛЮДСЬКИХ ЕМОЦІЙ.</vt:lpstr>
      <vt:lpstr>АНТОНІО ВІВАЛЬДІ</vt:lpstr>
      <vt:lpstr>ПОМІРКУЙТЕ:</vt:lpstr>
      <vt:lpstr>МУЗЕЙ СКРИПКИ В КРЕМОНІ (ІТАЛІЯ) </vt:lpstr>
      <vt:lpstr>СВІТОВОЮ ВЕРШИНОЮ МУЗИКИ Й КУЛЬМІНАЦІЄЮ МУЗИЧНОГО БАРОКО Є ТВОРЧІСТЬ ЙОГАНА СЕБАСТЬЯНА БАХА  (1685-1750)</vt:lpstr>
      <vt:lpstr>Презентация PowerPoint</vt:lpstr>
      <vt:lpstr>ПОМІРКУЙТЕ:</vt:lpstr>
      <vt:lpstr>ПІДСУМОК УРОКУ:</vt:lpstr>
      <vt:lpstr>ДОМАШНЄ ЗАВДАННЯ:</vt:lpstr>
      <vt:lpstr>ДЯКУЮ ЗА УВАГУ!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СТИХІЯ МУЗИКИ БАРОКО</dc:title>
  <dc:creator>RePack by Diakov</dc:creator>
  <cp:lastModifiedBy>TPCUSer</cp:lastModifiedBy>
  <cp:revision>44</cp:revision>
  <dcterms:created xsi:type="dcterms:W3CDTF">2017-01-26T13:48:15Z</dcterms:created>
  <dcterms:modified xsi:type="dcterms:W3CDTF">2023-02-16T10:18:46Z</dcterms:modified>
</cp:coreProperties>
</file>