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288" r:id="rId3"/>
    <p:sldId id="290" r:id="rId4"/>
    <p:sldId id="291" r:id="rId5"/>
    <p:sldId id="292" r:id="rId6"/>
    <p:sldId id="303" r:id="rId7"/>
    <p:sldId id="293" r:id="rId8"/>
    <p:sldId id="294" r:id="rId9"/>
    <p:sldId id="289" r:id="rId10"/>
    <p:sldId id="295" r:id="rId11"/>
    <p:sldId id="296" r:id="rId12"/>
    <p:sldId id="304" r:id="rId13"/>
    <p:sldId id="305" r:id="rId14"/>
    <p:sldId id="306" r:id="rId15"/>
    <p:sldId id="307" r:id="rId16"/>
    <p:sldId id="308" r:id="rId17"/>
    <p:sldId id="300" r:id="rId18"/>
    <p:sldId id="299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9" r:id="rId29"/>
    <p:sldId id="320" r:id="rId30"/>
    <p:sldId id="322" r:id="rId31"/>
    <p:sldId id="318" r:id="rId32"/>
    <p:sldId id="323" r:id="rId33"/>
    <p:sldId id="324" r:id="rId34"/>
    <p:sldId id="326" r:id="rId35"/>
    <p:sldId id="325" r:id="rId36"/>
    <p:sldId id="327" r:id="rId37"/>
    <p:sldId id="328" r:id="rId38"/>
    <p:sldId id="333" r:id="rId39"/>
    <p:sldId id="330" r:id="rId40"/>
    <p:sldId id="331" r:id="rId41"/>
    <p:sldId id="332" r:id="rId42"/>
    <p:sldId id="334" r:id="rId43"/>
    <p:sldId id="335" r:id="rId44"/>
    <p:sldId id="336" r:id="rId45"/>
    <p:sldId id="337" r:id="rId46"/>
    <p:sldId id="338" r:id="rId47"/>
    <p:sldId id="339" r:id="rId48"/>
    <p:sldId id="340" r:id="rId49"/>
    <p:sldId id="341" r:id="rId50"/>
    <p:sldId id="342" r:id="rId51"/>
    <p:sldId id="343" r:id="rId52"/>
    <p:sldId id="344" r:id="rId53"/>
    <p:sldId id="264" r:id="rId54"/>
    <p:sldId id="265" r:id="rId5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6287DB-A4FB-4ED5-BE27-07BBDA21706F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E9B0F5-0DAE-4101-849E-F257AB35800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6287DB-A4FB-4ED5-BE27-07BBDA21706F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E9B0F5-0DAE-4101-849E-F257AB35800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6287DB-A4FB-4ED5-BE27-07BBDA21706F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E9B0F5-0DAE-4101-849E-F257AB35800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6287DB-A4FB-4ED5-BE27-07BBDA21706F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E9B0F5-0DAE-4101-849E-F257AB35800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6287DB-A4FB-4ED5-BE27-07BBDA21706F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E9B0F5-0DAE-4101-849E-F257AB35800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6287DB-A4FB-4ED5-BE27-07BBDA21706F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E9B0F5-0DAE-4101-849E-F257AB35800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6287DB-A4FB-4ED5-BE27-07BBDA21706F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E9B0F5-0DAE-4101-849E-F257AB35800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6287DB-A4FB-4ED5-BE27-07BBDA21706F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E9B0F5-0DAE-4101-849E-F257AB35800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6287DB-A4FB-4ED5-BE27-07BBDA21706F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E9B0F5-0DAE-4101-849E-F257AB358000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6287DB-A4FB-4ED5-BE27-07BBDA21706F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E9B0F5-0DAE-4101-849E-F257AB35800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6287DB-A4FB-4ED5-BE27-07BBDA21706F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E9B0F5-0DAE-4101-849E-F257AB35800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D725B7F-0B78-411C-A88F-75B750AEAE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46287DB-A4FB-4ED5-BE27-07BBDA21706F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CE9B0F5-0DAE-4101-849E-F257AB358000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3.jpeg"/><Relationship Id="rId4" Type="http://schemas.openxmlformats.org/officeDocument/2006/relationships/image" Target="../media/image32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4.jpeg"/><Relationship Id="rId4" Type="http://schemas.openxmlformats.org/officeDocument/2006/relationships/image" Target="../media/image32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5.jpeg"/><Relationship Id="rId5" Type="http://schemas.openxmlformats.org/officeDocument/2006/relationships/hyperlink" Target="http://i017.radikal.ru/0910/64/99b04a90e05e.jpg" TargetMode="External"/><Relationship Id="rId4" Type="http://schemas.openxmlformats.org/officeDocument/2006/relationships/image" Target="../media/image3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6.jpeg"/><Relationship Id="rId5" Type="http://schemas.openxmlformats.org/officeDocument/2006/relationships/hyperlink" Target="http://ukrainians-world.org.ua/pic/3ddd01e4-b.jpg" TargetMode="External"/><Relationship Id="rId4" Type="http://schemas.openxmlformats.org/officeDocument/2006/relationships/image" Target="../media/image32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7.jpeg"/><Relationship Id="rId4" Type="http://schemas.openxmlformats.org/officeDocument/2006/relationships/image" Target="../media/image32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8.jpeg"/><Relationship Id="rId4" Type="http://schemas.openxmlformats.org/officeDocument/2006/relationships/image" Target="../media/image32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0.jpeg"/><Relationship Id="rId4" Type="http://schemas.openxmlformats.org/officeDocument/2006/relationships/image" Target="../media/image39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1.jpeg"/><Relationship Id="rId4" Type="http://schemas.openxmlformats.org/officeDocument/2006/relationships/image" Target="../media/image39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39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39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3600" b="1" i="1" dirty="0" smtClean="0">
                <a:solidFill>
                  <a:srgbClr val="FFFF00"/>
                </a:solidFill>
              </a:rPr>
              <a:t>Тема уроку: </a:t>
            </a:r>
            <a:endParaRPr lang="uk-UA" sz="3600" b="1" i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785926"/>
            <a:ext cx="83582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000" b="1" i="1" dirty="0" smtClean="0">
                <a:solidFill>
                  <a:srgbClr val="FFC000"/>
                </a:solidFill>
              </a:rPr>
              <a:t>Українське бароко</a:t>
            </a:r>
            <a:endParaRPr lang="uk-UA" sz="80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57224" y="1643050"/>
            <a:ext cx="764386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solidFill>
                  <a:schemeClr val="bg2">
                    <a:lumMod val="90000"/>
                  </a:schemeClr>
                </a:solidFill>
              </a:rPr>
              <a:t>Європейській стиль бароко впроваджувався в Україні досить своєрідно</a:t>
            </a:r>
            <a:endParaRPr lang="uk-UA" sz="4400" b="1" i="1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24932" name="Picture 4" descr="Рисунок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1763713" y="285728"/>
            <a:ext cx="511333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uk-UA" sz="6000" b="1" i="1" dirty="0">
                <a:solidFill>
                  <a:srgbClr val="FF0000"/>
                </a:solidFill>
              </a:rPr>
              <a:t>Бароко</a:t>
            </a:r>
            <a:endParaRPr lang="ru-RU" sz="6000" b="1" i="1" dirty="0">
              <a:solidFill>
                <a:srgbClr val="FF0000"/>
              </a:solidFill>
            </a:endParaRPr>
          </a:p>
        </p:txBody>
      </p:sp>
      <p:sp>
        <p:nvSpPr>
          <p:cNvPr id="124934" name="Text Box 6"/>
          <p:cNvSpPr txBox="1">
            <a:spLocks noChangeArrowheads="1"/>
          </p:cNvSpPr>
          <p:nvPr/>
        </p:nvSpPr>
        <p:spPr bwMode="auto">
          <a:xfrm>
            <a:off x="1311275" y="1357298"/>
            <a:ext cx="657383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uk-UA" sz="2800" b="1" i="1" dirty="0">
                <a:solidFill>
                  <a:srgbClr val="CC0000"/>
                </a:solidFill>
              </a:rPr>
              <a:t>В перекладі з італійської означає </a:t>
            </a:r>
          </a:p>
          <a:p>
            <a:pPr algn="ctr"/>
            <a:r>
              <a:rPr lang="uk-UA" sz="3600" b="1" i="1" dirty="0">
                <a:solidFill>
                  <a:srgbClr val="CC0000"/>
                </a:solidFill>
              </a:rPr>
              <a:t>“ чудернацький ”</a:t>
            </a:r>
            <a:endParaRPr lang="ru-RU" sz="3600" b="1" i="1" dirty="0">
              <a:solidFill>
                <a:srgbClr val="CC0000"/>
              </a:solidFill>
            </a:endParaRPr>
          </a:p>
          <a:p>
            <a:endParaRPr lang="ru-RU" sz="3600" dirty="0">
              <a:solidFill>
                <a:srgbClr val="CC0000"/>
              </a:solidFill>
            </a:endParaRPr>
          </a:p>
        </p:txBody>
      </p:sp>
      <p:sp>
        <p:nvSpPr>
          <p:cNvPr id="124935" name="Text Box 7"/>
          <p:cNvSpPr txBox="1">
            <a:spLocks noChangeArrowheads="1"/>
          </p:cNvSpPr>
          <p:nvPr/>
        </p:nvSpPr>
        <p:spPr bwMode="auto">
          <a:xfrm>
            <a:off x="755650" y="3071810"/>
            <a:ext cx="770413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uk-UA" sz="3200" b="1" i="1" dirty="0">
                <a:solidFill>
                  <a:srgbClr val="000066"/>
                </a:solidFill>
              </a:rPr>
              <a:t>В архітектурі України стиль бароко поширюється з другої половини Х</a:t>
            </a:r>
            <a:r>
              <a:rPr lang="en-US" sz="3200" b="1" i="1" dirty="0">
                <a:solidFill>
                  <a:srgbClr val="000066"/>
                </a:solidFill>
                <a:cs typeface="Arial" charset="0"/>
              </a:rPr>
              <a:t>V</a:t>
            </a:r>
            <a:r>
              <a:rPr lang="uk-UA" sz="3200" b="1" i="1" dirty="0">
                <a:solidFill>
                  <a:srgbClr val="000066"/>
                </a:solidFill>
                <a:cs typeface="Arial" charset="0"/>
              </a:rPr>
              <a:t>ІІ ст. і досягає свого розквіту у Х</a:t>
            </a:r>
            <a:r>
              <a:rPr lang="en-US" sz="3200" b="1" i="1" dirty="0">
                <a:solidFill>
                  <a:srgbClr val="000066"/>
                </a:solidFill>
                <a:cs typeface="Arial" charset="0"/>
              </a:rPr>
              <a:t>V</a:t>
            </a:r>
            <a:r>
              <a:rPr lang="uk-UA" sz="3200" b="1" i="1" dirty="0">
                <a:solidFill>
                  <a:srgbClr val="000066"/>
                </a:solidFill>
                <a:cs typeface="Arial" charset="0"/>
              </a:rPr>
              <a:t>ІІІ ст., </a:t>
            </a:r>
          </a:p>
          <a:p>
            <a:pPr algn="ctr"/>
            <a:r>
              <a:rPr lang="uk-UA" sz="3200" b="1" i="1" dirty="0">
                <a:solidFill>
                  <a:srgbClr val="000066"/>
                </a:solidFill>
                <a:cs typeface="Arial" charset="0"/>
              </a:rPr>
              <a:t>набувши яскраво виражених національних рис</a:t>
            </a:r>
            <a:endParaRPr lang="en-US" sz="3200" b="1" i="1" dirty="0">
              <a:solidFill>
                <a:srgbClr val="000066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31076" name="Picture 4" descr="Рисунок4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519113" y="280988"/>
            <a:ext cx="8156575" cy="539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sz="3200" b="1" i="1" dirty="0">
                <a:solidFill>
                  <a:srgbClr val="CC0000"/>
                </a:solidFill>
              </a:rPr>
              <a:t>За стильовими особливостями українське зодчество того періоду можна поділити на дві </a:t>
            </a:r>
          </a:p>
          <a:p>
            <a:pPr algn="ctr"/>
            <a:r>
              <a:rPr lang="uk-UA" sz="3200" b="1" i="1" dirty="0">
                <a:solidFill>
                  <a:srgbClr val="CC0000"/>
                </a:solidFill>
              </a:rPr>
              <a:t>архітектурні школи:</a:t>
            </a:r>
          </a:p>
          <a:p>
            <a:pPr algn="ctr">
              <a:buFontTx/>
              <a:buChar char="•"/>
            </a:pPr>
            <a:r>
              <a:rPr lang="uk-UA" sz="2800" b="1" i="1" dirty="0"/>
              <a:t>   </a:t>
            </a:r>
            <a:r>
              <a:rPr lang="uk-UA" sz="4000" b="1" i="1" dirty="0">
                <a:solidFill>
                  <a:srgbClr val="0070C0"/>
                </a:solidFill>
              </a:rPr>
              <a:t>західну </a:t>
            </a:r>
          </a:p>
          <a:p>
            <a:pPr algn="ctr"/>
            <a:r>
              <a:rPr lang="uk-UA" sz="2800" b="1" i="1" dirty="0"/>
              <a:t>(Львівщина, Рівненщина. Тернопільщина, </a:t>
            </a:r>
            <a:r>
              <a:rPr lang="uk-UA" sz="2800" b="1" i="1" dirty="0" err="1"/>
              <a:t>Івано-Франківщина</a:t>
            </a:r>
            <a:r>
              <a:rPr lang="uk-UA" sz="2800" b="1" i="1" dirty="0"/>
              <a:t>);</a:t>
            </a:r>
          </a:p>
          <a:p>
            <a:pPr algn="ctr">
              <a:buFontTx/>
              <a:buChar char="•"/>
            </a:pPr>
            <a:r>
              <a:rPr lang="uk-UA" sz="2800" b="1" i="1" dirty="0"/>
              <a:t>   </a:t>
            </a:r>
            <a:r>
              <a:rPr lang="uk-UA" sz="4000" b="1" i="1" dirty="0">
                <a:solidFill>
                  <a:srgbClr val="0070C0"/>
                </a:solidFill>
              </a:rPr>
              <a:t>східну</a:t>
            </a:r>
            <a:r>
              <a:rPr lang="uk-UA" sz="2800" b="1" i="1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uk-UA" sz="2800" b="1" i="1" dirty="0"/>
              <a:t>(Київщина, Чернігівщина, Полтавщина та Слобожанщина)</a:t>
            </a:r>
          </a:p>
          <a:p>
            <a:pPr>
              <a:buFontTx/>
              <a:buChar char="•"/>
            </a:pPr>
            <a:endParaRPr lang="ru-RU" sz="2800" b="1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07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36195" name="Picture 3" descr="Рисунок4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graphicFrame>
        <p:nvGraphicFramePr>
          <p:cNvPr id="136240" name="Group 48"/>
          <p:cNvGraphicFramePr>
            <a:graphicFrameLocks noGrp="1"/>
          </p:cNvGraphicFramePr>
          <p:nvPr>
            <p:ph idx="1"/>
          </p:nvPr>
        </p:nvGraphicFramePr>
        <p:xfrm>
          <a:off x="457200" y="404813"/>
          <a:ext cx="8229600" cy="2663825"/>
        </p:xfrm>
        <a:graphic>
          <a:graphicData uri="http://schemas.openxmlformats.org/drawingml/2006/table">
            <a:tbl>
              <a:tblPr/>
              <a:tblGrid>
                <a:gridCol w="2027238"/>
                <a:gridCol w="4032250"/>
                <a:gridCol w="2170112"/>
              </a:tblGrid>
              <a:tr h="266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6238" name="Group 46"/>
          <p:cNvGraphicFramePr>
            <a:graphicFrameLocks noGrp="1"/>
          </p:cNvGraphicFramePr>
          <p:nvPr/>
        </p:nvGraphicFramePr>
        <p:xfrm>
          <a:off x="539750" y="3644900"/>
          <a:ext cx="8135938" cy="2663825"/>
        </p:xfrm>
        <a:graphic>
          <a:graphicData uri="http://schemas.openxmlformats.org/drawingml/2006/table">
            <a:tbl>
              <a:tblPr/>
              <a:tblGrid>
                <a:gridCol w="2087563"/>
                <a:gridCol w="2592387"/>
                <a:gridCol w="3455988"/>
              </a:tblGrid>
              <a:tr h="266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36222" name="Picture 30" descr="Домініканський костел у Львлві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549275"/>
            <a:ext cx="3167062" cy="2376488"/>
          </a:xfrm>
          <a:prstGeom prst="rect">
            <a:avLst/>
          </a:prstGeom>
          <a:noFill/>
        </p:spPr>
      </p:pic>
      <p:pic>
        <p:nvPicPr>
          <p:cNvPr id="136223" name="Picture 31" descr="Костел Петра і Павла у Львові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2588" y="549275"/>
            <a:ext cx="1825625" cy="2374900"/>
          </a:xfrm>
          <a:prstGeom prst="rect">
            <a:avLst/>
          </a:prstGeom>
          <a:noFill/>
        </p:spPr>
      </p:pic>
      <p:pic>
        <p:nvPicPr>
          <p:cNvPr id="136224" name="Picture 32" descr="св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3725" y="549275"/>
            <a:ext cx="1778000" cy="2374900"/>
          </a:xfrm>
          <a:prstGeom prst="rect">
            <a:avLst/>
          </a:prstGeom>
          <a:noFill/>
        </p:spPr>
      </p:pic>
      <p:pic>
        <p:nvPicPr>
          <p:cNvPr id="136227" name="Picture 35" descr="Анд церкв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188" y="3716338"/>
            <a:ext cx="1882775" cy="2520950"/>
          </a:xfrm>
          <a:prstGeom prst="rect">
            <a:avLst/>
          </a:prstGeom>
          <a:noFill/>
        </p:spPr>
      </p:pic>
      <p:pic>
        <p:nvPicPr>
          <p:cNvPr id="136228" name="Picture 36" descr="Миколая чудотворця в Ніжині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00338" y="3716338"/>
            <a:ext cx="2430462" cy="2519362"/>
          </a:xfrm>
          <a:prstGeom prst="rect">
            <a:avLst/>
          </a:prstGeom>
          <a:noFill/>
        </p:spPr>
      </p:pic>
      <p:pic>
        <p:nvPicPr>
          <p:cNvPr id="136229" name="Picture 37" descr="Спасо Преображенська церква в Сорочинцях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92725" y="3735388"/>
            <a:ext cx="3311525" cy="2486025"/>
          </a:xfrm>
          <a:prstGeom prst="rect">
            <a:avLst/>
          </a:prstGeom>
          <a:noFill/>
        </p:spPr>
      </p:pic>
      <p:sp>
        <p:nvSpPr>
          <p:cNvPr id="136241" name="Text Box 49"/>
          <p:cNvSpPr txBox="1">
            <a:spLocks noChangeArrowheads="1"/>
          </p:cNvSpPr>
          <p:nvPr/>
        </p:nvSpPr>
        <p:spPr bwMode="auto">
          <a:xfrm>
            <a:off x="395288" y="41497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uk-UA" sz="1800"/>
          </a:p>
        </p:txBody>
      </p:sp>
      <p:sp>
        <p:nvSpPr>
          <p:cNvPr id="136242" name="Text Box 50"/>
          <p:cNvSpPr txBox="1">
            <a:spLocks noChangeArrowheads="1"/>
          </p:cNvSpPr>
          <p:nvPr/>
        </p:nvSpPr>
        <p:spPr bwMode="auto">
          <a:xfrm>
            <a:off x="179388" y="3071810"/>
            <a:ext cx="87852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1600" b="1" i="1" dirty="0">
                <a:solidFill>
                  <a:srgbClr val="CC0000"/>
                </a:solidFill>
              </a:rPr>
              <a:t>Визначте які архітектурні пам'ятки належать до східної, а які до західної </a:t>
            </a:r>
            <a:r>
              <a:rPr lang="uk-UA" sz="1600" b="1" i="1" dirty="0">
                <a:solidFill>
                  <a:srgbClr val="C00000"/>
                </a:solidFill>
              </a:rPr>
              <a:t>школи </a:t>
            </a:r>
            <a:r>
              <a:rPr lang="uk-UA" sz="1600" b="1" i="1" dirty="0" smtClean="0">
                <a:solidFill>
                  <a:srgbClr val="C00000"/>
                </a:solidFill>
              </a:rPr>
              <a:t>?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5" y="500042"/>
            <a:ext cx="814393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chemeClr val="bg1"/>
                </a:solidFill>
              </a:rPr>
              <a:t>На західноукраїнських землях, де був відчутним вплив католицької Польщі, він майже не відрізнявся від латинського першоджерела. Водночас у центральних і східних регіонах під впливом місцевих традицій набув національних самобутніх рис і називався </a:t>
            </a:r>
          </a:p>
          <a:p>
            <a:pPr algn="ctr"/>
            <a:r>
              <a:rPr lang="uk-UA" sz="5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козацьке бароко</a:t>
            </a:r>
            <a:endParaRPr lang="uk-UA" sz="5400" b="1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32100" name="Picture 4" descr="Рисунок4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32101" name="Text Box 5"/>
          <p:cNvSpPr txBox="1">
            <a:spLocks noChangeArrowheads="1"/>
          </p:cNvSpPr>
          <p:nvPr/>
        </p:nvSpPr>
        <p:spPr bwMode="auto">
          <a:xfrm>
            <a:off x="447675" y="714356"/>
            <a:ext cx="8228013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uk-UA" sz="3200" b="1" i="1" dirty="0">
                <a:solidFill>
                  <a:srgbClr val="CC0000"/>
                </a:solidFill>
              </a:rPr>
              <a:t>Західна школа</a:t>
            </a:r>
            <a:r>
              <a:rPr lang="uk-UA" sz="3200" b="1" i="1" dirty="0">
                <a:solidFill>
                  <a:schemeClr val="accent2"/>
                </a:solidFill>
              </a:rPr>
              <a:t> </a:t>
            </a:r>
            <a:endParaRPr lang="uk-UA" sz="3200" b="1" i="1" dirty="0" smtClean="0">
              <a:solidFill>
                <a:schemeClr val="accent2"/>
              </a:solidFill>
            </a:endParaRPr>
          </a:p>
          <a:p>
            <a:pPr algn="ctr"/>
            <a:r>
              <a:rPr lang="uk-UA" sz="2800" b="1" i="1" dirty="0" smtClean="0">
                <a:solidFill>
                  <a:srgbClr val="002060"/>
                </a:solidFill>
              </a:rPr>
              <a:t>була </a:t>
            </a:r>
            <a:r>
              <a:rPr lang="uk-UA" sz="2800" b="1" i="1" dirty="0">
                <a:solidFill>
                  <a:srgbClr val="002060"/>
                </a:solidFill>
              </a:rPr>
              <a:t>зорієнтована на застосування художніх прийомів західноєвропейського мистецтва. Для західноукраїнської архітектури того часу характерними елементами є стіни, багато прикрашені різьбленими карнизами, пілястрами, вишуканою ліпниною та скульптурними фігурами. </a:t>
            </a:r>
          </a:p>
          <a:p>
            <a:pPr algn="ctr"/>
            <a:r>
              <a:rPr lang="uk-UA" sz="2800" b="1" i="1" dirty="0">
                <a:solidFill>
                  <a:srgbClr val="002060"/>
                </a:solidFill>
              </a:rPr>
              <a:t>Головний вхід зазвичай прикрашався фронтоном і колонами по боках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39267" name="Picture 3" descr="Рисунок4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447675" y="136525"/>
            <a:ext cx="3403600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sz="2800" b="1" i="1" dirty="0">
                <a:solidFill>
                  <a:srgbClr val="002060"/>
                </a:solidFill>
              </a:rPr>
              <a:t>Першою спорудою в стилі бароко на території Правобережної України є </a:t>
            </a:r>
            <a:r>
              <a:rPr lang="uk-UA" sz="3200" b="1" i="1" dirty="0">
                <a:solidFill>
                  <a:srgbClr val="CC0000"/>
                </a:solidFill>
              </a:rPr>
              <a:t>Львівський єзуїтський костел </a:t>
            </a:r>
          </a:p>
          <a:p>
            <a:pPr algn="ctr"/>
            <a:r>
              <a:rPr lang="uk-UA" sz="3200" b="1" i="1" dirty="0">
                <a:solidFill>
                  <a:srgbClr val="CC0000"/>
                </a:solidFill>
              </a:rPr>
              <a:t>Петра і Павла</a:t>
            </a:r>
            <a:r>
              <a:rPr lang="uk-UA" sz="2800" b="1" i="1" dirty="0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uk-UA" sz="2000" i="1" dirty="0">
                <a:solidFill>
                  <a:srgbClr val="002060"/>
                </a:solidFill>
              </a:rPr>
              <a:t>(арх. Дж. </a:t>
            </a:r>
            <a:r>
              <a:rPr lang="uk-UA" sz="2000" i="1" dirty="0" err="1">
                <a:solidFill>
                  <a:srgbClr val="002060"/>
                </a:solidFill>
              </a:rPr>
              <a:t>Бріано</a:t>
            </a:r>
            <a:r>
              <a:rPr lang="uk-UA" sz="2000" i="1" dirty="0">
                <a:solidFill>
                  <a:srgbClr val="002060"/>
                </a:solidFill>
              </a:rPr>
              <a:t>),</a:t>
            </a:r>
            <a:r>
              <a:rPr lang="uk-UA" sz="2800" b="1" i="1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uk-UA" b="1" i="1" dirty="0">
                <a:solidFill>
                  <a:srgbClr val="002060"/>
                </a:solidFill>
              </a:rPr>
              <a:t>зведений за зразком </a:t>
            </a:r>
          </a:p>
          <a:p>
            <a:pPr algn="ctr"/>
            <a:r>
              <a:rPr lang="uk-UA" b="1" i="1" dirty="0">
                <a:solidFill>
                  <a:srgbClr val="002060"/>
                </a:solidFill>
              </a:rPr>
              <a:t>Римської церкви </a:t>
            </a:r>
            <a:endParaRPr lang="uk-UA" b="1" i="1" dirty="0" smtClean="0">
              <a:solidFill>
                <a:srgbClr val="002060"/>
              </a:solidFill>
            </a:endParaRPr>
          </a:p>
          <a:p>
            <a:pPr algn="ctr"/>
            <a:r>
              <a:rPr lang="uk-UA" b="1" i="1" dirty="0" err="1" smtClean="0">
                <a:solidFill>
                  <a:srgbClr val="002060"/>
                </a:solidFill>
              </a:rPr>
              <a:t>Іль</a:t>
            </a:r>
            <a:r>
              <a:rPr lang="uk-UA" b="1" i="1" dirty="0" smtClean="0">
                <a:solidFill>
                  <a:srgbClr val="002060"/>
                </a:solidFill>
              </a:rPr>
              <a:t> </a:t>
            </a:r>
            <a:r>
              <a:rPr lang="uk-UA" b="1" i="1" dirty="0" err="1">
                <a:solidFill>
                  <a:srgbClr val="002060"/>
                </a:solidFill>
              </a:rPr>
              <a:t>Джезу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139269" name="Picture 5" descr="Костел Петра і Павла у Львові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83038" y="188913"/>
            <a:ext cx="4978400" cy="6480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45412" name="Picture 4" descr="Домініканський костел у Львлві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5413" name="Text Box 5"/>
          <p:cNvSpPr txBox="1">
            <a:spLocks noChangeArrowheads="1"/>
          </p:cNvSpPr>
          <p:nvPr/>
        </p:nvSpPr>
        <p:spPr bwMode="auto">
          <a:xfrm>
            <a:off x="158750" y="65088"/>
            <a:ext cx="8734425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uk-UA" sz="2000" b="1" i="1" dirty="0">
                <a:solidFill>
                  <a:srgbClr val="002060"/>
                </a:solidFill>
              </a:rPr>
              <a:t>Серед кращих зразків західного українського бароко </a:t>
            </a:r>
          </a:p>
          <a:p>
            <a:r>
              <a:rPr lang="uk-UA" sz="2000" b="1" i="1" dirty="0">
                <a:solidFill>
                  <a:srgbClr val="002060"/>
                </a:solidFill>
              </a:rPr>
              <a:t>варто насамперед згадати </a:t>
            </a:r>
          </a:p>
          <a:p>
            <a:r>
              <a:rPr lang="uk-UA" sz="2800" b="1" i="1" dirty="0">
                <a:solidFill>
                  <a:srgbClr val="CC0000"/>
                </a:solidFill>
              </a:rPr>
              <a:t>Домініканський костел</a:t>
            </a:r>
          </a:p>
          <a:p>
            <a:r>
              <a:rPr lang="uk-UA" sz="2000" b="1" i="1" dirty="0">
                <a:solidFill>
                  <a:srgbClr val="002060"/>
                </a:solidFill>
              </a:rPr>
              <a:t>у Львові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45414" name="Text Box 6"/>
          <p:cNvSpPr txBox="1">
            <a:spLocks noChangeArrowheads="1"/>
          </p:cNvSpPr>
          <p:nvPr/>
        </p:nvSpPr>
        <p:spPr bwMode="auto">
          <a:xfrm>
            <a:off x="3779838" y="6327775"/>
            <a:ext cx="5184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/>
            <a:r>
              <a:rPr lang="uk-UA" b="1" i="1">
                <a:solidFill>
                  <a:schemeClr val="bg1"/>
                </a:solidFill>
              </a:rPr>
              <a:t>арх. Я. де Вітт, К. Фесинджер</a:t>
            </a:r>
            <a:endParaRPr lang="ru-RU" b="1" i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66562" name="Picture 2" descr="Результат пошуку зображень за запитом &quot;домініканський костел львів&quot;"/>
          <p:cNvPicPr>
            <a:picLocks noChangeAspect="1" noChangeArrowheads="1"/>
          </p:cNvPicPr>
          <p:nvPr/>
        </p:nvPicPr>
        <p:blipFill>
          <a:blip r:embed="rId2"/>
          <a:srcRect b="217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5" y="928670"/>
            <a:ext cx="81439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chemeClr val="bg1"/>
                </a:solidFill>
              </a:rPr>
              <a:t>На теренах України в західноєвропейських традиціях споруджено </a:t>
            </a:r>
            <a:r>
              <a:rPr lang="uk-UA" sz="40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Андріївську церкву і Маріїнський палац у Києві </a:t>
            </a:r>
            <a:r>
              <a:rPr lang="uk-UA" sz="40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(архітектор В.Растреллі)</a:t>
            </a:r>
            <a:endParaRPr lang="uk-UA" sz="4000" b="1" i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Результат пошуку зображень за запитом &quot;Андріївську церкву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929322" y="6143644"/>
            <a:ext cx="30764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i="1" dirty="0" smtClean="0">
                <a:solidFill>
                  <a:srgbClr val="00B0F0"/>
                </a:solidFill>
              </a:rPr>
              <a:t>Андріївська церква</a:t>
            </a:r>
            <a:endParaRPr lang="uk-UA" sz="2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Результат пошуку зображень за запитом &quot;маріїнський палац київ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57818" y="6215082"/>
            <a:ext cx="2986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 smtClean="0">
                <a:solidFill>
                  <a:srgbClr val="00B0F0"/>
                </a:solidFill>
              </a:rPr>
              <a:t>Маріїнський палац</a:t>
            </a:r>
            <a:endParaRPr lang="uk-UA" sz="2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5" y="928670"/>
            <a:ext cx="81439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chemeClr val="bg1"/>
                </a:solidFill>
              </a:rPr>
              <a:t>У кам'яних спорудах Правобережжя переважало </a:t>
            </a:r>
          </a:p>
          <a:p>
            <a:pPr algn="ctr"/>
            <a:r>
              <a:rPr lang="uk-UA" sz="3200" b="1" i="1" dirty="0" smtClean="0">
                <a:solidFill>
                  <a:schemeClr val="bg1"/>
                </a:solidFill>
              </a:rPr>
              <a:t>“ загальноєвропейське “ бароко. Однак і тут найвидатніші пам'ятки не позбавлені національної своєрідності, як, наприклад, </a:t>
            </a:r>
          </a:p>
          <a:p>
            <a:pPr algn="ctr"/>
            <a:r>
              <a:rPr lang="uk-UA" sz="32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собор Святого Юра у Львові, Успенський собор </a:t>
            </a:r>
          </a:p>
          <a:p>
            <a:pPr algn="ctr"/>
            <a:r>
              <a:rPr lang="uk-UA" sz="32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Почаївської Лаври</a:t>
            </a:r>
            <a:endParaRPr lang="uk-UA" sz="3200" b="1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Результат пошуку зображень за запитом &quot;собор Святого Юра у Львові&quot;"/>
          <p:cNvPicPr>
            <a:picLocks noChangeAspect="1" noChangeArrowheads="1"/>
          </p:cNvPicPr>
          <p:nvPr/>
        </p:nvPicPr>
        <p:blipFill>
          <a:blip r:embed="rId2"/>
          <a:srcRect r="119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285728"/>
            <a:ext cx="3305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>
                <a:solidFill>
                  <a:srgbClr val="FFC000"/>
                </a:solidFill>
              </a:rPr>
              <a:t>С</a:t>
            </a:r>
            <a:r>
              <a:rPr lang="uk-UA" sz="2000" b="1" i="1" dirty="0" smtClean="0">
                <a:solidFill>
                  <a:srgbClr val="FFC000"/>
                </a:solidFill>
              </a:rPr>
              <a:t>обор Святого Юра </a:t>
            </a:r>
          </a:p>
          <a:p>
            <a:r>
              <a:rPr lang="uk-UA" sz="2000" b="1" i="1" dirty="0" smtClean="0">
                <a:solidFill>
                  <a:srgbClr val="FFC000"/>
                </a:solidFill>
              </a:rPr>
              <a:t>у Львові</a:t>
            </a:r>
            <a:endParaRPr lang="uk-UA" sz="2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Результат пошуку зображень за запитом &quot;Успенський собор Почаївської лаври&quot;"/>
          <p:cNvPicPr>
            <a:picLocks noChangeAspect="1" noChangeArrowheads="1"/>
          </p:cNvPicPr>
          <p:nvPr/>
        </p:nvPicPr>
        <p:blipFill>
          <a:blip r:embed="rId2"/>
          <a:srcRect r="5883"/>
          <a:stretch>
            <a:fillRect/>
          </a:stretch>
        </p:blipFill>
        <p:spPr bwMode="auto">
          <a:xfrm>
            <a:off x="0" y="-15181"/>
            <a:ext cx="9144000" cy="687318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357166"/>
            <a:ext cx="8643998" cy="60016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b="1" i="1" dirty="0" smtClean="0">
                <a:solidFill>
                  <a:schemeClr val="bg1"/>
                </a:solidFill>
              </a:rPr>
              <a:t>До барокових пам'яток західноукраїнської архітектурної школи  належить </a:t>
            </a:r>
          </a:p>
          <a:p>
            <a:pPr algn="ctr"/>
            <a:r>
              <a:rPr lang="uk-UA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Успенський собор Почаївської лаври</a:t>
            </a:r>
            <a:r>
              <a:rPr lang="uk-UA" b="1" i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endParaRPr lang="uk-UA" b="1" i="1" dirty="0">
              <a:solidFill>
                <a:schemeClr val="bg1"/>
              </a:solidFill>
            </a:endParaRPr>
          </a:p>
          <a:p>
            <a:pPr algn="ctr"/>
            <a:endParaRPr lang="uk-UA" b="1" i="1" dirty="0" smtClean="0">
              <a:solidFill>
                <a:schemeClr val="bg1"/>
              </a:solidFill>
            </a:endParaRPr>
          </a:p>
          <a:p>
            <a:pPr algn="ctr"/>
            <a:endParaRPr lang="uk-UA" b="1" i="1" dirty="0">
              <a:solidFill>
                <a:schemeClr val="bg1"/>
              </a:solidFill>
            </a:endParaRPr>
          </a:p>
          <a:p>
            <a:pPr algn="ctr"/>
            <a:endParaRPr lang="uk-UA" b="1" i="1" dirty="0" smtClean="0">
              <a:solidFill>
                <a:schemeClr val="bg1"/>
              </a:solidFill>
            </a:endParaRPr>
          </a:p>
          <a:p>
            <a:pPr algn="ctr"/>
            <a:endParaRPr lang="uk-UA" b="1" i="1" dirty="0">
              <a:solidFill>
                <a:schemeClr val="bg1"/>
              </a:solidFill>
            </a:endParaRPr>
          </a:p>
          <a:p>
            <a:pPr algn="ctr"/>
            <a:endParaRPr lang="uk-UA" b="1" i="1" dirty="0" smtClean="0">
              <a:solidFill>
                <a:schemeClr val="bg1"/>
              </a:solidFill>
            </a:endParaRPr>
          </a:p>
          <a:p>
            <a:pPr algn="ctr"/>
            <a:endParaRPr lang="uk-UA" b="1" i="1" dirty="0">
              <a:solidFill>
                <a:schemeClr val="bg1"/>
              </a:solidFill>
            </a:endParaRPr>
          </a:p>
          <a:p>
            <a:pPr algn="ctr"/>
            <a:endParaRPr lang="uk-UA" b="1" i="1" dirty="0" smtClean="0">
              <a:solidFill>
                <a:schemeClr val="bg1"/>
              </a:solidFill>
            </a:endParaRPr>
          </a:p>
          <a:p>
            <a:pPr algn="ctr"/>
            <a:endParaRPr lang="uk-UA" b="1" i="1" dirty="0">
              <a:solidFill>
                <a:schemeClr val="bg1"/>
              </a:solidFill>
            </a:endParaRPr>
          </a:p>
          <a:p>
            <a:pPr algn="ctr"/>
            <a:endParaRPr lang="uk-UA" b="1" i="1" dirty="0" smtClean="0">
              <a:solidFill>
                <a:schemeClr val="bg1"/>
              </a:solidFill>
            </a:endParaRPr>
          </a:p>
          <a:p>
            <a:pPr algn="ctr"/>
            <a:endParaRPr lang="uk-UA" b="1" i="1" dirty="0">
              <a:solidFill>
                <a:schemeClr val="bg1"/>
              </a:solidFill>
            </a:endParaRPr>
          </a:p>
          <a:p>
            <a:pPr algn="ctr"/>
            <a:endParaRPr lang="uk-UA" b="1" i="1" dirty="0">
              <a:solidFill>
                <a:schemeClr val="bg1"/>
              </a:solidFill>
            </a:endParaRPr>
          </a:p>
          <a:p>
            <a:pPr algn="ctr"/>
            <a:r>
              <a:rPr lang="uk-UA" b="1" i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uk-UA" b="1" i="1" dirty="0" smtClean="0">
                <a:solidFill>
                  <a:schemeClr val="bg1"/>
                </a:solidFill>
              </a:rPr>
              <a:t>Але собор дещо відрізняється від попередніх зразків. Головний фасад храму виконаний у традиціях католицького зодчества, а загальна композиція дуже </a:t>
            </a:r>
          </a:p>
          <a:p>
            <a:pPr algn="ctr"/>
            <a:r>
              <a:rPr lang="uk-UA" b="1" i="1" dirty="0" smtClean="0">
                <a:solidFill>
                  <a:schemeClr val="bg1"/>
                </a:solidFill>
              </a:rPr>
              <a:t>подібна до архітектурних пам'яток  </a:t>
            </a:r>
          </a:p>
          <a:p>
            <a:pPr algn="ctr"/>
            <a:r>
              <a:rPr lang="uk-UA" sz="2400" b="1" i="1" dirty="0" smtClean="0">
                <a:solidFill>
                  <a:srgbClr val="FFC000"/>
                </a:solidFill>
              </a:rPr>
              <a:t>козацького  бароко</a:t>
            </a:r>
            <a:endParaRPr lang="ru-RU" sz="24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Результат пошуку зображень за запитом &quot;гетьман Мазепа&quot;"/>
          <p:cNvPicPr>
            <a:picLocks noChangeAspect="1" noChangeArrowheads="1"/>
          </p:cNvPicPr>
          <p:nvPr/>
        </p:nvPicPr>
        <p:blipFill>
          <a:blip r:embed="rId2"/>
          <a:srcRect l="15198" b="-506"/>
          <a:stretch>
            <a:fillRect/>
          </a:stretch>
        </p:blipFill>
        <p:spPr bwMode="auto">
          <a:xfrm>
            <a:off x="0" y="0"/>
            <a:ext cx="9168145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429256" y="500042"/>
            <a:ext cx="3500462" cy="34778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uk-UA" sz="2400" b="1" i="1" dirty="0" smtClean="0">
                <a:solidFill>
                  <a:schemeClr val="bg1"/>
                </a:solidFill>
              </a:rPr>
              <a:t>Найбільше споруд у стилі козацького бароко збудовано за правління гетьмана </a:t>
            </a:r>
          </a:p>
          <a:p>
            <a:pPr algn="r"/>
            <a:r>
              <a:rPr lang="uk-UA" sz="2800" b="1" i="1" dirty="0" smtClean="0">
                <a:solidFill>
                  <a:srgbClr val="FFFF00"/>
                </a:solidFill>
              </a:rPr>
              <a:t>Івана Мазепи</a:t>
            </a:r>
            <a:r>
              <a:rPr lang="uk-UA" sz="2400" b="1" i="1" dirty="0" smtClean="0">
                <a:solidFill>
                  <a:schemeClr val="bg1"/>
                </a:solidFill>
              </a:rPr>
              <a:t>, десяток храмів споруджено його коштом</a:t>
            </a:r>
            <a:endParaRPr lang="uk-UA" sz="2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5" y="928670"/>
            <a:ext cx="81439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000" b="1" i="1" dirty="0" smtClean="0">
                <a:solidFill>
                  <a:schemeClr val="bg1"/>
                </a:solidFill>
              </a:rPr>
              <a:t>Видатними пам'ятками козацького бароко є</a:t>
            </a:r>
            <a:endParaRPr lang="uk-UA" sz="6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14678" y="6000768"/>
            <a:ext cx="5500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000" b="1" i="1" dirty="0" smtClean="0">
                <a:solidFill>
                  <a:schemeClr val="bg1"/>
                </a:solidFill>
              </a:rPr>
              <a:t>Троїцька церква Густинського монастиря</a:t>
            </a:r>
            <a:endParaRPr lang="uk-UA" sz="2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 r="11500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285728"/>
            <a:ext cx="8501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 err="1" smtClean="0">
                <a:solidFill>
                  <a:srgbClr val="002060"/>
                </a:solidFill>
              </a:rPr>
              <a:t>Спасо-Преображенський</a:t>
            </a:r>
            <a:r>
              <a:rPr lang="uk-UA" sz="2000" b="1" i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uk-UA" sz="2000" b="1" i="1" dirty="0" smtClean="0">
                <a:solidFill>
                  <a:srgbClr val="002060"/>
                </a:solidFill>
              </a:rPr>
              <a:t>собор в Ізюмі</a:t>
            </a:r>
            <a:endParaRPr lang="uk-UA" sz="20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5929330"/>
            <a:ext cx="8380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err="1" smtClean="0">
                <a:solidFill>
                  <a:schemeClr val="bg1"/>
                </a:solidFill>
              </a:rPr>
              <a:t>Георгіївська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церква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Видубицького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2000" b="1" i="1" dirty="0" err="1" smtClean="0">
                <a:solidFill>
                  <a:schemeClr val="bg1"/>
                </a:solidFill>
              </a:rPr>
              <a:t>монастиря</a:t>
            </a:r>
            <a:r>
              <a:rPr lang="ru-RU" sz="2000" b="1" i="1" dirty="0" smtClean="0">
                <a:solidFill>
                  <a:schemeClr val="bg1"/>
                </a:solidFill>
              </a:rPr>
              <a:t> в </a:t>
            </a:r>
            <a:r>
              <a:rPr lang="ru-RU" sz="2000" b="1" i="1" dirty="0" err="1" smtClean="0">
                <a:solidFill>
                  <a:schemeClr val="bg1"/>
                </a:solidFill>
              </a:rPr>
              <a:t>Києві</a:t>
            </a:r>
            <a:endParaRPr lang="uk-UA" sz="2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Результат пошуку зображень за запитом &quot;Церква Св. Катерини в Чернігові&quot;"/>
          <p:cNvPicPr>
            <a:picLocks noChangeAspect="1" noChangeArrowheads="1"/>
          </p:cNvPicPr>
          <p:nvPr/>
        </p:nvPicPr>
        <p:blipFill>
          <a:blip r:embed="rId2"/>
          <a:srcRect r="111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643439" y="285728"/>
            <a:ext cx="428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1" dirty="0" err="1" smtClean="0">
                <a:solidFill>
                  <a:schemeClr val="bg1"/>
                </a:solidFill>
              </a:rPr>
              <a:t>Церква</a:t>
            </a:r>
            <a:r>
              <a:rPr lang="ru-RU" sz="2000" b="1" i="1" dirty="0" smtClean="0">
                <a:solidFill>
                  <a:schemeClr val="bg1"/>
                </a:solidFill>
              </a:rPr>
              <a:t> Св. </a:t>
            </a:r>
            <a:r>
              <a:rPr lang="ru-RU" sz="2000" b="1" i="1" dirty="0" err="1" smtClean="0">
                <a:solidFill>
                  <a:schemeClr val="bg1"/>
                </a:solidFill>
              </a:rPr>
              <a:t>Катерини</a:t>
            </a:r>
            <a:r>
              <a:rPr lang="ru-RU" sz="2000" b="1" i="1" dirty="0" smtClean="0">
                <a:solidFill>
                  <a:schemeClr val="bg1"/>
                </a:solidFill>
              </a:rPr>
              <a:t> в </a:t>
            </a:r>
            <a:r>
              <a:rPr lang="ru-RU" sz="2000" b="1" i="1" dirty="0" err="1" smtClean="0">
                <a:solidFill>
                  <a:schemeClr val="bg1"/>
                </a:solidFill>
              </a:rPr>
              <a:t>Чернігові</a:t>
            </a:r>
            <a:endParaRPr lang="uk-UA" sz="2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Результат пошуку зображень за запитом &quot;Хрестовоздвиженський собор у Полтаві&quot;"/>
          <p:cNvPicPr>
            <a:picLocks noChangeAspect="1" noChangeArrowheads="1"/>
          </p:cNvPicPr>
          <p:nvPr/>
        </p:nvPicPr>
        <p:blipFill>
          <a:blip r:embed="rId2"/>
          <a:srcRect r="2815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571480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 err="1" smtClean="0">
                <a:solidFill>
                  <a:schemeClr val="bg1"/>
                </a:solidFill>
              </a:rPr>
              <a:t>Хрестовоздвиженський</a:t>
            </a:r>
            <a:r>
              <a:rPr lang="uk-UA" sz="2000" b="1" i="1" dirty="0" smtClean="0">
                <a:solidFill>
                  <a:schemeClr val="bg1"/>
                </a:solidFill>
              </a:rPr>
              <a:t> собор у Полтаві</a:t>
            </a:r>
            <a:endParaRPr lang="uk-UA" sz="2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Результат пошуку зображень за запитом &quot;Покровський собор у Харкові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357166"/>
            <a:ext cx="31742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i="1" dirty="0" smtClean="0">
                <a:solidFill>
                  <a:srgbClr val="002060"/>
                </a:solidFill>
              </a:rPr>
              <a:t>Покровський собор </a:t>
            </a:r>
          </a:p>
          <a:p>
            <a:r>
              <a:rPr lang="uk-UA" sz="2000" b="1" i="1" dirty="0" smtClean="0">
                <a:solidFill>
                  <a:srgbClr val="002060"/>
                </a:solidFill>
              </a:rPr>
              <a:t>у Харкові</a:t>
            </a:r>
            <a:endParaRPr lang="uk-UA" sz="20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00430" y="357166"/>
            <a:ext cx="5286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1" dirty="0" err="1" smtClean="0">
                <a:solidFill>
                  <a:schemeClr val="bg1"/>
                </a:solidFill>
              </a:rPr>
              <a:t>Спасо-Преображенська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церква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ru-RU" sz="2000" b="1" i="1" dirty="0" smtClean="0">
                <a:solidFill>
                  <a:schemeClr val="bg1"/>
                </a:solidFill>
              </a:rPr>
              <a:t>у Великих </a:t>
            </a:r>
            <a:r>
              <a:rPr lang="ru-RU" sz="2000" b="1" i="1" dirty="0" err="1" smtClean="0">
                <a:solidFill>
                  <a:schemeClr val="bg1"/>
                </a:solidFill>
              </a:rPr>
              <a:t>Сорочинцях</a:t>
            </a:r>
            <a:endParaRPr lang="uk-UA" sz="2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5" y="928670"/>
            <a:ext cx="81439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chemeClr val="bg1"/>
                </a:solidFill>
              </a:rPr>
              <a:t>Муровані храми відтворювали в цеглі традиції народного дерев'яного будівництва. Вони позбавлені надмірної декоративності західноєвропейського бароко, </a:t>
            </a:r>
          </a:p>
          <a:p>
            <a:pPr algn="ctr"/>
            <a:r>
              <a:rPr lang="uk-UA" sz="3600" b="1" i="1" dirty="0" smtClean="0">
                <a:solidFill>
                  <a:schemeClr val="bg1"/>
                </a:solidFill>
              </a:rPr>
              <a:t>у всьому панує міра і смак</a:t>
            </a:r>
            <a:endParaRPr lang="uk-UA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57224" y="1428736"/>
            <a:ext cx="76438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solidFill>
                  <a:schemeClr val="bg2">
                    <a:lumMod val="75000"/>
                  </a:schemeClr>
                </a:solidFill>
              </a:rPr>
              <a:t>Риси бароко яскраво виявилися у пластичному мистецтві, яке набуло найбільшого розвитку на західноукраїнських землях.</a:t>
            </a:r>
          </a:p>
          <a:p>
            <a:pPr algn="ctr"/>
            <a:r>
              <a:rPr lang="uk-UA" sz="3200" b="1" i="1" dirty="0" smtClean="0">
                <a:solidFill>
                  <a:schemeClr val="bg2">
                    <a:lumMod val="75000"/>
                  </a:schemeClr>
                </a:solidFill>
              </a:rPr>
              <a:t>Скульптурам і рельєфам притаманні декоративно-театральні композиції, а також ефекти освітлення</a:t>
            </a:r>
            <a:endParaRPr lang="uk-UA" sz="3200" b="1" i="1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 r="11167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500042"/>
            <a:ext cx="8572560" cy="28623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uk-UA" sz="2000" b="1" i="1" dirty="0" smtClean="0">
                <a:solidFill>
                  <a:schemeClr val="bg1"/>
                </a:solidFill>
              </a:rPr>
              <a:t>До найвидатніших митців барокової доби належить </a:t>
            </a:r>
            <a:r>
              <a:rPr lang="uk-UA" sz="4000" b="1" i="1" dirty="0" err="1" smtClean="0">
                <a:solidFill>
                  <a:schemeClr val="bg2">
                    <a:lumMod val="75000"/>
                  </a:schemeClr>
                </a:solidFill>
              </a:rPr>
              <a:t>Іоан</a:t>
            </a:r>
            <a:r>
              <a:rPr lang="uk-UA" sz="4000" b="1" i="1" dirty="0" smtClean="0">
                <a:solidFill>
                  <a:schemeClr val="bg2">
                    <a:lumMod val="75000"/>
                  </a:schemeClr>
                </a:solidFill>
              </a:rPr>
              <a:t> Георгій </a:t>
            </a:r>
          </a:p>
          <a:p>
            <a:r>
              <a:rPr lang="uk-UA" sz="4000" b="1" i="1" dirty="0" err="1" smtClean="0">
                <a:solidFill>
                  <a:schemeClr val="bg2">
                    <a:lumMod val="75000"/>
                  </a:schemeClr>
                </a:solidFill>
              </a:rPr>
              <a:t>Пінзель</a:t>
            </a:r>
            <a:r>
              <a:rPr lang="uk-UA" sz="2000" b="1" i="1" dirty="0" smtClean="0">
                <a:solidFill>
                  <a:schemeClr val="bg1"/>
                </a:solidFill>
              </a:rPr>
              <a:t>, </a:t>
            </a:r>
          </a:p>
          <a:p>
            <a:r>
              <a:rPr lang="uk-UA" sz="2000" b="1" i="1" dirty="0" smtClean="0">
                <a:solidFill>
                  <a:schemeClr val="bg1"/>
                </a:solidFill>
              </a:rPr>
              <a:t>автор скульптур </a:t>
            </a:r>
          </a:p>
          <a:p>
            <a:r>
              <a:rPr lang="uk-UA" sz="2000" b="1" i="1" dirty="0" smtClean="0">
                <a:solidFill>
                  <a:schemeClr val="bg1"/>
                </a:solidFill>
              </a:rPr>
              <a:t>львівського собору </a:t>
            </a:r>
          </a:p>
          <a:p>
            <a:r>
              <a:rPr lang="uk-UA" sz="2000" b="1" i="1" dirty="0" smtClean="0">
                <a:solidFill>
                  <a:schemeClr val="bg1"/>
                </a:solidFill>
              </a:rPr>
              <a:t>Св. Юра, </a:t>
            </a:r>
          </a:p>
          <a:p>
            <a:r>
              <a:rPr lang="uk-UA" sz="2000" b="1" i="1" dirty="0" smtClean="0">
                <a:solidFill>
                  <a:schemeClr val="bg1"/>
                </a:solidFill>
              </a:rPr>
              <a:t>ратуші в </a:t>
            </a:r>
            <a:r>
              <a:rPr lang="uk-UA" sz="2000" b="1" i="1" dirty="0" err="1" smtClean="0">
                <a:solidFill>
                  <a:schemeClr val="bg1"/>
                </a:solidFill>
              </a:rPr>
              <a:t>Бучачі</a:t>
            </a:r>
            <a:endParaRPr lang="uk-UA" sz="2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Результат пошуку зображень за запитом &quot;Іоан Георгій Пінзель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642918"/>
            <a:ext cx="1574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i="1" dirty="0" err="1" smtClean="0">
                <a:solidFill>
                  <a:srgbClr val="002060"/>
                </a:solidFill>
              </a:rPr>
              <a:t>Пінзель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286512" y="571480"/>
            <a:ext cx="1574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i="1" dirty="0" err="1" smtClean="0">
                <a:solidFill>
                  <a:srgbClr val="002060"/>
                </a:solidFill>
              </a:rPr>
              <a:t>Пінзель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 r="55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142852"/>
            <a:ext cx="200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err="1" smtClean="0">
                <a:solidFill>
                  <a:schemeClr val="bg1"/>
                </a:solidFill>
              </a:rPr>
              <a:t>Пінзель</a:t>
            </a:r>
            <a:endParaRPr lang="uk-UA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5" y="928670"/>
            <a:ext cx="81439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i="1" dirty="0" smtClean="0">
                <a:solidFill>
                  <a:schemeClr val="bg1"/>
                </a:solidFill>
              </a:rPr>
              <a:t>Національна самобутність стилю яскраво виявилася в українському живописі</a:t>
            </a:r>
            <a:endParaRPr lang="uk-UA" sz="4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Результат пошуку зображень за запитом &quot;фон старинный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453"/>
            <a:ext cx="9144000" cy="692945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1571612"/>
            <a:ext cx="842968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i="1" dirty="0" smtClean="0">
                <a:solidFill>
                  <a:srgbClr val="7030A0"/>
                </a:solidFill>
              </a:rPr>
              <a:t>Мистецтво іконопису </a:t>
            </a:r>
          </a:p>
          <a:p>
            <a:pPr algn="ctr"/>
            <a:r>
              <a:rPr lang="uk-UA" sz="4000" b="1" i="1" dirty="0" smtClean="0">
                <a:solidFill>
                  <a:schemeClr val="tx2">
                    <a:lumMod val="50000"/>
                  </a:schemeClr>
                </a:solidFill>
              </a:rPr>
              <a:t>стверджується як суто національне явище, </a:t>
            </a:r>
          </a:p>
          <a:p>
            <a:pPr algn="ctr"/>
            <a:r>
              <a:rPr lang="uk-UA" sz="4000" b="1" i="1" dirty="0" smtClean="0">
                <a:solidFill>
                  <a:schemeClr val="tx2">
                    <a:lumMod val="50000"/>
                  </a:schemeClr>
                </a:solidFill>
              </a:rPr>
              <a:t>не схоже на аналогічне мистецтво інших країн</a:t>
            </a:r>
            <a:endParaRPr lang="uk-UA" sz="4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Результат пошуку зображень за запитом &quot;фон старинный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453"/>
            <a:ext cx="9144000" cy="692945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1571612"/>
            <a:ext cx="84296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chemeClr val="tx2">
                    <a:lumMod val="50000"/>
                  </a:schemeClr>
                </a:solidFill>
              </a:rPr>
              <a:t>На Львівщині у </a:t>
            </a:r>
            <a:r>
              <a:rPr lang="uk-UA" sz="3600" b="1" i="1" dirty="0" err="1" smtClean="0">
                <a:solidFill>
                  <a:schemeClr val="tx2">
                    <a:lumMod val="50000"/>
                  </a:schemeClr>
                </a:solidFill>
              </a:rPr>
              <a:t>Жовкві</a:t>
            </a:r>
            <a:r>
              <a:rPr lang="uk-UA" sz="3600" b="1" i="1" dirty="0" smtClean="0">
                <a:solidFill>
                  <a:schemeClr val="tx2">
                    <a:lumMod val="50000"/>
                  </a:schemeClr>
                </a:solidFill>
              </a:rPr>
              <a:t> вирізнялася постать </a:t>
            </a:r>
          </a:p>
          <a:p>
            <a:pPr algn="ctr"/>
            <a:r>
              <a:rPr lang="uk-UA" sz="3600" b="1" i="1" dirty="0" smtClean="0">
                <a:solidFill>
                  <a:srgbClr val="7030A0"/>
                </a:solidFill>
              </a:rPr>
              <a:t>Івана </a:t>
            </a:r>
            <a:r>
              <a:rPr lang="uk-UA" sz="3600" b="1" i="1" dirty="0" err="1" smtClean="0">
                <a:solidFill>
                  <a:srgbClr val="7030A0"/>
                </a:solidFill>
              </a:rPr>
              <a:t>Рутковича</a:t>
            </a:r>
            <a:r>
              <a:rPr lang="uk-UA" sz="3600" b="1" i="1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algn="ctr"/>
            <a:r>
              <a:rPr lang="uk-UA" sz="3600" b="1" i="1" dirty="0" smtClean="0">
                <a:solidFill>
                  <a:schemeClr val="tx2">
                    <a:lumMod val="50000"/>
                  </a:schemeClr>
                </a:solidFill>
              </a:rPr>
              <a:t>На Волині тоді ж працював </a:t>
            </a:r>
            <a:r>
              <a:rPr lang="uk-UA" sz="3600" b="1" i="1" dirty="0" smtClean="0">
                <a:solidFill>
                  <a:srgbClr val="7030A0"/>
                </a:solidFill>
              </a:rPr>
              <a:t>Йов </a:t>
            </a:r>
            <a:r>
              <a:rPr lang="uk-UA" sz="3600" b="1" i="1" dirty="0" err="1" smtClean="0">
                <a:solidFill>
                  <a:srgbClr val="7030A0"/>
                </a:solidFill>
              </a:rPr>
              <a:t>Кондзелевич</a:t>
            </a:r>
            <a:endParaRPr lang="uk-UA" sz="36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Результат пошуку зображень за запитом &quot;фон старинный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453"/>
            <a:ext cx="9144000" cy="692945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1500174"/>
            <a:ext cx="842968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chemeClr val="tx2">
                    <a:lumMod val="50000"/>
                  </a:schemeClr>
                </a:solidFill>
              </a:rPr>
              <a:t>Деякі ікони наближені до світських картин, як, наприклад, популярні </a:t>
            </a:r>
          </a:p>
          <a:p>
            <a:pPr algn="ctr"/>
            <a:r>
              <a:rPr lang="uk-UA" sz="4800" b="1" i="1" dirty="0" smtClean="0">
                <a:solidFill>
                  <a:srgbClr val="7030A0"/>
                </a:solidFill>
              </a:rPr>
              <a:t>Покрови.</a:t>
            </a:r>
          </a:p>
          <a:p>
            <a:pPr algn="ctr"/>
            <a:r>
              <a:rPr lang="uk-UA" sz="2800" b="1" i="1" dirty="0" smtClean="0">
                <a:solidFill>
                  <a:schemeClr val="tx2">
                    <a:lumMod val="50000"/>
                  </a:schemeClr>
                </a:solidFill>
              </a:rPr>
              <a:t>У нижній частині таких ікон малювали реалістичні зображення гетьманів, представників козацької старшини, кошових отаманів</a:t>
            </a:r>
          </a:p>
          <a:p>
            <a:pPr algn="ctr"/>
            <a:endParaRPr lang="uk-UA" sz="28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3379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5" name="Слайд" r:id="rId3" imgW="4572180" imgH="3428972" progId="PowerPoint.Slide.8">
                  <p:embed/>
                </p:oleObj>
              </mc:Choice>
              <mc:Fallback>
                <p:oleObj name="Слайд" r:id="rId3" imgW="4572180" imgH="3428972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796" name="Picture 7" descr="http://files.ukraine.ck.ua/Ukrayinika/%d0%9c%d0%b5%d0%b4i%d0%b0-%d0%bf%d1%80%d0%be%d0%b5%d0%ba%d1%82%d0%b8/%d0%9f%d1%96%d1%81%d0%bd%d1%8f%20%d1%82%d0%b0%20%d0%b5%d1%82%d0%bd%d0%be%d0%b3%d1%80%d0%b0%d1%84%d1%96%d1%8f/%d0%a1D-%d0%b4%d0%b8%d1%81%d0%ba%20''%d0%a3%d0%ba%d1%80%d0%b0%d1%97%d0%bd.%20%d0%b5%d0%bf%d1%96%d1%87%d0%bd%d0%b0%20%d1%82%d1%80%d0%b0%d0%b4%d0%b8%d1%86%d1%96%d1%8f''/Gallery/5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33875" y="0"/>
            <a:ext cx="4810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179388" y="1484313"/>
            <a:ext cx="6678612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FF00"/>
                </a:solidFill>
              </a:rPr>
              <a:t>Покрова </a:t>
            </a:r>
          </a:p>
          <a:p>
            <a:r>
              <a:rPr lang="ru-RU" sz="3200" b="1" i="1">
                <a:solidFill>
                  <a:srgbClr val="FFFF00"/>
                </a:solidFill>
              </a:rPr>
              <a:t>Пресвятої Богородиці </a:t>
            </a:r>
          </a:p>
          <a:p>
            <a:r>
              <a:rPr lang="ru-RU" sz="3200" b="1" i="1">
                <a:solidFill>
                  <a:srgbClr val="FFFF00"/>
                </a:solidFill>
              </a:rPr>
              <a:t>із зображенням </a:t>
            </a:r>
          </a:p>
          <a:p>
            <a:r>
              <a:rPr lang="ru-RU" sz="3200" b="1" i="1">
                <a:solidFill>
                  <a:srgbClr val="FFFF00"/>
                </a:solidFill>
              </a:rPr>
              <a:t>Богдана Хмельницького</a:t>
            </a:r>
          </a:p>
          <a:p>
            <a:r>
              <a:rPr lang="ru-RU" sz="3200" b="1" i="1">
                <a:solidFill>
                  <a:srgbClr val="FFFF00"/>
                </a:solidFill>
              </a:rPr>
              <a:t> </a:t>
            </a:r>
          </a:p>
          <a:p>
            <a:r>
              <a:rPr lang="ru-RU" sz="3200" b="1" i="1">
                <a:solidFill>
                  <a:srgbClr val="FFFF00"/>
                </a:solidFill>
              </a:rPr>
              <a:t>Ікона XVII ст</a:t>
            </a:r>
            <a:endParaRPr lang="ru-RU" sz="1800" b="1" i="1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3072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3" name="Слайд" r:id="rId3" imgW="4572180" imgH="3428972" progId="PowerPoint.Slide.8">
                  <p:embed/>
                </p:oleObj>
              </mc:Choice>
              <mc:Fallback>
                <p:oleObj name="Слайд" r:id="rId3" imgW="4572180" imgH="3428972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24" name="Picture 2" descr="http://img.narodna.pravda.com.ua/images/doc/1/5/15649----------.-------.------------------------,------------------.jpg"/>
          <p:cNvPicPr>
            <a:picLocks noChangeAspect="1" noChangeArrowheads="1"/>
          </p:cNvPicPr>
          <p:nvPr/>
        </p:nvPicPr>
        <p:blipFill>
          <a:blip r:embed="rId5"/>
          <a:srcRect l="8891" t="6660" r="7912" b="8075"/>
          <a:stretch>
            <a:fillRect/>
          </a:stretch>
        </p:blipFill>
        <p:spPr bwMode="auto">
          <a:xfrm>
            <a:off x="539750" y="549275"/>
            <a:ext cx="3998913" cy="576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4284663" y="1628775"/>
            <a:ext cx="4608512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/>
            <a:r>
              <a:rPr lang="ru-RU" sz="3200" b="1" i="1">
                <a:solidFill>
                  <a:srgbClr val="FFFF99"/>
                </a:solidFill>
              </a:rPr>
              <a:t>Ікона поч. ХІХ ст</a:t>
            </a:r>
          </a:p>
          <a:p>
            <a:pPr algn="r"/>
            <a:r>
              <a:rPr lang="ru-RU" sz="3200" b="1" i="1">
                <a:solidFill>
                  <a:srgbClr val="FFFF99"/>
                </a:solidFill>
              </a:rPr>
              <a:t> </a:t>
            </a:r>
          </a:p>
          <a:p>
            <a:pPr algn="r"/>
            <a:r>
              <a:rPr lang="ru-RU" sz="3200" b="1" i="1">
                <a:solidFill>
                  <a:srgbClr val="FFFF99"/>
                </a:solidFill>
              </a:rPr>
              <a:t> Богородчанського району</a:t>
            </a:r>
          </a:p>
          <a:p>
            <a:pPr algn="r"/>
            <a:r>
              <a:rPr lang="ru-RU" sz="3200" b="1" i="1">
                <a:solidFill>
                  <a:srgbClr val="FFFF99"/>
                </a:solidFill>
              </a:rPr>
              <a:t> </a:t>
            </a:r>
          </a:p>
          <a:p>
            <a:pPr algn="r"/>
            <a:r>
              <a:rPr lang="ru-RU" sz="3200" b="1" i="1">
                <a:solidFill>
                  <a:srgbClr val="FFFF99"/>
                </a:solidFill>
              </a:rPr>
              <a:t>Івано-Франківщина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3174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27" name="Слайд" r:id="rId3" imgW="4572180" imgH="3428972" progId="PowerPoint.Slide.8">
                  <p:embed/>
                </p:oleObj>
              </mc:Choice>
              <mc:Fallback>
                <p:oleObj name="Слайд" r:id="rId3" imgW="4572180" imgH="3428972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48" name="Picture 2" descr="http://i017.radikal.ru/0910/64/99b04a90e05e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71863" y="0"/>
            <a:ext cx="56721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250825" y="2276475"/>
            <a:ext cx="338455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FF99"/>
                </a:solidFill>
              </a:rPr>
              <a:t>Покрова Пресвятої Богородиці</a:t>
            </a:r>
          </a:p>
          <a:p>
            <a:endParaRPr lang="ru-RU" sz="3200" b="1" i="1">
              <a:solidFill>
                <a:srgbClr val="FFFF99"/>
              </a:solidFill>
            </a:endParaRPr>
          </a:p>
          <a:p>
            <a:r>
              <a:rPr lang="en-US" sz="3200" b="1" i="1">
                <a:solidFill>
                  <a:srgbClr val="FFFF99"/>
                </a:solidFill>
              </a:rPr>
              <a:t>XVII </a:t>
            </a:r>
            <a:r>
              <a:rPr lang="uk-UA" sz="3200" b="1" i="1">
                <a:solidFill>
                  <a:srgbClr val="FFFF99"/>
                </a:solidFill>
              </a:rPr>
              <a:t>ст</a:t>
            </a:r>
            <a:r>
              <a:rPr lang="ru-RU" sz="3200" b="1" i="1">
                <a:solidFill>
                  <a:srgbClr val="FFFF99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3277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1" name="Слайд" r:id="rId3" imgW="4572180" imgH="3428972" progId="PowerPoint.Slide.8">
                  <p:embed/>
                </p:oleObj>
              </mc:Choice>
              <mc:Fallback>
                <p:oleObj name="Слайд" r:id="rId3" imgW="4572180" imgH="3428972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72" name="Picture 2" descr="Картинка 7 из 83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750" y="549275"/>
            <a:ext cx="4373563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666875" y="2349500"/>
            <a:ext cx="7081838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/>
            <a:r>
              <a:rPr lang="ru-RU" sz="3200" b="1" i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Ікона </a:t>
            </a:r>
          </a:p>
          <a:p>
            <a:pPr algn="r"/>
            <a:r>
              <a:rPr lang="ru-RU" sz="3200" b="1" i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Покрови </a:t>
            </a:r>
          </a:p>
          <a:p>
            <a:pPr algn="r"/>
            <a:r>
              <a:rPr lang="ru-RU" sz="3200" b="1" i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Божої Матері </a:t>
            </a:r>
          </a:p>
          <a:p>
            <a:pPr algn="r"/>
            <a:r>
              <a:rPr lang="ru-RU" sz="3200" b="1" i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 </a:t>
            </a:r>
          </a:p>
          <a:p>
            <a:pPr algn="r"/>
            <a:r>
              <a:rPr lang="ru-RU" sz="3200" b="1" i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Запорозькій Січі.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3891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99" name="Слайд" r:id="rId3" imgW="4572180" imgH="3428972" progId="PowerPoint.Slide.8">
                  <p:embed/>
                </p:oleObj>
              </mc:Choice>
              <mc:Fallback>
                <p:oleObj name="Слайд" r:id="rId3" imgW="4572180" imgH="3428972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6" name="Picture 2" descr="http://www.kozatstvo.org.ua/uk_u.php?d=f&amp;i=0214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549275"/>
            <a:ext cx="4429125" cy="578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492500" y="2276475"/>
            <a:ext cx="5505450" cy="447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/>
            <a:r>
              <a:rPr lang="ru-RU" sz="3200" b="1" i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Покрова </a:t>
            </a:r>
          </a:p>
          <a:p>
            <a:pPr algn="r"/>
            <a:r>
              <a:rPr lang="ru-RU" sz="3200" b="1" i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Пресвятої Богородиці</a:t>
            </a:r>
          </a:p>
          <a:p>
            <a:pPr algn="r"/>
            <a:r>
              <a:rPr lang="ru-RU" sz="3200" b="1" i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algn="r"/>
            <a:r>
              <a:rPr lang="ru-RU" sz="3200" b="1" i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Кінець XIX — </a:t>
            </a:r>
          </a:p>
          <a:p>
            <a:pPr algn="r"/>
            <a:r>
              <a:rPr lang="ru-RU" sz="3200" b="1" i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початок XX ст </a:t>
            </a:r>
          </a:p>
          <a:p>
            <a:pPr algn="r"/>
            <a:r>
              <a:rPr lang="ru-RU" sz="3200" i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Дерево, олія</a:t>
            </a:r>
          </a:p>
          <a:p>
            <a:pPr algn="r"/>
            <a:endParaRPr lang="uk-UA" sz="3200" b="1" i="1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r"/>
            <a:endParaRPr lang="uk-UA" sz="3200" b="1" i="1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r"/>
            <a:endParaRPr lang="ru-RU" sz="3200" b="1" i="1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3993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3" name="Слайд" r:id="rId3" imgW="4572180" imgH="3428972" progId="PowerPoint.Slide.8">
                  <p:embed/>
                </p:oleObj>
              </mc:Choice>
              <mc:Fallback>
                <p:oleObj name="Слайд" r:id="rId3" imgW="4572180" imgH="3428972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941" name="Picture 2" descr="Олександр Охапкін. Покров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06925" y="-6350"/>
            <a:ext cx="4537075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323850" y="1196975"/>
            <a:ext cx="59817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Покрова</a:t>
            </a:r>
          </a:p>
          <a:p>
            <a:endParaRPr lang="ru-RU" sz="3200" b="1" i="1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 sz="3200" b="1" i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Олександр Охапкін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5" y="928670"/>
            <a:ext cx="81439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chemeClr val="bg1"/>
                </a:solidFill>
              </a:rPr>
              <a:t>У музичному мистецтві </a:t>
            </a:r>
          </a:p>
          <a:p>
            <a:pPr algn="ctr"/>
            <a:r>
              <a:rPr lang="uk-UA" sz="3600" b="1" i="1" dirty="0" smtClean="0">
                <a:solidFill>
                  <a:schemeClr val="bg1"/>
                </a:solidFill>
              </a:rPr>
              <a:t>доби бароко на зміну одноголосному знаменному розспіву приходить </a:t>
            </a:r>
            <a:r>
              <a:rPr lang="uk-UA" sz="4800" b="1" i="1" dirty="0" smtClean="0">
                <a:solidFill>
                  <a:srgbClr val="FFC000"/>
                </a:solidFill>
              </a:rPr>
              <a:t>партесний спів</a:t>
            </a:r>
            <a:r>
              <a:rPr lang="uk-UA" sz="3600" b="1" i="1" dirty="0" smtClean="0">
                <a:solidFill>
                  <a:schemeClr val="bg1"/>
                </a:solidFill>
              </a:rPr>
              <a:t>, </a:t>
            </a:r>
          </a:p>
          <a:p>
            <a:pPr algn="ctr"/>
            <a:r>
              <a:rPr lang="uk-UA" sz="3600" b="1" i="1" dirty="0" smtClean="0">
                <a:solidFill>
                  <a:schemeClr val="bg1"/>
                </a:solidFill>
              </a:rPr>
              <a:t>а згодом виникає </a:t>
            </a:r>
          </a:p>
          <a:p>
            <a:pPr algn="ctr"/>
            <a:r>
              <a:rPr lang="uk-UA" sz="3600" b="1" i="1" dirty="0" smtClean="0">
                <a:solidFill>
                  <a:srgbClr val="FFC000"/>
                </a:solidFill>
              </a:rPr>
              <a:t>партесний концерт</a:t>
            </a:r>
            <a:endParaRPr lang="uk-UA" sz="36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32100" name="Picture 4" descr="Рисунок4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32101" name="Text Box 5"/>
          <p:cNvSpPr txBox="1">
            <a:spLocks noChangeArrowheads="1"/>
          </p:cNvSpPr>
          <p:nvPr/>
        </p:nvSpPr>
        <p:spPr bwMode="auto">
          <a:xfrm>
            <a:off x="447675" y="928670"/>
            <a:ext cx="8228013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</a:rPr>
              <a:t>Найвідоміший автор </a:t>
            </a:r>
          </a:p>
          <a:p>
            <a:pPr algn="ctr"/>
            <a:r>
              <a:rPr lang="uk-UA" sz="2800" b="1" i="1" dirty="0" smtClean="0">
                <a:solidFill>
                  <a:srgbClr val="002060"/>
                </a:solidFill>
              </a:rPr>
              <a:t>партесних концертів </a:t>
            </a:r>
          </a:p>
          <a:p>
            <a:pPr algn="ctr"/>
            <a:r>
              <a:rPr lang="uk-UA" sz="3600" b="1" i="1" dirty="0" smtClean="0">
                <a:solidFill>
                  <a:srgbClr val="C00000"/>
                </a:solidFill>
              </a:rPr>
              <a:t>Микола Дилецький </a:t>
            </a:r>
          </a:p>
          <a:p>
            <a:pPr algn="ctr"/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</a:rPr>
              <a:t>створив </a:t>
            </a:r>
          </a:p>
          <a:p>
            <a:pPr algn="ctr"/>
            <a:r>
              <a:rPr lang="uk-UA" sz="4000" b="1" i="1" dirty="0" smtClean="0">
                <a:solidFill>
                  <a:srgbClr val="002060"/>
                </a:solidFill>
              </a:rPr>
              <a:t>“ </a:t>
            </a:r>
            <a:r>
              <a:rPr lang="uk-UA" sz="4000" b="1" i="1" dirty="0" err="1" smtClean="0">
                <a:solidFill>
                  <a:srgbClr val="002060"/>
                </a:solidFill>
              </a:rPr>
              <a:t>Мусікійську</a:t>
            </a:r>
            <a:r>
              <a:rPr lang="uk-UA" sz="4000" b="1" i="1" dirty="0" smtClean="0">
                <a:solidFill>
                  <a:srgbClr val="002060"/>
                </a:solidFill>
              </a:rPr>
              <a:t> граматику ” </a:t>
            </a:r>
          </a:p>
          <a:p>
            <a:pPr algn="ctr"/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</a:rPr>
              <a:t>(1675) – першу вітчизняну працю про особливості партесного співу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5" y="928670"/>
            <a:ext cx="814393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chemeClr val="bg1"/>
                </a:solidFill>
              </a:rPr>
              <a:t>Становлення </a:t>
            </a:r>
            <a:r>
              <a:rPr lang="uk-UA" sz="3600" b="1" i="1" dirty="0">
                <a:solidFill>
                  <a:schemeClr val="bg1"/>
                </a:solidFill>
              </a:rPr>
              <a:t>й</a:t>
            </a:r>
            <a:r>
              <a:rPr lang="uk-UA" sz="3600" b="1" i="1" dirty="0" smtClean="0">
                <a:solidFill>
                  <a:schemeClr val="bg1"/>
                </a:solidFill>
              </a:rPr>
              <a:t> розвиток українського шкільного театру припадає на Х</a:t>
            </a:r>
            <a:r>
              <a:rPr lang="en-US" sz="3600" b="1" i="1" dirty="0" smtClean="0">
                <a:solidFill>
                  <a:schemeClr val="bg1"/>
                </a:solidFill>
              </a:rPr>
              <a:t>V</a:t>
            </a:r>
            <a:r>
              <a:rPr lang="uk-UA" sz="3600" b="1" i="1" dirty="0" smtClean="0">
                <a:solidFill>
                  <a:schemeClr val="bg1"/>
                </a:solidFill>
              </a:rPr>
              <a:t>ІІ – Х</a:t>
            </a:r>
            <a:r>
              <a:rPr lang="en-US" sz="3600" b="1" i="1" dirty="0" smtClean="0">
                <a:solidFill>
                  <a:schemeClr val="bg1"/>
                </a:solidFill>
              </a:rPr>
              <a:t>V</a:t>
            </a:r>
            <a:r>
              <a:rPr lang="uk-UA" sz="3600" b="1" i="1" dirty="0" smtClean="0">
                <a:solidFill>
                  <a:schemeClr val="bg1"/>
                </a:solidFill>
              </a:rPr>
              <a:t>ІІІ ст. Обґрунтував принципи шкільної драми </a:t>
            </a:r>
            <a:r>
              <a:rPr lang="uk-UA" sz="4800" b="1" i="1" dirty="0" smtClean="0">
                <a:solidFill>
                  <a:schemeClr val="bg2">
                    <a:lumMod val="90000"/>
                  </a:schemeClr>
                </a:solidFill>
              </a:rPr>
              <a:t>Феофан Прокопович </a:t>
            </a:r>
            <a:r>
              <a:rPr lang="uk-UA" sz="3600" b="1" i="1" dirty="0" smtClean="0">
                <a:solidFill>
                  <a:schemeClr val="bg1"/>
                </a:solidFill>
              </a:rPr>
              <a:t>– реформатор </a:t>
            </a:r>
          </a:p>
          <a:p>
            <a:pPr algn="ctr"/>
            <a:r>
              <a:rPr lang="uk-UA" sz="3600" b="1" i="1" dirty="0" smtClean="0">
                <a:solidFill>
                  <a:schemeClr val="bg1"/>
                </a:solidFill>
              </a:rPr>
              <a:t>барокового театру</a:t>
            </a:r>
            <a:endParaRPr lang="uk-UA" sz="36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32100" name="Picture 4" descr="Рисунок4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32101" name="Text Box 5"/>
          <p:cNvSpPr txBox="1">
            <a:spLocks noChangeArrowheads="1"/>
          </p:cNvSpPr>
          <p:nvPr/>
        </p:nvSpPr>
        <p:spPr bwMode="auto">
          <a:xfrm>
            <a:off x="447675" y="928670"/>
            <a:ext cx="8228013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</a:rPr>
              <a:t>Характерною постаттю </a:t>
            </a:r>
          </a:p>
          <a:p>
            <a:pPr algn="ctr"/>
            <a:r>
              <a:rPr lang="uk-UA" sz="2800" b="1" i="1" dirty="0" smtClean="0">
                <a:solidFill>
                  <a:srgbClr val="002060"/>
                </a:solidFill>
              </a:rPr>
              <a:t>не тільки музичної, </a:t>
            </a:r>
          </a:p>
          <a:p>
            <a:pPr algn="ctr"/>
            <a:r>
              <a:rPr lang="uk-UA" sz="2800" b="1" i="1" dirty="0" smtClean="0">
                <a:solidFill>
                  <a:srgbClr val="002060"/>
                </a:solidFill>
              </a:rPr>
              <a:t>а й усієї культури України </a:t>
            </a:r>
          </a:p>
          <a:p>
            <a:pPr algn="ctr"/>
            <a:r>
              <a:rPr lang="uk-UA" sz="2800" b="1" i="1" dirty="0" smtClean="0">
                <a:solidFill>
                  <a:srgbClr val="002060"/>
                </a:solidFill>
              </a:rPr>
              <a:t>тієї епохи став </a:t>
            </a:r>
          </a:p>
          <a:p>
            <a:pPr algn="ctr"/>
            <a:r>
              <a:rPr lang="uk-UA" sz="4000" b="1" i="1" dirty="0" smtClean="0">
                <a:solidFill>
                  <a:srgbClr val="002060"/>
                </a:solidFill>
              </a:rPr>
              <a:t>козак-бандурист</a:t>
            </a:r>
            <a:r>
              <a:rPr lang="uk-UA" sz="2800" b="1" i="1" dirty="0" smtClean="0">
                <a:solidFill>
                  <a:srgbClr val="002060"/>
                </a:solidFill>
              </a:rPr>
              <a:t>, </a:t>
            </a:r>
          </a:p>
          <a:p>
            <a:pPr algn="ctr"/>
            <a:r>
              <a:rPr lang="uk-UA" sz="2800" b="1" i="1" dirty="0" smtClean="0">
                <a:solidFill>
                  <a:srgbClr val="002060"/>
                </a:solidFill>
              </a:rPr>
              <a:t>який втілював патріотичні ідеали волелюбного й героїчного козацтва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32100" name="Picture 4" descr="Рисунок4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32101" name="Text Box 5"/>
          <p:cNvSpPr txBox="1">
            <a:spLocks noChangeArrowheads="1"/>
          </p:cNvSpPr>
          <p:nvPr/>
        </p:nvSpPr>
        <p:spPr bwMode="auto">
          <a:xfrm>
            <a:off x="447675" y="1357298"/>
            <a:ext cx="8228013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</a:rPr>
              <a:t>Надзвичайну популярність </a:t>
            </a:r>
          </a:p>
          <a:p>
            <a:pPr algn="ctr"/>
            <a:r>
              <a:rPr lang="uk-UA" sz="2800" b="1" i="1" dirty="0" smtClean="0">
                <a:solidFill>
                  <a:srgbClr val="002060"/>
                </a:solidFill>
              </a:rPr>
              <a:t>мали в Україні </a:t>
            </a:r>
          </a:p>
          <a:p>
            <a:pPr algn="ctr"/>
            <a:r>
              <a:rPr lang="uk-UA" sz="2800" b="1" i="1" dirty="0" smtClean="0">
                <a:solidFill>
                  <a:srgbClr val="002060"/>
                </a:solidFill>
              </a:rPr>
              <a:t>народні картини </a:t>
            </a:r>
          </a:p>
          <a:p>
            <a:pPr algn="ctr"/>
            <a:r>
              <a:rPr lang="uk-UA" sz="6600" b="1" i="1" dirty="0" smtClean="0">
                <a:solidFill>
                  <a:srgbClr val="C00000"/>
                </a:solidFill>
              </a:rPr>
              <a:t>“ Козак Мамай “</a:t>
            </a:r>
            <a:endParaRPr lang="ru-RU" sz="6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uk-UA"/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47" name="Слайд" r:id="rId3" imgW="4572180" imgH="3428972" progId="PowerPoint.Slide.8">
                  <p:embed/>
                </p:oleObj>
              </mc:Choice>
              <mc:Fallback>
                <p:oleObj name="Слайд" r:id="rId3" imgW="4572180" imgH="3428972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uk-UA"/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250825" y="115888"/>
            <a:ext cx="8642350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uk-UA" sz="8000" b="1" i="1">
                <a:solidFill>
                  <a:srgbClr val="F43B2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Козак Мамай</a:t>
            </a:r>
            <a:r>
              <a:rPr lang="uk-UA" sz="8000" b="1" i="1">
                <a:solidFill>
                  <a:srgbClr val="E06F4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-</a:t>
            </a:r>
            <a:r>
              <a:rPr lang="ru-RU" sz="8000" b="1" i="1">
                <a:solidFill>
                  <a:srgbClr val="E06F4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8000" b="1" i="1">
                <a:solidFill>
                  <a:srgbClr val="E06F4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8000" b="1" i="1">
              <a:solidFill>
                <a:srgbClr val="E06F4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r"/>
            <a:endParaRPr lang="ru-RU" sz="6000" b="1" i="1">
              <a:solidFill>
                <a:srgbClr val="E06F4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r"/>
            <a:r>
              <a:rPr lang="ru-RU" sz="6000" b="1" i="1">
                <a:solidFill>
                  <a:srgbClr val="E06F4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образ </a:t>
            </a:r>
          </a:p>
          <a:p>
            <a:pPr algn="r"/>
            <a:r>
              <a:rPr lang="ru-RU" sz="6000" b="1" i="1">
                <a:solidFill>
                  <a:srgbClr val="E06F4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українського </a:t>
            </a:r>
          </a:p>
          <a:p>
            <a:pPr algn="r"/>
            <a:r>
              <a:rPr lang="ru-RU" sz="6000" b="1" i="1">
                <a:solidFill>
                  <a:srgbClr val="E06F4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лицаря</a:t>
            </a:r>
          </a:p>
        </p:txBody>
      </p:sp>
      <p:pic>
        <p:nvPicPr>
          <p:cNvPr id="5122" name="Рисунок 3" descr="1.jpg"/>
          <p:cNvPicPr>
            <a:picLocks noChangeAspect="1"/>
          </p:cNvPicPr>
          <p:nvPr/>
        </p:nvPicPr>
        <p:blipFill>
          <a:blip r:embed="rId5"/>
          <a:srcRect t="5923"/>
          <a:stretch>
            <a:fillRect/>
          </a:stretch>
        </p:blipFill>
        <p:spPr bwMode="auto">
          <a:xfrm>
            <a:off x="6443663" y="1412875"/>
            <a:ext cx="214947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813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1" name="Слайд" r:id="rId3" imgW="4572180" imgH="3428972" progId="PowerPoint.Slide.8">
                  <p:embed/>
                </p:oleObj>
              </mc:Choice>
              <mc:Fallback>
                <p:oleObj name="Слайд" r:id="rId3" imgW="4572180" imgH="3428972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35" name="Picture 7" descr="67866768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63938" y="692150"/>
            <a:ext cx="5094287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5222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95" name="Слайд" r:id="rId3" imgW="4572180" imgH="3428972" progId="PowerPoint.Slide.8">
                  <p:embed/>
                </p:oleObj>
              </mc:Choice>
              <mc:Fallback>
                <p:oleObj name="Слайд" r:id="rId3" imgW="4572180" imgH="3428972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28" name="Picture 4" descr="67886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476250"/>
            <a:ext cx="5400675" cy="602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323850" y="5300663"/>
            <a:ext cx="5400675" cy="1223962"/>
          </a:xfrm>
          <a:prstGeom prst="rect">
            <a:avLst/>
          </a:prstGeom>
          <a:gradFill rotWithShape="1">
            <a:gsLst>
              <a:gs pos="0">
                <a:srgbClr val="66413E"/>
              </a:gs>
              <a:gs pos="100000">
                <a:srgbClr val="66413E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323850" y="3284538"/>
            <a:ext cx="5400675" cy="3240087"/>
          </a:xfrm>
          <a:prstGeom prst="rect">
            <a:avLst/>
          </a:prstGeom>
          <a:gradFill rotWithShape="1">
            <a:gsLst>
              <a:gs pos="0">
                <a:srgbClr val="7D92EB">
                  <a:gamma/>
                  <a:shade val="46275"/>
                  <a:invGamma/>
                  <a:alpha val="0"/>
                </a:srgbClr>
              </a:gs>
              <a:gs pos="100000">
                <a:srgbClr val="7D92EB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pic>
        <p:nvPicPr>
          <p:cNvPr id="52231" name="Рисунок 6" descr="2_2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9338" y="1484313"/>
            <a:ext cx="3851275" cy="456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5325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19" name="Слайд" r:id="rId3" imgW="4572180" imgH="3428972" progId="PowerPoint.Slide.8">
                  <p:embed/>
                </p:oleObj>
              </mc:Choice>
              <mc:Fallback>
                <p:oleObj name="Слайд" r:id="rId3" imgW="4572180" imgH="3428972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253" name="Рисунок 4" descr="2_1.jpg"/>
          <p:cNvPicPr>
            <a:picLocks noChangeAspect="1"/>
          </p:cNvPicPr>
          <p:nvPr/>
        </p:nvPicPr>
        <p:blipFill>
          <a:blip r:embed="rId5"/>
          <a:srcRect b="13693"/>
          <a:stretch>
            <a:fillRect/>
          </a:stretch>
        </p:blipFill>
        <p:spPr bwMode="auto">
          <a:xfrm>
            <a:off x="3482975" y="0"/>
            <a:ext cx="5661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4" descr="http://s005.radikal.ru/i209/1003/6e/fe2404ceedb1.jpg"/>
          <p:cNvPicPr>
            <a:picLocks noChangeAspect="1" noChangeArrowheads="1"/>
          </p:cNvPicPr>
          <p:nvPr/>
        </p:nvPicPr>
        <p:blipFill rotWithShape="1">
          <a:blip r:embed="rId6">
            <a:lum bright="-20000" contrast="20000"/>
          </a:blip>
          <a:srcRect b="11756"/>
          <a:stretch/>
        </p:blipFill>
        <p:spPr bwMode="auto">
          <a:xfrm>
            <a:off x="250825" y="260350"/>
            <a:ext cx="2887663" cy="341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1111\Desktop\8714257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596" y="642918"/>
            <a:ext cx="8286808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i="1" dirty="0" smtClean="0">
                <a:solidFill>
                  <a:srgbClr val="FFFF00"/>
                </a:solidFill>
              </a:rPr>
              <a:t>Домашнє завдання:</a:t>
            </a:r>
          </a:p>
          <a:p>
            <a:pPr marL="514350" indent="-514350">
              <a:buAutoNum type="arabicPeriod"/>
            </a:pPr>
            <a:r>
              <a:rPr lang="uk-UA" sz="3200" b="1" i="1" dirty="0" smtClean="0">
                <a:solidFill>
                  <a:schemeClr val="bg1"/>
                </a:solidFill>
              </a:rPr>
              <a:t>Опрацювати сторінки 104 – 113;</a:t>
            </a:r>
          </a:p>
          <a:p>
            <a:pPr marL="514350" indent="-514350">
              <a:buAutoNum type="arabicPeriod"/>
            </a:pPr>
            <a:r>
              <a:rPr lang="uk-UA" sz="3200" b="1" i="1" dirty="0" smtClean="0">
                <a:solidFill>
                  <a:schemeClr val="bg1"/>
                </a:solidFill>
              </a:rPr>
              <a:t>Творче завдання: ст. 112 </a:t>
            </a:r>
          </a:p>
          <a:p>
            <a:pPr marL="514350" indent="-514350"/>
            <a:r>
              <a:rPr lang="uk-UA" sz="3200" b="1" i="1" dirty="0" smtClean="0">
                <a:solidFill>
                  <a:schemeClr val="bg1"/>
                </a:solidFill>
              </a:rPr>
              <a:t>(варіант 1)</a:t>
            </a:r>
          </a:p>
          <a:p>
            <a:pPr marL="514350" indent="-514350"/>
            <a:r>
              <a:rPr lang="uk-UA" sz="3200" b="1" i="1" dirty="0" smtClean="0">
                <a:solidFill>
                  <a:schemeClr val="bg1"/>
                </a:solidFill>
              </a:rPr>
              <a:t>або</a:t>
            </a:r>
          </a:p>
          <a:p>
            <a:pPr marL="514350" indent="-514350"/>
            <a:r>
              <a:rPr lang="uk-UA" sz="3200" b="1" i="1" dirty="0" smtClean="0">
                <a:solidFill>
                  <a:schemeClr val="bg1"/>
                </a:solidFill>
              </a:rPr>
              <a:t>ст. 113 (варіант 2)</a:t>
            </a:r>
          </a:p>
          <a:p>
            <a:pPr marL="514350" indent="-514350"/>
            <a:endParaRPr lang="uk-UA" sz="3200" b="1" i="1" dirty="0" smtClean="0">
              <a:solidFill>
                <a:schemeClr val="bg1"/>
              </a:solidFill>
            </a:endParaRPr>
          </a:p>
          <a:p>
            <a:pPr marL="514350" indent="-514350" algn="ctr"/>
            <a:endParaRPr lang="uk-UA" sz="3200" b="1" i="1" dirty="0">
              <a:solidFill>
                <a:schemeClr val="bg1"/>
              </a:solidFill>
            </a:endParaRPr>
          </a:p>
        </p:txBody>
      </p:sp>
      <p:pic>
        <p:nvPicPr>
          <p:cNvPr id="34818" name="Picture 2" descr="Результат пошуку зображень за запитом &quot;смайлик png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5904" y="2928934"/>
            <a:ext cx="4859980" cy="37512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1111\Desktop\8714257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86" y="1571612"/>
            <a:ext cx="75724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9600" b="1" i="1" dirty="0" smtClean="0">
                <a:solidFill>
                  <a:srgbClr val="C00000"/>
                </a:solidFill>
              </a:rPr>
              <a:t>Дякую за увагу</a:t>
            </a:r>
            <a:endParaRPr lang="uk-UA" sz="9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358</TotalTime>
  <Words>718</Words>
  <Application>Microsoft Office PowerPoint</Application>
  <PresentationFormat>Экран (4:3)</PresentationFormat>
  <Paragraphs>158</Paragraphs>
  <Slides>54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6" baseType="lpstr">
      <vt:lpstr>Аспект</vt:lpstr>
      <vt:lpstr>Слайд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1111</dc:creator>
  <cp:lastModifiedBy>TPCUSer</cp:lastModifiedBy>
  <cp:revision>40</cp:revision>
  <dcterms:created xsi:type="dcterms:W3CDTF">2018-02-06T16:35:15Z</dcterms:created>
  <dcterms:modified xsi:type="dcterms:W3CDTF">2023-01-31T12:19:53Z</dcterms:modified>
</cp:coreProperties>
</file>