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0" r:id="rId6"/>
    <p:sldId id="261" r:id="rId7"/>
    <p:sldId id="259" r:id="rId8"/>
    <p:sldId id="262" r:id="rId9"/>
    <p:sldId id="263" r:id="rId10"/>
    <p:sldId id="264" r:id="rId11"/>
    <p:sldId id="265" r:id="rId12"/>
    <p:sldId id="267" r:id="rId13"/>
    <p:sldId id="266" r:id="rId14"/>
    <p:sldId id="270" r:id="rId15"/>
    <p:sldId id="271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62E6F-A3AF-41BD-A2F6-9CF7CBB3CD63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3A338-AC44-4B10-A205-9F24EE581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4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7224" y="1285860"/>
            <a:ext cx="750099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Секрети</a:t>
            </a:r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54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Жанрів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форм</a:t>
            </a:r>
          </a:p>
          <a:p>
            <a:pPr algn="ctr"/>
            <a:r>
              <a:rPr lang="uk-UA" sz="3600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19 урок,  3 клас</a:t>
            </a:r>
            <a:endParaRPr lang="ru-RU" sz="36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2" y="3143248"/>
            <a:ext cx="2250277" cy="34342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642918"/>
            <a:ext cx="6572296" cy="4181492"/>
          </a:xfrm>
        </p:spPr>
        <p:txBody>
          <a:bodyPr>
            <a:normAutofit/>
          </a:bodyPr>
          <a:lstStyle/>
          <a:p>
            <a:pPr algn="l"/>
            <a:r>
              <a:rPr lang="uk-UA" dirty="0">
                <a:solidFill>
                  <a:srgbClr val="0070C0"/>
                </a:solidFill>
              </a:rPr>
              <a:t>    Напевно, вам не раз доводилося чути, як основна тема в музичному творі повторюється декілька разів. Можливо, ви помітили, що вона змінюється. Така форма називається </a:t>
            </a:r>
            <a:r>
              <a:rPr lang="uk-UA" b="1" dirty="0">
                <a:solidFill>
                  <a:srgbClr val="0070C0"/>
                </a:solidFill>
              </a:rPr>
              <a:t>варіаційною</a:t>
            </a:r>
            <a:r>
              <a:rPr lang="uk-UA" dirty="0">
                <a:solidFill>
                  <a:srgbClr val="0070C0"/>
                </a:solidFill>
              </a:rPr>
              <a:t>. У першій частині звучить головна тема, а в наступних вона змінюється, тобто варіюється.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604"/>
            <a:ext cx="2250277" cy="3434222"/>
          </a:xfrm>
          <a:prstGeom prst="rect">
            <a:avLst/>
          </a:prstGeom>
        </p:spPr>
      </p:pic>
      <p:pic>
        <p:nvPicPr>
          <p:cNvPr id="6" name="Рисунок 5" descr="images (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7356" y="4643446"/>
            <a:ext cx="571504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85786" y="3429000"/>
            <a:ext cx="7875874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Варіації</a:t>
            </a:r>
            <a:r>
              <a:rPr lang="ru-RU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3600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 </a:t>
            </a:r>
            <a:r>
              <a:rPr lang="ru-RU" sz="36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це</a:t>
            </a:r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36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музичний</a:t>
            </a:r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36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твір</a:t>
            </a:r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, </a:t>
            </a:r>
          </a:p>
          <a:p>
            <a:pPr algn="ctr"/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 </a:t>
            </a:r>
            <a:r>
              <a:rPr lang="ru-RU" sz="36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якому</a:t>
            </a:r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36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основна</a:t>
            </a:r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тема </a:t>
            </a:r>
            <a:r>
              <a:rPr lang="ru-RU" sz="36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зазнає</a:t>
            </a:r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ru-RU" sz="36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різноманітних</a:t>
            </a:r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36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змін</a:t>
            </a:r>
            <a:r>
              <a:rPr lang="ru-RU" sz="3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.</a:t>
            </a:r>
          </a:p>
          <a:p>
            <a:pPr algn="ctr"/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06" t="11643" r="20826" b="73211"/>
          <a:stretch>
            <a:fillRect/>
          </a:stretch>
        </p:blipFill>
        <p:spPr bwMode="auto">
          <a:xfrm>
            <a:off x="1785918" y="1643050"/>
            <a:ext cx="600079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571480"/>
            <a:ext cx="1454510" cy="22197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7235" y="476673"/>
            <a:ext cx="7772400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videoplayback">
            <a:hlinkClick r:id="" action="ppaction://media"/>
            <a:extLst>
              <a:ext uri="{FF2B5EF4-FFF2-40B4-BE49-F238E27FC236}">
                <a16:creationId xmlns:a16="http://schemas.microsoft.com/office/drawing/2014/main" xmlns="" id="{63EE2746-EAC9-430D-B4A0-D127BAD7AA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5554" y="620688"/>
            <a:ext cx="8172891" cy="55333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3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videoplayback (1)">
            <a:hlinkClick r:id="" action="ppaction://media"/>
            <a:extLst>
              <a:ext uri="{FF2B5EF4-FFF2-40B4-BE49-F238E27FC236}">
                <a16:creationId xmlns:a16="http://schemas.microsoft.com/office/drawing/2014/main" xmlns="" id="{F75B1EC7-D238-460C-9C31-B5E3EFE2F8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536" y="390908"/>
            <a:ext cx="8328957" cy="5486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6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928670"/>
            <a:ext cx="7186618" cy="3429024"/>
          </a:xfrm>
        </p:spPr>
        <p:txBody>
          <a:bodyPr/>
          <a:lstStyle/>
          <a:p>
            <a:pPr algn="l">
              <a:buFont typeface="Wingdings" pitchFamily="2" charset="2"/>
              <a:buChar char="v"/>
            </a:pPr>
            <a:r>
              <a:rPr lang="uk-UA" i="1" dirty="0">
                <a:solidFill>
                  <a:schemeClr val="accent1">
                    <a:lumMod val="75000"/>
                  </a:schemeClr>
                </a:solidFill>
              </a:rPr>
              <a:t>Як змінилися мелодії народних пісень в інструментальних творах?</a:t>
            </a:r>
          </a:p>
          <a:p>
            <a:pPr algn="l">
              <a:buFont typeface="Wingdings" pitchFamily="2" charset="2"/>
              <a:buChar char="v"/>
            </a:pPr>
            <a:r>
              <a:rPr lang="uk-UA" i="1" dirty="0">
                <a:solidFill>
                  <a:schemeClr val="accent1">
                    <a:lumMod val="75000"/>
                  </a:schemeClr>
                </a:solidFill>
              </a:rPr>
              <a:t>Що вплинуло на ці зміни?</a:t>
            </a:r>
          </a:p>
          <a:p>
            <a:pPr algn="l">
              <a:buFont typeface="Wingdings" pitchFamily="2" charset="2"/>
              <a:buChar char="v"/>
            </a:pPr>
            <a:r>
              <a:rPr lang="uk-UA" i="1" dirty="0">
                <a:solidFill>
                  <a:schemeClr val="accent1">
                    <a:lumMod val="75000"/>
                  </a:schemeClr>
                </a:solidFill>
              </a:rPr>
              <a:t>Чи змінився ритм?</a:t>
            </a:r>
          </a:p>
          <a:p>
            <a:pPr algn="l">
              <a:buFont typeface="Wingdings" pitchFamily="2" charset="2"/>
              <a:buChar char="v"/>
            </a:pPr>
            <a:r>
              <a:rPr lang="uk-UA" i="1" dirty="0">
                <a:solidFill>
                  <a:schemeClr val="accent1">
                    <a:lumMod val="75000"/>
                  </a:schemeClr>
                </a:solidFill>
              </a:rPr>
              <a:t>Що можна уявити,слухаючи цю музику?</a:t>
            </a:r>
          </a:p>
          <a:p>
            <a:pPr algn="l"/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 descr="7300c4_88e06598c43540dd85012b01b2f9b62c_mv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40" y="4071942"/>
            <a:ext cx="2857500" cy="227647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4572008"/>
            <a:ext cx="6400800" cy="1752600"/>
          </a:xfrm>
        </p:spPr>
        <p:txBody>
          <a:bodyPr/>
          <a:lstStyle/>
          <a:p>
            <a:r>
              <a:rPr lang="uk-UA" i="1" dirty="0">
                <a:solidFill>
                  <a:schemeClr val="accent1">
                    <a:lumMod val="75000"/>
                  </a:schemeClr>
                </a:solidFill>
              </a:rPr>
              <a:t>Пошукай зв’язок між звуковою картиною у варіаціях та живописною картиною.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2419" t="43917" r="11104" b="10736"/>
          <a:stretch>
            <a:fillRect/>
          </a:stretch>
        </p:blipFill>
        <p:spPr bwMode="auto">
          <a:xfrm>
            <a:off x="556026" y="571480"/>
            <a:ext cx="7981748" cy="37862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4643446"/>
            <a:ext cx="1173651" cy="17911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28596" y="357167"/>
            <a:ext cx="4786346" cy="40719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/>
              <a:t>     Один з творів, який ви прослухали написаний для </a:t>
            </a:r>
            <a:r>
              <a:rPr lang="uk-UA" b="1" dirty="0"/>
              <a:t>баяна</a:t>
            </a:r>
            <a:r>
              <a:rPr lang="uk-UA" dirty="0"/>
              <a:t>.</a:t>
            </a:r>
          </a:p>
          <a:p>
            <a:pPr>
              <a:buNone/>
            </a:pPr>
            <a:r>
              <a:rPr lang="uk-UA" dirty="0"/>
              <a:t>      Цей музичний інструмент належить до групи клавішних, які походять від численних гармонік. До цієї групи також належить </a:t>
            </a:r>
            <a:r>
              <a:rPr lang="uk-UA" b="1" dirty="0"/>
              <a:t>акордеон</a:t>
            </a:r>
            <a:r>
              <a:rPr lang="uk-UA" dirty="0"/>
              <a:t>.</a:t>
            </a:r>
            <a:endParaRPr lang="ru-RU" dirty="0"/>
          </a:p>
        </p:txBody>
      </p:sp>
      <p:pic>
        <p:nvPicPr>
          <p:cNvPr id="10" name="Содержимое 8" descr="3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928670"/>
            <a:ext cx="3201103" cy="2688926"/>
          </a:xfrm>
          <a:prstGeom prst="rect">
            <a:avLst/>
          </a:prstGeom>
        </p:spPr>
      </p:pic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214810" y="4429132"/>
            <a:ext cx="4471990" cy="1928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/>
              <a:t>      Іноді ці інструменти плутають. Але баян і акордеон мають певні відмінності.</a:t>
            </a:r>
            <a:endParaRPr lang="ru-RU" dirty="0"/>
          </a:p>
        </p:txBody>
      </p:sp>
      <p:pic>
        <p:nvPicPr>
          <p:cNvPr id="12" name="Рисунок 11" descr="roland_fr-7x_black-1500x750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4143380"/>
            <a:ext cx="4714876" cy="2357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357298"/>
            <a:ext cx="8429684" cy="500066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uk-UA" dirty="0">
                <a:solidFill>
                  <a:srgbClr val="0070C0"/>
                </a:solidFill>
              </a:rPr>
              <a:t>Права клавіатура </a:t>
            </a:r>
            <a:r>
              <a:rPr lang="uk-UA" b="1" dirty="0">
                <a:solidFill>
                  <a:srgbClr val="0070C0"/>
                </a:solidFill>
              </a:rPr>
              <a:t>акордеона</a:t>
            </a:r>
            <a:r>
              <a:rPr lang="uk-UA" dirty="0">
                <a:solidFill>
                  <a:srgbClr val="0070C0"/>
                </a:solidFill>
              </a:rPr>
              <a:t> 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обладнана чорними та білими 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клавішами, як у фортепіано, а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            ліва – кнопками.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                Тоді як у </a:t>
            </a:r>
            <a:r>
              <a:rPr lang="uk-UA" b="1" dirty="0">
                <a:solidFill>
                  <a:srgbClr val="0070C0"/>
                </a:solidFill>
              </a:rPr>
              <a:t>баяна</a:t>
            </a:r>
            <a:r>
              <a:rPr lang="uk-UA" dirty="0">
                <a:solidFill>
                  <a:srgbClr val="0070C0"/>
                </a:solidFill>
              </a:rPr>
              <a:t> кнопки х обох боків. Також у кожного з цих інструментів своє особливе 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                                           звучання. 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                                           Об'єднує їх те, що для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                                      отримання звуку музикант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                                     має привести в рух повітря,</a:t>
            </a:r>
          </a:p>
          <a:p>
            <a:pPr algn="l"/>
            <a:r>
              <a:rPr lang="uk-UA" dirty="0">
                <a:solidFill>
                  <a:srgbClr val="0070C0"/>
                </a:solidFill>
              </a:rPr>
              <a:t>                                             розтягнувши міхи.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Содержимое 8" descr="3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428604"/>
            <a:ext cx="3201103" cy="2688926"/>
          </a:xfrm>
          <a:prstGeom prst="rect">
            <a:avLst/>
          </a:prstGeom>
        </p:spPr>
      </p:pic>
      <p:pic>
        <p:nvPicPr>
          <p:cNvPr id="6" name="Рисунок 5" descr="roland_fr-7x_black-1500x750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152" r="15151" b="-1"/>
          <a:stretch>
            <a:fillRect/>
          </a:stretch>
        </p:blipFill>
        <p:spPr>
          <a:xfrm>
            <a:off x="571472" y="4000504"/>
            <a:ext cx="3429024" cy="2459952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rot="5400000">
            <a:off x="-214346" y="2714620"/>
            <a:ext cx="2786082" cy="78581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1928794" y="3286124"/>
            <a:ext cx="1857388" cy="142876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5464975" y="3821909"/>
            <a:ext cx="4071966" cy="14287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357430"/>
            <a:ext cx="8143932" cy="1752600"/>
          </a:xfrm>
        </p:spPr>
        <p:txBody>
          <a:bodyPr/>
          <a:lstStyle/>
          <a:p>
            <a:pPr algn="l"/>
            <a:r>
              <a:rPr lang="uk-UA" dirty="0">
                <a:solidFill>
                  <a:schemeClr val="tx1"/>
                </a:solidFill>
              </a:rPr>
              <a:t>Коли побачиш ось такий розмір </a:t>
            </a:r>
            <a:r>
              <a:rPr lang="uk-UA" dirty="0" err="1">
                <a:solidFill>
                  <a:schemeClr val="tx1"/>
                </a:solidFill>
              </a:rPr>
              <a:t>такта</a:t>
            </a:r>
            <a:r>
              <a:rPr lang="uk-UA" dirty="0">
                <a:solidFill>
                  <a:schemeClr val="tx1"/>
                </a:solidFill>
              </a:rPr>
              <a:t>, лічи на три: </a:t>
            </a:r>
            <a:r>
              <a:rPr lang="uk-UA" dirty="0" err="1">
                <a:solidFill>
                  <a:schemeClr val="tx1"/>
                </a:solidFill>
              </a:rPr>
              <a:t>раз-і</a:t>
            </a:r>
            <a:r>
              <a:rPr lang="uk-UA" dirty="0">
                <a:solidFill>
                  <a:schemeClr val="tx1"/>
                </a:solidFill>
              </a:rPr>
              <a:t>, два-і, три-і…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23810" t="22321" r="27381" b="64286"/>
          <a:stretch>
            <a:fillRect/>
          </a:stretch>
        </p:blipFill>
        <p:spPr bwMode="auto">
          <a:xfrm>
            <a:off x="1285852" y="4000504"/>
            <a:ext cx="68342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Без названия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206" y="500042"/>
            <a:ext cx="1348412" cy="21050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4319" t="35714" r="12901" b="25595"/>
          <a:stretch>
            <a:fillRect/>
          </a:stretch>
        </p:blipFill>
        <p:spPr bwMode="auto">
          <a:xfrm>
            <a:off x="500034" y="1928802"/>
            <a:ext cx="821537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Без названия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86710" y="428604"/>
            <a:ext cx="919784" cy="1435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Wave1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Розспіваймося </a:t>
            </a:r>
            <a:endParaRPr kumimoji="0" lang="ru-RU" sz="4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videoplayback (1)">
            <a:hlinkClick r:id="" action="ppaction://media"/>
            <a:extLst>
              <a:ext uri="{FF2B5EF4-FFF2-40B4-BE49-F238E27FC236}">
                <a16:creationId xmlns:a16="http://schemas.microsoft.com/office/drawing/2014/main" xmlns="" id="{D7149591-290F-4C20-ACC1-4A4FDB4219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rcRect l="4323" t="4323" r="4896" b="4904"/>
          <a:stretch>
            <a:fillRect/>
          </a:stretch>
        </p:blipFill>
        <p:spPr>
          <a:xfrm>
            <a:off x="1428728" y="1357298"/>
            <a:ext cx="6286544" cy="47149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0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48485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videoplayback (6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8596" y="428604"/>
            <a:ext cx="8259764" cy="57939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1470025"/>
          </a:xfrm>
        </p:spPr>
        <p:txBody>
          <a:bodyPr/>
          <a:lstStyle/>
          <a:p>
            <a:r>
              <a:rPr lang="uk-UA" dirty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Завдання для творчих дітлахів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2071678"/>
            <a:ext cx="7272366" cy="27146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dirty="0">
                <a:solidFill>
                  <a:srgbClr val="7030A0"/>
                </a:solidFill>
              </a:rPr>
              <a:t>Об'єднайтеся у групи. Підготуйте </a:t>
            </a:r>
            <a:r>
              <a:rPr lang="uk-UA" dirty="0" err="1">
                <a:solidFill>
                  <a:srgbClr val="7030A0"/>
                </a:solidFill>
              </a:rPr>
              <a:t>картки-візитівки</a:t>
            </a:r>
            <a:r>
              <a:rPr lang="uk-UA" dirty="0">
                <a:solidFill>
                  <a:srgbClr val="7030A0"/>
                </a:solidFill>
              </a:rPr>
              <a:t> </a:t>
            </a:r>
            <a:r>
              <a:rPr lang="uk-UA" dirty="0" err="1">
                <a:solidFill>
                  <a:srgbClr val="7030A0"/>
                </a:solidFill>
              </a:rPr>
              <a:t>“Баян”</a:t>
            </a:r>
            <a:r>
              <a:rPr lang="uk-UA" dirty="0">
                <a:solidFill>
                  <a:srgbClr val="7030A0"/>
                </a:solidFill>
              </a:rPr>
              <a:t>, </a:t>
            </a:r>
            <a:r>
              <a:rPr lang="uk-UA" dirty="0" err="1">
                <a:solidFill>
                  <a:srgbClr val="7030A0"/>
                </a:solidFill>
              </a:rPr>
              <a:t>“Акордеон”</a:t>
            </a:r>
            <a:r>
              <a:rPr lang="uk-UA" dirty="0">
                <a:solidFill>
                  <a:srgbClr val="7030A0"/>
                </a:solidFill>
              </a:rPr>
              <a:t> для </a:t>
            </a:r>
            <a:r>
              <a:rPr lang="uk-UA" dirty="0" err="1">
                <a:solidFill>
                  <a:srgbClr val="7030A0"/>
                </a:solidFill>
              </a:rPr>
              <a:t>лепбука</a:t>
            </a:r>
            <a:r>
              <a:rPr lang="uk-UA" dirty="0">
                <a:solidFill>
                  <a:srgbClr val="7030A0"/>
                </a:solidFill>
              </a:rPr>
              <a:t> </a:t>
            </a:r>
            <a:r>
              <a:rPr lang="uk-UA" dirty="0" err="1">
                <a:solidFill>
                  <a:srgbClr val="7030A0"/>
                </a:solidFill>
              </a:rPr>
              <a:t>“Музичні</a:t>
            </a:r>
            <a:r>
              <a:rPr lang="uk-UA" dirty="0">
                <a:solidFill>
                  <a:srgbClr val="7030A0"/>
                </a:solidFill>
              </a:rPr>
              <a:t> </a:t>
            </a:r>
            <a:r>
              <a:rPr lang="uk-UA" dirty="0" err="1">
                <a:solidFill>
                  <a:srgbClr val="7030A0"/>
                </a:solidFill>
              </a:rPr>
              <a:t>інструменти”</a:t>
            </a:r>
            <a:r>
              <a:rPr lang="uk-UA" dirty="0">
                <a:solidFill>
                  <a:srgbClr val="7030A0"/>
                </a:solidFill>
              </a:rPr>
              <a:t> (на вибір одну картку від групи).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unnamed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4071942"/>
            <a:ext cx="2428892" cy="2428892"/>
          </a:xfrm>
          <a:prstGeom prst="rect">
            <a:avLst/>
          </a:prstGeom>
        </p:spPr>
      </p:pic>
      <p:pic>
        <p:nvPicPr>
          <p:cNvPr id="6" name="Рисунок 5" descr="roland_fr-7x_black-1500x750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152" r="15151" b="-1"/>
          <a:stretch>
            <a:fillRect/>
          </a:stretch>
        </p:blipFill>
        <p:spPr>
          <a:xfrm>
            <a:off x="6072198" y="5143512"/>
            <a:ext cx="1536999" cy="1102630"/>
          </a:xfrm>
          <a:prstGeom prst="rect">
            <a:avLst/>
          </a:prstGeom>
        </p:spPr>
      </p:pic>
      <p:pic>
        <p:nvPicPr>
          <p:cNvPr id="7" name="Содержимое 8" descr="3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108" y="5214950"/>
            <a:ext cx="1360725" cy="11430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1571612"/>
            <a:ext cx="7143832" cy="3143272"/>
          </a:xfrm>
        </p:spPr>
        <p:txBody>
          <a:bodyPr>
            <a:normAutofit/>
            <a:scene3d>
              <a:camera prst="perspectiveContrastingLeftFacing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8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БАЖАЮ УСПІХІВ!</a:t>
            </a:r>
            <a:endParaRPr lang="ru-RU" sz="8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1928802"/>
            <a:ext cx="2714644" cy="4237861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s531067_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2"/>
          <p:cNvSpPr>
            <a:spLocks noGrp="1"/>
          </p:cNvSpPr>
          <p:nvPr>
            <p:ph type="subTitle" idx="1"/>
          </p:nvPr>
        </p:nvSpPr>
        <p:spPr>
          <a:xfrm>
            <a:off x="1285852" y="2500306"/>
            <a:ext cx="6615114" cy="1857388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dirty="0">
                <a:solidFill>
                  <a:schemeClr val="tx1"/>
                </a:solidFill>
              </a:rPr>
              <a:t>Для створення презентації використано матеріали підручника </a:t>
            </a:r>
            <a:r>
              <a:rPr lang="uk-UA" dirty="0" err="1">
                <a:solidFill>
                  <a:schemeClr val="tx1"/>
                </a:solidFill>
              </a:rPr>
              <a:t>О.Калініченко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err="1">
                <a:solidFill>
                  <a:schemeClr val="tx1"/>
                </a:solidFill>
              </a:rPr>
              <a:t>Л.Аристової</a:t>
            </a:r>
            <a:r>
              <a:rPr lang="uk-UA" dirty="0">
                <a:solidFill>
                  <a:schemeClr val="tx1"/>
                </a:solidFill>
              </a:rPr>
              <a:t> «Мистецтво», 3 клас та </a:t>
            </a:r>
            <a:r>
              <a:rPr lang="uk-UA" dirty="0" err="1">
                <a:solidFill>
                  <a:schemeClr val="tx1"/>
                </a:solidFill>
              </a:rPr>
              <a:t>інтернетресурси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286</Words>
  <Application>Microsoft Office PowerPoint</Application>
  <PresentationFormat>Экран (4:3)</PresentationFormat>
  <Paragraphs>31</Paragraphs>
  <Slides>16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Завдання для творчих дітлахів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TPCUSer</cp:lastModifiedBy>
  <cp:revision>12</cp:revision>
  <dcterms:created xsi:type="dcterms:W3CDTF">2021-01-22T19:06:27Z</dcterms:created>
  <dcterms:modified xsi:type="dcterms:W3CDTF">2023-02-16T10:57:34Z</dcterms:modified>
</cp:coreProperties>
</file>