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77"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Wingdings 2" panose="05020102010507070707" pitchFamily="18" charset="2"/>
      <p:regular r:id="rId16"/>
    </p:embeddedFont>
    <p:embeddedFont>
      <p:font typeface="Consolas" panose="020B0609020204030204" pitchFamily="49" charset="0"/>
      <p:regular r:id="rId17"/>
      <p:bold r:id="rId18"/>
      <p:italic r:id="rId19"/>
      <p:boldItalic r:id="rId20"/>
    </p:embeddedFont>
    <p:embeddedFont>
      <p:font typeface="Source Code Pro" panose="020B0509030403020204" pitchFamily="49" charset="0"/>
      <p:regular r:id="rId21"/>
      <p:bold r:id="rId22"/>
    </p:embeddedFont>
    <p:embeddedFont>
      <p:font typeface="Wingdings 3" panose="05040102010807070707" pitchFamily="18" charset="2"/>
      <p:regular r:id="rId23"/>
    </p:embeddedFont>
    <p:embeddedFont>
      <p:font typeface="Corbel" panose="020B050302020402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1" d="100"/>
          <a:sy n="121" d="100"/>
        </p:scale>
        <p:origin x="-346" y="115"/>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17595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bb88cc29b5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bb88cc29b5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bb88cc29b5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bb88cc29b5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bb88cc29b5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bb88cc29b5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bb88cc29b5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bb88cc29b5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bb88cc29b5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bb88cc29b5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bb901c639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bb901c639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bb901c639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bb901c639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bb901c6398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bb901c6398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bb901c6398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bb901c6398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17" name="Нижний колонтитул 16"/>
          <p:cNvSpPr>
            <a:spLocks noGrp="1"/>
          </p:cNvSpPr>
          <p:nvPr>
            <p:ph type="ftr" sz="quarter" idx="11"/>
          </p:nvPr>
        </p:nvSpPr>
        <p:spPr/>
        <p:txBody>
          <a:bodyPr/>
          <a:lstStyle>
            <a:extLst/>
          </a:lstStyle>
          <a:p>
            <a:endParaRPr lang="ru-RU"/>
          </a:p>
        </p:txBody>
      </p:sp>
      <p:sp>
        <p:nvSpPr>
          <p:cNvPr id="29" name="Номер слайда 28"/>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
        <p:nvSpPr>
          <p:cNvPr id="32" name="Прямоугольник 31"/>
          <p:cNvSpPr/>
          <p:nvPr/>
        </p:nvSpPr>
        <p:spPr>
          <a:xfrm>
            <a:off x="0" y="-1"/>
            <a:ext cx="365760" cy="5140842"/>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Прямоугольник 38"/>
          <p:cNvSpPr/>
          <p:nvPr/>
        </p:nvSpPr>
        <p:spPr>
          <a:xfrm>
            <a:off x="309558" y="510358"/>
            <a:ext cx="45720"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Прямоугольник 39"/>
          <p:cNvSpPr/>
          <p:nvPr/>
        </p:nvSpPr>
        <p:spPr>
          <a:xfrm>
            <a:off x="269073" y="510358"/>
            <a:ext cx="27432"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Прямоугольник 40"/>
          <p:cNvSpPr/>
          <p:nvPr/>
        </p:nvSpPr>
        <p:spPr>
          <a:xfrm>
            <a:off x="250020" y="510358"/>
            <a:ext cx="9144"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Прямоугольник 41"/>
          <p:cNvSpPr/>
          <p:nvPr/>
        </p:nvSpPr>
        <p:spPr>
          <a:xfrm>
            <a:off x="221768" y="510358"/>
            <a:ext cx="9144"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Заголовок 7"/>
          <p:cNvSpPr>
            <a:spLocks noGrp="1"/>
          </p:cNvSpPr>
          <p:nvPr>
            <p:ph type="ctrTitle"/>
          </p:nvPr>
        </p:nvSpPr>
        <p:spPr>
          <a:xfrm>
            <a:off x="914400" y="3257550"/>
            <a:ext cx="7772400" cy="1481328"/>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914400" y="2125980"/>
            <a:ext cx="7772400" cy="113157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255291" y="3785546"/>
            <a:ext cx="73152" cy="126873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Прямоугольник 64"/>
          <p:cNvSpPr/>
          <p:nvPr/>
        </p:nvSpPr>
        <p:spPr>
          <a:xfrm>
            <a:off x="255291" y="3597614"/>
            <a:ext cx="73152" cy="17145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Прямоугольник 65"/>
          <p:cNvSpPr/>
          <p:nvPr/>
        </p:nvSpPr>
        <p:spPr>
          <a:xfrm>
            <a:off x="255291" y="3478264"/>
            <a:ext cx="73152" cy="10287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Прямоугольник 66"/>
          <p:cNvSpPr/>
          <p:nvPr/>
        </p:nvSpPr>
        <p:spPr>
          <a:xfrm>
            <a:off x="255291" y="3406919"/>
            <a:ext cx="73152" cy="5486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805416"/>
            <a:ext cx="4322136" cy="43434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Полилиния 14"/>
          <p:cNvSpPr>
            <a:spLocks/>
          </p:cNvSpPr>
          <p:nvPr/>
        </p:nvSpPr>
        <p:spPr bwMode="auto">
          <a:xfrm>
            <a:off x="373966" y="0"/>
            <a:ext cx="5514536" cy="4961499"/>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Полилиния 12"/>
          <p:cNvSpPr>
            <a:spLocks/>
          </p:cNvSpPr>
          <p:nvPr/>
        </p:nvSpPr>
        <p:spPr bwMode="auto">
          <a:xfrm rot="5236414">
            <a:off x="4976478" y="964110"/>
            <a:ext cx="30861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Полилиния 15"/>
          <p:cNvSpPr>
            <a:spLocks/>
          </p:cNvSpPr>
          <p:nvPr/>
        </p:nvSpPr>
        <p:spPr bwMode="auto">
          <a:xfrm>
            <a:off x="5943600" y="0"/>
            <a:ext cx="2743200" cy="32004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Полилиния 16"/>
          <p:cNvSpPr>
            <a:spLocks/>
          </p:cNvSpPr>
          <p:nvPr/>
        </p:nvSpPr>
        <p:spPr bwMode="auto">
          <a:xfrm>
            <a:off x="5943600" y="3200400"/>
            <a:ext cx="3200400" cy="85725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Полилиния 17"/>
          <p:cNvSpPr>
            <a:spLocks/>
          </p:cNvSpPr>
          <p:nvPr/>
        </p:nvSpPr>
        <p:spPr bwMode="auto">
          <a:xfrm>
            <a:off x="5943600" y="0"/>
            <a:ext cx="1371600" cy="32004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Полилиния 18"/>
          <p:cNvSpPr>
            <a:spLocks/>
          </p:cNvSpPr>
          <p:nvPr/>
        </p:nvSpPr>
        <p:spPr bwMode="auto">
          <a:xfrm>
            <a:off x="5948364" y="3184923"/>
            <a:ext cx="2090737" cy="1958578"/>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Полилиния 19"/>
          <p:cNvSpPr>
            <a:spLocks/>
          </p:cNvSpPr>
          <p:nvPr/>
        </p:nvSpPr>
        <p:spPr bwMode="auto">
          <a:xfrm>
            <a:off x="5943600" y="3200400"/>
            <a:ext cx="1600200" cy="19431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Полилиния 20"/>
          <p:cNvSpPr>
            <a:spLocks/>
          </p:cNvSpPr>
          <p:nvPr/>
        </p:nvSpPr>
        <p:spPr bwMode="auto">
          <a:xfrm>
            <a:off x="5943600" y="1028700"/>
            <a:ext cx="3200400" cy="21717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Полилиния 21"/>
          <p:cNvSpPr>
            <a:spLocks/>
          </p:cNvSpPr>
          <p:nvPr/>
        </p:nvSpPr>
        <p:spPr bwMode="auto">
          <a:xfrm>
            <a:off x="5943600" y="1314450"/>
            <a:ext cx="3200400" cy="188595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Полилиния 22"/>
          <p:cNvSpPr>
            <a:spLocks/>
          </p:cNvSpPr>
          <p:nvPr/>
        </p:nvSpPr>
        <p:spPr bwMode="auto">
          <a:xfrm>
            <a:off x="990600" y="3200400"/>
            <a:ext cx="4953000" cy="19431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Полилиния 23"/>
          <p:cNvSpPr>
            <a:spLocks/>
          </p:cNvSpPr>
          <p:nvPr/>
        </p:nvSpPr>
        <p:spPr bwMode="auto">
          <a:xfrm>
            <a:off x="533400" y="3200400"/>
            <a:ext cx="5334000" cy="19431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Полилиния 24"/>
          <p:cNvSpPr>
            <a:spLocks/>
          </p:cNvSpPr>
          <p:nvPr/>
        </p:nvSpPr>
        <p:spPr bwMode="auto">
          <a:xfrm>
            <a:off x="366824" y="1828800"/>
            <a:ext cx="5638800" cy="13716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Полилиния 25"/>
          <p:cNvSpPr>
            <a:spLocks/>
          </p:cNvSpPr>
          <p:nvPr/>
        </p:nvSpPr>
        <p:spPr bwMode="auto">
          <a:xfrm>
            <a:off x="366824" y="1600200"/>
            <a:ext cx="5638800" cy="16002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Полилиния 26"/>
          <p:cNvSpPr>
            <a:spLocks/>
          </p:cNvSpPr>
          <p:nvPr/>
        </p:nvSpPr>
        <p:spPr bwMode="auto">
          <a:xfrm>
            <a:off x="4572000" y="3200400"/>
            <a:ext cx="1371600" cy="19431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Текст 2"/>
          <p:cNvSpPr>
            <a:spLocks noGrp="1"/>
          </p:cNvSpPr>
          <p:nvPr>
            <p:ph type="body" idx="1"/>
          </p:nvPr>
        </p:nvSpPr>
        <p:spPr>
          <a:xfrm>
            <a:off x="706902" y="1013754"/>
            <a:ext cx="5718048" cy="733115"/>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
        <p:nvSpPr>
          <p:cNvPr id="7" name="Прямоугольник 6"/>
          <p:cNvSpPr/>
          <p:nvPr/>
        </p:nvSpPr>
        <p:spPr>
          <a:xfrm>
            <a:off x="363160" y="301698"/>
            <a:ext cx="8503920" cy="664699"/>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06902" y="384048"/>
            <a:ext cx="8156448" cy="58293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371538" y="510358"/>
            <a:ext cx="27432"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flipH="1">
            <a:off x="411109" y="510358"/>
            <a:ext cx="27432"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flipH="1">
            <a:off x="448450" y="510358"/>
            <a:ext cx="9144"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flipH="1">
            <a:off x="476702" y="510358"/>
            <a:ext cx="9144"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500478" y="510358"/>
            <a:ext cx="36576"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4048"/>
            <a:ext cx="8229600" cy="6858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64344" y="1327876"/>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55344" y="1327876"/>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301699"/>
            <a:ext cx="8867080" cy="664699"/>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504824" y="384048"/>
            <a:ext cx="7772400" cy="6858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357312"/>
            <a:ext cx="4040188" cy="47982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1357312"/>
            <a:ext cx="4041775" cy="47982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844278"/>
            <a:ext cx="4040188" cy="2969514"/>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6" y="1844278"/>
            <a:ext cx="4041775" cy="2969514"/>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
        <p:nvSpPr>
          <p:cNvPr id="16" name="Прямоугольник 15"/>
          <p:cNvSpPr/>
          <p:nvPr/>
        </p:nvSpPr>
        <p:spPr>
          <a:xfrm>
            <a:off x="87790" y="510358"/>
            <a:ext cx="45720"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47305" y="510358"/>
            <a:ext cx="27432"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Прямоугольник 17"/>
          <p:cNvSpPr/>
          <p:nvPr/>
        </p:nvSpPr>
        <p:spPr>
          <a:xfrm>
            <a:off x="28252" y="510358"/>
            <a:ext cx="9144"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Прямоугольник 18"/>
          <p:cNvSpPr/>
          <p:nvPr/>
        </p:nvSpPr>
        <p:spPr>
          <a:xfrm>
            <a:off x="0" y="510358"/>
            <a:ext cx="9144"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Прямоугольник 19"/>
          <p:cNvSpPr/>
          <p:nvPr/>
        </p:nvSpPr>
        <p:spPr>
          <a:xfrm flipH="1">
            <a:off x="149770" y="510358"/>
            <a:ext cx="27432"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Прямоугольник 20"/>
          <p:cNvSpPr/>
          <p:nvPr/>
        </p:nvSpPr>
        <p:spPr>
          <a:xfrm flipH="1">
            <a:off x="189341" y="510358"/>
            <a:ext cx="27432"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Прямоугольник 21"/>
          <p:cNvSpPr/>
          <p:nvPr/>
        </p:nvSpPr>
        <p:spPr>
          <a:xfrm flipH="1">
            <a:off x="226682" y="510358"/>
            <a:ext cx="9144"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Прямоугольник 28"/>
          <p:cNvSpPr/>
          <p:nvPr/>
        </p:nvSpPr>
        <p:spPr>
          <a:xfrm flipH="1">
            <a:off x="254934" y="510358"/>
            <a:ext cx="9144"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Прямоугольник 29"/>
          <p:cNvSpPr/>
          <p:nvPr/>
        </p:nvSpPr>
        <p:spPr>
          <a:xfrm>
            <a:off x="278710" y="510358"/>
            <a:ext cx="36576"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384048"/>
            <a:ext cx="7772400" cy="6858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04787"/>
            <a:ext cx="8229600" cy="871538"/>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85800" y="1076325"/>
            <a:ext cx="2514600" cy="3429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429000" y="1076325"/>
            <a:ext cx="5486400"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408528"/>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Прямая соединительная линия 8"/>
          <p:cNvCxnSpPr/>
          <p:nvPr/>
        </p:nvCxnSpPr>
        <p:spPr>
          <a:xfrm flipV="1">
            <a:off x="363195" y="1413771"/>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31177" y="898342"/>
            <a:ext cx="99572"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330939"/>
            <a:ext cx="6858000" cy="526312"/>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368032" y="1420336"/>
            <a:ext cx="8778240" cy="3720108"/>
          </a:xfrm>
          <a:solidFill>
            <a:schemeClr val="bg2"/>
          </a:solidFill>
        </p:spPr>
        <p:txBody>
          <a:bodyPr/>
          <a:lstStyle>
            <a:lvl1pPr marL="0" indent="0">
              <a:buNone/>
              <a:defRPr sz="3200"/>
            </a:lvl1pPr>
            <a:extLst/>
          </a:lstStyle>
          <a:p>
            <a:r>
              <a:rPr kumimoji="0" lang="ru-RU" smtClean="0"/>
              <a:t>Вставка рисунка</a:t>
            </a:r>
            <a:endParaRPr kumimoji="0" lang="en-US"/>
          </a:p>
        </p:txBody>
      </p:sp>
      <p:sp>
        <p:nvSpPr>
          <p:cNvPr id="4" name="Текст 3"/>
          <p:cNvSpPr>
            <a:spLocks noGrp="1"/>
          </p:cNvSpPr>
          <p:nvPr>
            <p:ph type="body" sz="half" idx="2"/>
          </p:nvPr>
        </p:nvSpPr>
        <p:spPr bwMode="grayWhite">
          <a:xfrm>
            <a:off x="914400" y="862608"/>
            <a:ext cx="6858000" cy="51435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8683577" y="1012642"/>
            <a:ext cx="99572"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36684" y="1090014"/>
            <a:ext cx="99572"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41625"/>
            <a:ext cx="2133600" cy="273844"/>
          </a:xfrm>
        </p:spPr>
        <p:txBody>
          <a:bodyPr/>
          <a:lstStyle>
            <a:extLst/>
          </a:lstStyle>
          <a:p>
            <a:fld id="{FEB73626-F970-4900-93DC-8F6FFFF6A6F8}" type="datetimeFigureOut">
              <a:rPr lang="ru-RU" smtClean="0"/>
              <a:t>20.02.2023</a:t>
            </a:fld>
            <a:endParaRPr lang="ru-RU"/>
          </a:p>
        </p:txBody>
      </p:sp>
      <p:sp>
        <p:nvSpPr>
          <p:cNvPr id="6" name="Нижний колонтитул 5"/>
          <p:cNvSpPr>
            <a:spLocks noGrp="1"/>
          </p:cNvSpPr>
          <p:nvPr>
            <p:ph type="ftr" sz="quarter" idx="11"/>
          </p:nvPr>
        </p:nvSpPr>
        <p:spPr>
          <a:xfrm>
            <a:off x="914400" y="41625"/>
            <a:ext cx="5562600" cy="273844"/>
          </a:xfrm>
        </p:spPr>
        <p:txBody>
          <a:bodyPr/>
          <a:lstStyle>
            <a:extLst/>
          </a:lstStyle>
          <a:p>
            <a:endParaRPr lang="ru-RU"/>
          </a:p>
        </p:txBody>
      </p:sp>
      <p:sp>
        <p:nvSpPr>
          <p:cNvPr id="7" name="Номер слайда 6"/>
          <p:cNvSpPr>
            <a:spLocks noGrp="1"/>
          </p:cNvSpPr>
          <p:nvPr>
            <p:ph type="sldNum" sz="quarter" idx="12"/>
          </p:nvPr>
        </p:nvSpPr>
        <p:spPr>
          <a:xfrm>
            <a:off x="8610600" y="41625"/>
            <a:ext cx="457200" cy="273844"/>
          </a:xfrm>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80"/>
            <a:ext cx="1981200" cy="4388644"/>
          </a:xfrm>
        </p:spPr>
        <p:txBody>
          <a:bodyPr vert="eaVert" anchor="ct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05980"/>
            <a:ext cx="5867400" cy="4388644"/>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FEB73626-F970-4900-93DC-8F6FFFF6A6F8}" type="datetimeFigureOut">
              <a:rPr lang="ru-RU" smtClean="0"/>
              <a:t>20.02.2023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1" name="Google Shape;21;p4"/>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sz="1400" b="1">
                <a:solidFill>
                  <a:srgbClr val="E06666"/>
                </a:solidFill>
                <a:latin typeface="Arial"/>
                <a:ea typeface="Arial"/>
                <a:cs typeface="Arial"/>
                <a:sym typeface="Arial"/>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5140842"/>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Прямоугольник 7"/>
          <p:cNvSpPr/>
          <p:nvPr/>
        </p:nvSpPr>
        <p:spPr>
          <a:xfrm>
            <a:off x="255291" y="3785546"/>
            <a:ext cx="73152" cy="126873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оугольник 8"/>
          <p:cNvSpPr/>
          <p:nvPr/>
        </p:nvSpPr>
        <p:spPr>
          <a:xfrm>
            <a:off x="255291" y="3597614"/>
            <a:ext cx="73152" cy="17145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Прямоугольник 9"/>
          <p:cNvSpPr/>
          <p:nvPr/>
        </p:nvSpPr>
        <p:spPr>
          <a:xfrm>
            <a:off x="255291" y="3478264"/>
            <a:ext cx="73152" cy="10287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a:off x="255291" y="3406919"/>
            <a:ext cx="73152" cy="5486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309558" y="510358"/>
            <a:ext cx="45720" cy="27432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Прямоугольник 14"/>
          <p:cNvSpPr/>
          <p:nvPr/>
        </p:nvSpPr>
        <p:spPr>
          <a:xfrm>
            <a:off x="269073" y="510358"/>
            <a:ext cx="27432" cy="27432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Прямоугольник 15"/>
          <p:cNvSpPr/>
          <p:nvPr/>
        </p:nvSpPr>
        <p:spPr>
          <a:xfrm>
            <a:off x="250020" y="510358"/>
            <a:ext cx="9144" cy="27432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Прямоугольник 16"/>
          <p:cNvSpPr/>
          <p:nvPr/>
        </p:nvSpPr>
        <p:spPr>
          <a:xfrm>
            <a:off x="221768" y="510358"/>
            <a:ext cx="9144" cy="27432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Заголовок 21"/>
          <p:cNvSpPr>
            <a:spLocks noGrp="1"/>
          </p:cNvSpPr>
          <p:nvPr>
            <p:ph type="title"/>
          </p:nvPr>
        </p:nvSpPr>
        <p:spPr>
          <a:xfrm>
            <a:off x="914400" y="384048"/>
            <a:ext cx="7772400" cy="685800"/>
          </a:xfrm>
          <a:prstGeom prst="rect">
            <a:avLst/>
          </a:prstGeom>
        </p:spPr>
        <p:txBody>
          <a:bodyPr vert="horz" anchor="t">
            <a:noAutofit/>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914400" y="1337670"/>
            <a:ext cx="7772400" cy="342900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77000" y="4812507"/>
            <a:ext cx="2133600" cy="273844"/>
          </a:xfrm>
          <a:prstGeom prst="rect">
            <a:avLst/>
          </a:prstGeom>
        </p:spPr>
        <p:txBody>
          <a:bodyPr vert="horz" anchor="b"/>
          <a:lstStyle>
            <a:lvl1pPr algn="l" eaLnBrk="1" latinLnBrk="0" hangingPunct="1">
              <a:defRPr kumimoji="0" sz="1100">
                <a:solidFill>
                  <a:schemeClr val="tx2"/>
                </a:solidFill>
              </a:defRPr>
            </a:lvl1pPr>
            <a:extLst/>
          </a:lstStyle>
          <a:p>
            <a:fld id="{FEB73626-F970-4900-93DC-8F6FFFF6A6F8}" type="datetimeFigureOut">
              <a:rPr lang="ru-RU" smtClean="0"/>
              <a:t>20.02.2023</a:t>
            </a:fld>
            <a:endParaRPr lang="ru-RU"/>
          </a:p>
        </p:txBody>
      </p:sp>
      <p:sp>
        <p:nvSpPr>
          <p:cNvPr id="3" name="Нижний колонтитул 2"/>
          <p:cNvSpPr>
            <a:spLocks noGrp="1"/>
          </p:cNvSpPr>
          <p:nvPr>
            <p:ph type="ftr" sz="quarter" idx="3"/>
          </p:nvPr>
        </p:nvSpPr>
        <p:spPr>
          <a:xfrm>
            <a:off x="914400" y="4812507"/>
            <a:ext cx="5562600" cy="273844"/>
          </a:xfrm>
          <a:prstGeom prst="rect">
            <a:avLst/>
          </a:prstGeom>
        </p:spPr>
        <p:txBody>
          <a:bodyPr vert="horz" anchor="b"/>
          <a:lstStyle>
            <a:lvl1pPr algn="r" eaLnBrk="1" latinLnBrk="0" hangingPunct="1">
              <a:defRPr kumimoji="0" sz="1100">
                <a:solidFill>
                  <a:schemeClr val="tx2"/>
                </a:solidFill>
              </a:defRPr>
            </a:lvl1pPr>
            <a:extLst/>
          </a:lstStyle>
          <a:p>
            <a:endParaRPr lang="ru-RU"/>
          </a:p>
        </p:txBody>
      </p:sp>
      <p:sp>
        <p:nvSpPr>
          <p:cNvPr id="23" name="Номер слайда 22"/>
          <p:cNvSpPr>
            <a:spLocks noGrp="1"/>
          </p:cNvSpPr>
          <p:nvPr>
            <p:ph type="sldNum" sz="quarter" idx="4"/>
          </p:nvPr>
        </p:nvSpPr>
        <p:spPr>
          <a:xfrm>
            <a:off x="8610600" y="4812507"/>
            <a:ext cx="457200" cy="273844"/>
          </a:xfrm>
          <a:prstGeom prst="rect">
            <a:avLst/>
          </a:prstGeom>
        </p:spPr>
        <p:txBody>
          <a:bodyPr vert="horz" anchor="b"/>
          <a:lstStyle>
            <a:lvl1pPr algn="l" eaLnBrk="1" latinLnBrk="0" hangingPunct="1">
              <a:defRPr kumimoji="0" sz="1200">
                <a:solidFill>
                  <a:schemeClr val="tx2"/>
                </a:solidFill>
              </a:defRPr>
            </a:lvl1pPr>
            <a:extLst/>
          </a:lstStyle>
          <a:p>
            <a:pPr marL="0" lvl="0" indent="0" algn="r" rtl="0">
              <a:spcBef>
                <a:spcPts val="0"/>
              </a:spcBef>
              <a:spcAft>
                <a:spcPts val="0"/>
              </a:spcAft>
              <a:buNone/>
            </a:pPr>
            <a:fld id="{00000000-1234-1234-1234-123412341234}" type="slidenum">
              <a:rPr lang="uk" smtClean="0"/>
              <a:pPr marL="0" lvl="0" indent="0" algn="r" rtl="0">
                <a:spcBef>
                  <a:spcPts val="0"/>
                </a:spcBef>
                <a:spcAft>
                  <a:spcPts val="0"/>
                </a:spcAft>
                <a:buNone/>
              </a:pPr>
              <a:t>‹#›</a:t>
            </a:fld>
            <a:endParaRPr lang="uk"/>
          </a:p>
        </p:txBody>
      </p:sp>
    </p:spTree>
  </p:cSld>
  <p:clrMap bg1="dk1" tx1="lt1" bg2="dk2"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hf sldNum="0"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7.xml"/><Relationship Id="rId7" Type="http://schemas.openxmlformats.org/officeDocument/2006/relationships/image" Target="../media/image15.png"/><Relationship Id="rId2" Type="http://schemas.openxmlformats.org/officeDocument/2006/relationships/slideLayout" Target="../slideLayouts/slideLayout12.xml"/><Relationship Id="rId1" Type="http://schemas.openxmlformats.org/officeDocument/2006/relationships/audio" Target="file:///C:\Users\RomanKris\Downloads\tri-podruzhki-kabalevskiy--fortepiano.mp3" TargetMode="Externa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audio" Target="file:///C:\Users\RomanKris\Downloads\videoplayback%20(11)%20(online-audio-converter%20(mp3cut.net).mp3" TargetMode="External"/><Relationship Id="rId5" Type="http://schemas.openxmlformats.org/officeDocument/2006/relationships/image" Target="../media/image18.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K:\&#1052;&#1091;&#1079;&#1080;&#1095;&#1085;&#1080;&#1081;%20&#1084;&#1072;&#1090;&#1077;&#1088;&#1110;&#1072;&#1083;%20&#1076;&#1083;&#1103;%20&#1091;&#1088;&#1086;&#1082;&#1110;&#1074;\&#1060;&#1110;&#1079;&#1082;&#1091;&#1083;&#1100;&#1090;&#1093;&#1074;&#1080;&#1083;&#1080;&#1085;&#1082;&#1080;\&#1047;&#1072;&#1081;&#1095;&#1080;&#1082;.mp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video" Target="file:///C:\Users\RomanKris\Downloads\&#1060;&#1077;&#1103;%20&#1044;&#1088;&#1072;&#1078;&#1091;%20&#1088;&#1080;&#1090;&#1084;&#1110;&#1095;&#1085;&#1072;%20&#1074;&#1087;&#1088;&#1072;&#1074;&#1072;.mp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video" Target="file:///C:\Users\RomanKris\Downloads\videoplayback%20(10).mp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324600" y="295835"/>
            <a:ext cx="8282400" cy="1566583"/>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uk" dirty="0"/>
              <a:t>“Портрет і пейзаж” </a:t>
            </a:r>
            <a:endParaRPr/>
          </a:p>
          <a:p>
            <a:pPr marL="0" lvl="0" indent="0" algn="ctr" rtl="0">
              <a:spcBef>
                <a:spcPts val="0"/>
              </a:spcBef>
              <a:spcAft>
                <a:spcPts val="0"/>
              </a:spcAft>
              <a:buNone/>
            </a:pPr>
            <a:r>
              <a:rPr lang="uk" dirty="0"/>
              <a:t>(музичне </a:t>
            </a:r>
            <a:r>
              <a:rPr lang="uk" dirty="0" smtClean="0"/>
              <a:t>мистецтво, </a:t>
            </a:r>
            <a:r>
              <a:rPr lang="uk" dirty="0"/>
              <a:t>3 клас)</a:t>
            </a:r>
            <a:endParaRPr/>
          </a:p>
        </p:txBody>
      </p:sp>
      <p:pic>
        <p:nvPicPr>
          <p:cNvPr id="63" name="Google Shape;63;p13"/>
          <p:cNvPicPr preferRelativeResize="0"/>
          <p:nvPr/>
        </p:nvPicPr>
        <p:blipFill>
          <a:blip r:embed="rId3">
            <a:alphaModFix/>
          </a:blip>
          <a:stretch>
            <a:fillRect/>
          </a:stretch>
        </p:blipFill>
        <p:spPr>
          <a:xfrm>
            <a:off x="574749" y="2181541"/>
            <a:ext cx="2040704" cy="2363565"/>
          </a:xfrm>
          <a:prstGeom prst="rect">
            <a:avLst/>
          </a:prstGeom>
          <a:noFill/>
          <a:ln>
            <a:noFill/>
          </a:ln>
        </p:spPr>
      </p:pic>
      <p:pic>
        <p:nvPicPr>
          <p:cNvPr id="64" name="Google Shape;64;p13"/>
          <p:cNvPicPr preferRelativeResize="0"/>
          <p:nvPr/>
        </p:nvPicPr>
        <p:blipFill>
          <a:blip r:embed="rId4">
            <a:alphaModFix/>
          </a:blip>
          <a:stretch>
            <a:fillRect/>
          </a:stretch>
        </p:blipFill>
        <p:spPr>
          <a:xfrm>
            <a:off x="3650876" y="2164323"/>
            <a:ext cx="1877904" cy="2320272"/>
          </a:xfrm>
          <a:prstGeom prst="rect">
            <a:avLst/>
          </a:prstGeom>
          <a:noFill/>
          <a:ln>
            <a:noFill/>
          </a:ln>
        </p:spPr>
      </p:pic>
      <p:pic>
        <p:nvPicPr>
          <p:cNvPr id="65" name="Google Shape;65;p13"/>
          <p:cNvPicPr preferRelativeResize="0"/>
          <p:nvPr/>
        </p:nvPicPr>
        <p:blipFill>
          <a:blip r:embed="rId5">
            <a:alphaModFix/>
          </a:blip>
          <a:stretch>
            <a:fillRect/>
          </a:stretch>
        </p:blipFill>
        <p:spPr>
          <a:xfrm>
            <a:off x="6568889" y="2232260"/>
            <a:ext cx="1866585" cy="2164929"/>
          </a:xfrm>
          <a:prstGeom prst="rect">
            <a:avLst/>
          </a:prstGeom>
          <a:noFill/>
          <a:ln>
            <a:noFill/>
          </a:ln>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11700" y="0"/>
            <a:ext cx="8832300" cy="1072932"/>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uk" sz="2800" dirty="0" smtClean="0"/>
              <a:t>         </a:t>
            </a:r>
            <a:r>
              <a:rPr lang="uk" sz="4800" dirty="0" smtClean="0"/>
              <a:t>Повто</a:t>
            </a:r>
            <a:r>
              <a:rPr lang="uk" sz="4400" dirty="0" smtClean="0"/>
              <a:t>р</a:t>
            </a:r>
            <a:r>
              <a:rPr lang="uk" sz="4800" dirty="0" smtClean="0"/>
              <a:t>ення вивченого</a:t>
            </a:r>
            <a:endParaRPr sz="2800"/>
          </a:p>
        </p:txBody>
      </p:sp>
      <p:sp>
        <p:nvSpPr>
          <p:cNvPr id="71" name="Google Shape;71;p14"/>
          <p:cNvSpPr txBox="1">
            <a:spLocks noGrp="1"/>
          </p:cNvSpPr>
          <p:nvPr>
            <p:ph type="body" idx="1"/>
          </p:nvPr>
        </p:nvSpPr>
        <p:spPr>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uk" dirty="0"/>
              <a:t>Що таке варіації</a:t>
            </a:r>
            <a:r>
              <a:rPr lang="uk" dirty="0" smtClean="0"/>
              <a:t>?</a:t>
            </a:r>
          </a:p>
          <a:p>
            <a:pPr marL="457200" lvl="0" indent="-342900" algn="l" rtl="0">
              <a:spcBef>
                <a:spcPts val="0"/>
              </a:spcBef>
              <a:spcAft>
                <a:spcPts val="0"/>
              </a:spcAft>
              <a:buSzPts val="1800"/>
              <a:buChar char="-"/>
            </a:pPr>
            <a:endParaRPr lang="uk" dirty="0" smtClean="0"/>
          </a:p>
          <a:p>
            <a:pPr marL="457200" lvl="0" indent="-342900" algn="l" rtl="0">
              <a:spcBef>
                <a:spcPts val="0"/>
              </a:spcBef>
              <a:spcAft>
                <a:spcPts val="0"/>
              </a:spcAft>
              <a:buSzPts val="1800"/>
              <a:buChar char="-"/>
            </a:pPr>
            <a:endParaRPr/>
          </a:p>
          <a:p>
            <a:pPr marL="457200" lvl="0" indent="-342900" algn="l" rtl="0">
              <a:spcBef>
                <a:spcPts val="0"/>
              </a:spcBef>
              <a:spcAft>
                <a:spcPts val="0"/>
              </a:spcAft>
              <a:buSzPts val="1800"/>
              <a:buChar char="-"/>
            </a:pPr>
            <a:r>
              <a:rPr lang="uk" dirty="0"/>
              <a:t>Назвіть інструменти по зображенню.Розкажіть, чим вони схожі та чим різняться?</a:t>
            </a:r>
            <a:endParaRPr/>
          </a:p>
          <a:p>
            <a:pPr marL="0" lvl="0" indent="0" algn="l" rtl="0">
              <a:spcBef>
                <a:spcPts val="1200"/>
              </a:spcBef>
              <a:spcAft>
                <a:spcPts val="1200"/>
              </a:spcAft>
              <a:buNone/>
            </a:pPr>
            <a:endParaRPr/>
          </a:p>
        </p:txBody>
      </p:sp>
      <p:pic>
        <p:nvPicPr>
          <p:cNvPr id="72" name="Google Shape;72;p14"/>
          <p:cNvPicPr preferRelativeResize="0"/>
          <p:nvPr/>
        </p:nvPicPr>
        <p:blipFill>
          <a:blip r:embed="rId4">
            <a:alphaModFix/>
          </a:blip>
          <a:stretch>
            <a:fillRect/>
          </a:stretch>
        </p:blipFill>
        <p:spPr>
          <a:xfrm>
            <a:off x="886250" y="2647300"/>
            <a:ext cx="2205050" cy="1656275"/>
          </a:xfrm>
          <a:prstGeom prst="rect">
            <a:avLst/>
          </a:prstGeom>
          <a:noFill/>
          <a:ln>
            <a:noFill/>
          </a:ln>
        </p:spPr>
      </p:pic>
      <p:pic>
        <p:nvPicPr>
          <p:cNvPr id="73" name="Google Shape;73;p14"/>
          <p:cNvPicPr preferRelativeResize="0"/>
          <p:nvPr/>
        </p:nvPicPr>
        <p:blipFill>
          <a:blip r:embed="rId5">
            <a:alphaModFix/>
          </a:blip>
          <a:stretch>
            <a:fillRect/>
          </a:stretch>
        </p:blipFill>
        <p:spPr>
          <a:xfrm>
            <a:off x="3851125" y="2647300"/>
            <a:ext cx="2205050" cy="1604325"/>
          </a:xfrm>
          <a:prstGeom prst="rect">
            <a:avLst/>
          </a:prstGeom>
          <a:noFill/>
          <a:ln>
            <a:noFill/>
          </a:ln>
        </p:spPr>
      </p:pic>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
        <p:cNvGrpSpPr/>
        <p:nvPr/>
      </p:nvGrpSpPr>
      <p:grpSpPr>
        <a:xfrm>
          <a:off x="0" y="0"/>
          <a:ext cx="0" cy="0"/>
          <a:chOff x="0" y="0"/>
          <a:chExt cx="0" cy="0"/>
        </a:xfrm>
      </p:grpSpPr>
      <p:sp>
        <p:nvSpPr>
          <p:cNvPr id="78" name="Google Shape;78;p15"/>
          <p:cNvSpPr txBox="1">
            <a:spLocks noGrp="1"/>
          </p:cNvSpPr>
          <p:nvPr>
            <p:ph type="body" idx="1"/>
          </p:nvPr>
        </p:nvSpPr>
        <p:spPr>
          <a:xfrm>
            <a:off x="311700" y="1827075"/>
            <a:ext cx="8520600" cy="1627800"/>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None/>
            </a:pPr>
            <a:r>
              <a:rPr lang="uk" sz="6800" b="1">
                <a:solidFill>
                  <a:srgbClr val="9900FF"/>
                </a:solidFill>
                <a:latin typeface="Arial"/>
                <a:ea typeface="Arial"/>
                <a:cs typeface="Arial"/>
                <a:sym typeface="Arial"/>
              </a:rPr>
              <a:t>Весело й радісно проводити свій час із друзями! Подивіться на своїх однокласників. Чи схожі вони між собою? Чи однаково звучать їхні голоси? Як ви їх розрізняєте? Для того, щоб залишити спогади про своїх друзів, можна зробити фото, намалювати їхні портрети. А чи можливо створити музичний портрет людини?</a:t>
            </a:r>
            <a:endParaRPr sz="100">
              <a:solidFill>
                <a:srgbClr val="9900FF"/>
              </a:solidFill>
              <a:latin typeface="Arial"/>
              <a:ea typeface="Arial"/>
              <a:cs typeface="Arial"/>
              <a:sym typeface="Arial"/>
            </a:endParaRPr>
          </a:p>
          <a:p>
            <a:pPr marL="0" lvl="0" indent="0" algn="l" rtl="0">
              <a:spcBef>
                <a:spcPts val="1200"/>
              </a:spcBef>
              <a:spcAft>
                <a:spcPts val="1200"/>
              </a:spcAft>
              <a:buNone/>
            </a:pPr>
            <a:endParaRPr/>
          </a:p>
        </p:txBody>
      </p:sp>
      <p:pic>
        <p:nvPicPr>
          <p:cNvPr id="79" name="Google Shape;79;p15"/>
          <p:cNvPicPr preferRelativeResize="0"/>
          <p:nvPr/>
        </p:nvPicPr>
        <p:blipFill>
          <a:blip r:embed="rId4">
            <a:alphaModFix/>
          </a:blip>
          <a:stretch>
            <a:fillRect/>
          </a:stretch>
        </p:blipFill>
        <p:spPr>
          <a:xfrm>
            <a:off x="3442446" y="80683"/>
            <a:ext cx="1411425" cy="1887675"/>
          </a:xfrm>
          <a:prstGeom prst="rect">
            <a:avLst/>
          </a:prstGeom>
          <a:noFill/>
          <a:ln>
            <a:noFill/>
          </a:ln>
        </p:spPr>
      </p:pic>
      <p:pic>
        <p:nvPicPr>
          <p:cNvPr id="80" name="Google Shape;80;p15"/>
          <p:cNvPicPr preferRelativeResize="0"/>
          <p:nvPr/>
        </p:nvPicPr>
        <p:blipFill>
          <a:blip r:embed="rId5">
            <a:alphaModFix/>
          </a:blip>
          <a:stretch>
            <a:fillRect/>
          </a:stretch>
        </p:blipFill>
        <p:spPr>
          <a:xfrm>
            <a:off x="6289660" y="3203875"/>
            <a:ext cx="2692976" cy="1939625"/>
          </a:xfrm>
          <a:prstGeom prst="rect">
            <a:avLst/>
          </a:prstGeom>
          <a:noFill/>
          <a:ln>
            <a:noFill/>
          </a:ln>
        </p:spPr>
      </p:pic>
    </p:spTree>
  </p:cSld>
  <p:clrMapOvr>
    <a:masterClrMapping/>
  </p:clrMapOvr>
  <p:transition spd="slow">
    <p:pull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Google Shape;85;p16"/>
          <p:cNvSpPr txBox="1">
            <a:spLocks noGrp="1"/>
          </p:cNvSpPr>
          <p:nvPr>
            <p:ph type="body" idx="1"/>
          </p:nvPr>
        </p:nvSpPr>
        <p:spPr>
          <a:xfrm>
            <a:off x="363070" y="537883"/>
            <a:ext cx="8650301" cy="316678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uk" sz="2400" b="1" dirty="0"/>
              <a:t>Створити музичний портрет у пісні нам допоможе вірш!</a:t>
            </a:r>
            <a:endParaRPr sz="2400" b="1"/>
          </a:p>
          <a:p>
            <a:pPr marL="0" lvl="0" indent="0" algn="l" rtl="0">
              <a:spcBef>
                <a:spcPts val="1200"/>
              </a:spcBef>
              <a:spcAft>
                <a:spcPts val="0"/>
              </a:spcAft>
              <a:buNone/>
            </a:pPr>
            <a:r>
              <a:rPr lang="uk" sz="2400" b="1" dirty="0"/>
              <a:t>Композитор, як і художник, “малює” портрети людей та передає їх характер. </a:t>
            </a:r>
            <a:endParaRPr sz="2400" b="1"/>
          </a:p>
          <a:p>
            <a:pPr marL="0" lvl="0" indent="0" algn="l" rtl="0">
              <a:spcBef>
                <a:spcPts val="1200"/>
              </a:spcBef>
              <a:spcAft>
                <a:spcPts val="1200"/>
              </a:spcAft>
              <a:buNone/>
            </a:pPr>
            <a:r>
              <a:rPr lang="uk" sz="2400" b="1" dirty="0"/>
              <a:t>У інструментальних творах відсутній текст, але за допомогою засобів музичної виразності композитор передає почуття та переживання героїв. </a:t>
            </a:r>
            <a:endParaRPr sz="2400" b="1"/>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388659" y="192393"/>
            <a:ext cx="5365376"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uk" sz="3400" b="1" dirty="0"/>
              <a:t>Портрет композитора</a:t>
            </a:r>
            <a:endParaRPr sz="3400" b="1"/>
          </a:p>
        </p:txBody>
      </p:sp>
      <p:sp>
        <p:nvSpPr>
          <p:cNvPr id="91" name="Google Shape;91;p17"/>
          <p:cNvSpPr txBox="1">
            <a:spLocks noGrp="1"/>
          </p:cNvSpPr>
          <p:nvPr>
            <p:ph type="body" idx="1"/>
          </p:nvPr>
        </p:nvSpPr>
        <p:spPr>
          <a:xfrm>
            <a:off x="3397775" y="1110725"/>
            <a:ext cx="5746200" cy="303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uk" sz="2400" b="1" dirty="0"/>
              <a:t>Дмитро Кабалевський</a:t>
            </a:r>
            <a:r>
              <a:rPr lang="uk" sz="2400" dirty="0"/>
              <a:t> - </a:t>
            </a:r>
            <a:r>
              <a:rPr lang="uk" sz="2000" dirty="0">
                <a:solidFill>
                  <a:srgbClr val="000000"/>
                </a:solidFill>
                <a:latin typeface="Arial"/>
                <a:ea typeface="Arial"/>
                <a:cs typeface="Arial"/>
                <a:sym typeface="Arial"/>
              </a:rPr>
              <a:t>російський композитор, піаніст, диригент, педагог, музично-громадський діяч, доктор мистецтвознавства, Народний  артист СРСР. Закінчив Московську консерваторію (клас композиції та клас фортепіано). Автор книг для дітей «Про трьох китів», низки публікацій у періодиці. </a:t>
            </a:r>
            <a:endParaRPr sz="2400"/>
          </a:p>
        </p:txBody>
      </p:sp>
      <p:pic>
        <p:nvPicPr>
          <p:cNvPr id="92" name="Google Shape;92;p17"/>
          <p:cNvPicPr preferRelativeResize="0"/>
          <p:nvPr/>
        </p:nvPicPr>
        <p:blipFill>
          <a:blip r:embed="rId4">
            <a:alphaModFix/>
          </a:blip>
          <a:stretch>
            <a:fillRect/>
          </a:stretch>
        </p:blipFill>
        <p:spPr>
          <a:xfrm>
            <a:off x="0" y="0"/>
            <a:ext cx="3462618" cy="5143500"/>
          </a:xfrm>
          <a:prstGeom prst="rect">
            <a:avLst/>
          </a:prstGeom>
          <a:noFill/>
          <a:ln>
            <a:noFill/>
          </a:ln>
        </p:spPr>
      </p:pic>
    </p:spTree>
  </p:cSld>
  <p:clrMapOvr>
    <a:masterClrMapping/>
  </p:clrMapOvr>
  <p:transition>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7" name="Google Shape;97;p18"/>
          <p:cNvSpPr txBox="1">
            <a:spLocks noGrp="1"/>
          </p:cNvSpPr>
          <p:nvPr>
            <p:ph type="body" idx="1"/>
          </p:nvPr>
        </p:nvSpPr>
        <p:spPr>
          <a:xfrm>
            <a:off x="4606800" y="0"/>
            <a:ext cx="4537200" cy="2723029"/>
          </a:xfrm>
          <a:prstGeom prst="rect">
            <a:avLst/>
          </a:prstGeom>
        </p:spPr>
        <p:txBody>
          <a:bodyPr spcFirstLastPara="1" wrap="square" lIns="91425" tIns="91425" rIns="91425" bIns="91425" anchor="t" anchorCtr="0">
            <a:noAutofit/>
          </a:bodyPr>
          <a:lstStyle/>
          <a:p>
            <a:pPr marL="0" lvl="0" indent="0" algn="l" rtl="0">
              <a:spcBef>
                <a:spcPts val="1200"/>
              </a:spcBef>
              <a:spcAft>
                <a:spcPts val="1200"/>
              </a:spcAft>
              <a:buNone/>
            </a:pPr>
            <a:r>
              <a:rPr lang="uk" sz="1200" dirty="0" smtClean="0">
                <a:solidFill>
                  <a:srgbClr val="000000"/>
                </a:solidFill>
              </a:rPr>
              <a:t>Суть </a:t>
            </a:r>
            <a:r>
              <a:rPr lang="uk" sz="1200" dirty="0">
                <a:solidFill>
                  <a:srgbClr val="000000"/>
                </a:solidFill>
              </a:rPr>
              <a:t>програми Д.Кабалевського полягає в тому, що всі форми музичних занять зі школярами мають бути спрямовані на їх духовний розвиток. Майже будь-яка, навіть  найлаконічніша розмова про музику, може (і повинна) допомагати їх пізнанню світу, формуванню їхнього світогляду, вихованню їх моральності. </a:t>
            </a:r>
            <a:endParaRPr lang="uk" sz="1200" dirty="0" smtClean="0">
              <a:solidFill>
                <a:srgbClr val="000000"/>
              </a:solidFill>
            </a:endParaRPr>
          </a:p>
          <a:p>
            <a:pPr marL="0" lvl="0" indent="0" algn="l" rtl="0">
              <a:spcBef>
                <a:spcPts val="1200"/>
              </a:spcBef>
              <a:spcAft>
                <a:spcPts val="1200"/>
              </a:spcAft>
              <a:buNone/>
            </a:pPr>
            <a:r>
              <a:rPr lang="uk" sz="1200" dirty="0" smtClean="0">
                <a:solidFill>
                  <a:srgbClr val="000000"/>
                </a:solidFill>
              </a:rPr>
              <a:t>Доказом </a:t>
            </a:r>
            <a:r>
              <a:rPr lang="uk" sz="1200" dirty="0">
                <a:solidFill>
                  <a:srgbClr val="000000"/>
                </a:solidFill>
              </a:rPr>
              <a:t>цієї думки є епіграф до програми Кабалевського — слова відомого українського педагога В. О. Сухомлинського: </a:t>
            </a:r>
            <a:r>
              <a:rPr lang="uk" sz="1200" dirty="0">
                <a:solidFill>
                  <a:srgbClr val="FF0000"/>
                </a:solidFill>
              </a:rPr>
              <a:t>«Музичне виховання — це не виховання музиканта, а насамперед виховання людини». </a:t>
            </a:r>
            <a:r>
              <a:rPr lang="uk" sz="1200" dirty="0">
                <a:solidFill>
                  <a:srgbClr val="000000"/>
                </a:solidFill>
              </a:rPr>
              <a:t>Головний девіз: </a:t>
            </a:r>
            <a:r>
              <a:rPr lang="uk" sz="1200" dirty="0">
                <a:solidFill>
                  <a:srgbClr val="CC0000"/>
                </a:solidFill>
              </a:rPr>
              <a:t>«Навчання музики — засіб, виховання музикою — мета».</a:t>
            </a:r>
            <a:endParaRPr sz="1200">
              <a:solidFill>
                <a:srgbClr val="CC0000"/>
              </a:solidFill>
            </a:endParaRPr>
          </a:p>
        </p:txBody>
      </p:sp>
      <p:pic>
        <p:nvPicPr>
          <p:cNvPr id="98" name="Google Shape;98;p18"/>
          <p:cNvPicPr preferRelativeResize="0"/>
          <p:nvPr/>
        </p:nvPicPr>
        <p:blipFill>
          <a:blip r:embed="rId4">
            <a:alphaModFix/>
          </a:blip>
          <a:stretch>
            <a:fillRect/>
          </a:stretch>
        </p:blipFill>
        <p:spPr>
          <a:xfrm>
            <a:off x="0" y="1513"/>
            <a:ext cx="4645325" cy="3096884"/>
          </a:xfrm>
          <a:prstGeom prst="rect">
            <a:avLst/>
          </a:prstGeom>
          <a:noFill/>
          <a:ln>
            <a:noFill/>
          </a:ln>
        </p:spPr>
      </p:pic>
      <p:sp>
        <p:nvSpPr>
          <p:cNvPr id="99" name="Google Shape;99;p18"/>
          <p:cNvSpPr txBox="1"/>
          <p:nvPr/>
        </p:nvSpPr>
        <p:spPr>
          <a:xfrm>
            <a:off x="378135" y="2949083"/>
            <a:ext cx="8765865" cy="219441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uk" sz="1200" b="1" dirty="0"/>
              <a:t>Основа програми — вивчення основних сфер музики — 3 кити в музиці (пісня, танець і марш). Програма дотримувалась принципу тематизму. На своїх уроках використовував всі види музичної діяльності, але в пріоритеті було слухання музики, адже саме через нього відбувався розвиток мислення, емоцій, пам'яті, творчої уяви, фантазії, розвиток слухового досвіду. «Лише тоді музика може виконати свою естетичну, пізнавальну і виховну роль, коли діти навчаться по-справжньому чути її й роздумувати про неї, — підкреслював педагог. — Справжнє, відчуте і продумане сприймання музики — основа усіх форм прилучення до музики, тому що при цьому активізується внутрішній світ учнів, їх почуття і думки».</a:t>
            </a:r>
            <a:endParaRPr sz="1200" b="1"/>
          </a:p>
          <a:p>
            <a:pPr marL="0" lvl="0" indent="0" algn="l" rtl="0">
              <a:spcBef>
                <a:spcPts val="1200"/>
              </a:spcBef>
              <a:spcAft>
                <a:spcPts val="0"/>
              </a:spcAft>
              <a:buNone/>
            </a:pPr>
            <a:endParaRPr>
              <a:latin typeface="Source Code Pro"/>
              <a:ea typeface="Source Code Pro"/>
              <a:cs typeface="Source Code Pro"/>
              <a:sym typeface="Source Code Pro"/>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1969994" y="181535"/>
            <a:ext cx="6456574" cy="915036"/>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uk" sz="2800" dirty="0" smtClean="0"/>
              <a:t>         Слухання музики </a:t>
            </a:r>
            <a:br>
              <a:rPr lang="uk" sz="2800" dirty="0" smtClean="0"/>
            </a:br>
            <a:r>
              <a:rPr lang="uk" sz="2800" dirty="0" smtClean="0"/>
              <a:t>Д</a:t>
            </a:r>
            <a:r>
              <a:rPr lang="uk" sz="2800" dirty="0"/>
              <a:t>. Кабалевський “Три подружки”</a:t>
            </a:r>
            <a:endParaRPr sz="2800"/>
          </a:p>
        </p:txBody>
      </p:sp>
      <p:sp>
        <p:nvSpPr>
          <p:cNvPr id="105" name="Google Shape;105;p19"/>
          <p:cNvSpPr txBox="1">
            <a:spLocks noGrp="1"/>
          </p:cNvSpPr>
          <p:nvPr>
            <p:ph type="body" idx="1"/>
          </p:nvPr>
        </p:nvSpPr>
        <p:spPr>
          <a:xfrm>
            <a:off x="2003250" y="850050"/>
            <a:ext cx="6125100" cy="3311100"/>
          </a:xfrm>
          <a:prstGeom prst="rect">
            <a:avLst/>
          </a:prstGeom>
        </p:spPr>
        <p:txBody>
          <a:bodyPr spcFirstLastPara="1" wrap="square" lIns="91425" tIns="91425" rIns="91425" bIns="91425" anchor="t" anchorCtr="0">
            <a:normAutofit fontScale="25000" lnSpcReduction="20000"/>
          </a:bodyPr>
          <a:lstStyle/>
          <a:p>
            <a:pPr marL="0" lvl="0" indent="228600" algn="just" rtl="0">
              <a:spcBef>
                <a:spcPts val="1200"/>
              </a:spcBef>
              <a:spcAft>
                <a:spcPts val="0"/>
              </a:spcAft>
              <a:buNone/>
            </a:pPr>
            <a:r>
              <a:rPr lang="uk" sz="7350" b="0" dirty="0">
                <a:solidFill>
                  <a:srgbClr val="000000"/>
                </a:solidFill>
              </a:rPr>
              <a:t>Композитор Д. Кабалевський був спостережливою людиною.</a:t>
            </a:r>
            <a:endParaRPr sz="7350" b="0">
              <a:solidFill>
                <a:srgbClr val="000000"/>
              </a:solidFill>
            </a:endParaRPr>
          </a:p>
          <a:p>
            <a:pPr marL="0" lvl="0" indent="228600" algn="just" rtl="0">
              <a:spcBef>
                <a:spcPts val="1200"/>
              </a:spcBef>
              <a:spcAft>
                <a:spcPts val="0"/>
              </a:spcAft>
              <a:buNone/>
            </a:pPr>
            <a:r>
              <a:rPr lang="uk" sz="7350" b="0" dirty="0">
                <a:solidFill>
                  <a:srgbClr val="000000"/>
                </a:solidFill>
              </a:rPr>
              <a:t>Одного разу, гуляючи парком, він побачив трьох подружок. Композитор спостерігав за їх грою, а потім розповів про дівчаток музикою, створивши їхні музичні портрети.</a:t>
            </a:r>
            <a:endParaRPr sz="7350" b="0">
              <a:solidFill>
                <a:srgbClr val="000000"/>
              </a:solidFill>
            </a:endParaRPr>
          </a:p>
          <a:p>
            <a:pPr marL="0" lvl="0" indent="228600" algn="just" rtl="0">
              <a:spcBef>
                <a:spcPts val="1200"/>
              </a:spcBef>
              <a:spcAft>
                <a:spcPts val="0"/>
              </a:spcAft>
              <a:buNone/>
            </a:pPr>
            <a:r>
              <a:rPr lang="uk" sz="7350" b="0" dirty="0">
                <a:solidFill>
                  <a:srgbClr val="000000"/>
                </a:solidFill>
              </a:rPr>
              <a:t>Свій твір він так і назвав — «Три подружки».</a:t>
            </a:r>
            <a:endParaRPr sz="7350" b="0">
              <a:solidFill>
                <a:srgbClr val="000000"/>
              </a:solidFill>
            </a:endParaRPr>
          </a:p>
          <a:p>
            <a:pPr marL="0" lvl="0" indent="228600" algn="just" rtl="0">
              <a:spcBef>
                <a:spcPts val="1200"/>
              </a:spcBef>
              <a:spcAft>
                <a:spcPts val="0"/>
              </a:spcAft>
              <a:buNone/>
            </a:pPr>
            <a:r>
              <a:rPr lang="uk" sz="7350" b="0" dirty="0">
                <a:solidFill>
                  <a:srgbClr val="000000"/>
                </a:solidFill>
              </a:rPr>
              <a:t>Ці дівчатка-подружки були дуже різними, а якими саме — дізнаєтесь, як­що уважно слухатимете музику.</a:t>
            </a:r>
            <a:endParaRPr sz="7350" b="0">
              <a:solidFill>
                <a:srgbClr val="000000"/>
              </a:solidFill>
            </a:endParaRPr>
          </a:p>
          <a:p>
            <a:pPr marL="0" lvl="0" indent="0" algn="l" rtl="0">
              <a:spcBef>
                <a:spcPts val="1200"/>
              </a:spcBef>
              <a:spcAft>
                <a:spcPts val="1200"/>
              </a:spcAft>
              <a:buNone/>
            </a:pPr>
            <a:endParaRPr/>
          </a:p>
        </p:txBody>
      </p:sp>
      <p:pic>
        <p:nvPicPr>
          <p:cNvPr id="106" name="Google Shape;106;p19"/>
          <p:cNvPicPr preferRelativeResize="0"/>
          <p:nvPr/>
        </p:nvPicPr>
        <p:blipFill>
          <a:blip r:embed="rId5">
            <a:alphaModFix/>
          </a:blip>
          <a:stretch>
            <a:fillRect/>
          </a:stretch>
        </p:blipFill>
        <p:spPr>
          <a:xfrm>
            <a:off x="0" y="639650"/>
            <a:ext cx="1755750" cy="1390650"/>
          </a:xfrm>
          <a:prstGeom prst="rect">
            <a:avLst/>
          </a:prstGeom>
          <a:noFill/>
          <a:ln>
            <a:noFill/>
          </a:ln>
        </p:spPr>
      </p:pic>
      <p:pic>
        <p:nvPicPr>
          <p:cNvPr id="107" name="Google Shape;107;p19"/>
          <p:cNvPicPr preferRelativeResize="0"/>
          <p:nvPr/>
        </p:nvPicPr>
        <p:blipFill>
          <a:blip r:embed="rId6">
            <a:alphaModFix/>
          </a:blip>
          <a:stretch>
            <a:fillRect/>
          </a:stretch>
        </p:blipFill>
        <p:spPr>
          <a:xfrm>
            <a:off x="0" y="2030300"/>
            <a:ext cx="1755750" cy="1590675"/>
          </a:xfrm>
          <a:prstGeom prst="rect">
            <a:avLst/>
          </a:prstGeom>
          <a:noFill/>
          <a:ln>
            <a:noFill/>
          </a:ln>
        </p:spPr>
      </p:pic>
      <p:pic>
        <p:nvPicPr>
          <p:cNvPr id="108" name="Google Shape;108;p19"/>
          <p:cNvPicPr preferRelativeResize="0"/>
          <p:nvPr/>
        </p:nvPicPr>
        <p:blipFill>
          <a:blip r:embed="rId7">
            <a:alphaModFix/>
          </a:blip>
          <a:stretch>
            <a:fillRect/>
          </a:stretch>
        </p:blipFill>
        <p:spPr>
          <a:xfrm>
            <a:off x="0" y="3656125"/>
            <a:ext cx="1755750" cy="1487375"/>
          </a:xfrm>
          <a:prstGeom prst="rect">
            <a:avLst/>
          </a:prstGeom>
          <a:noFill/>
          <a:ln>
            <a:noFill/>
          </a:ln>
        </p:spPr>
      </p:pic>
      <p:pic>
        <p:nvPicPr>
          <p:cNvPr id="7" name="tri-podruzhki-kabalevskiy--fortepiano.mp3">
            <a:hlinkClick r:id="" action="ppaction://media"/>
          </p:cNvPr>
          <p:cNvPicPr>
            <a:picLocks noRot="1" noChangeAspect="1"/>
          </p:cNvPicPr>
          <p:nvPr>
            <a:audioFile r:link="rId1"/>
          </p:nvPr>
        </p:nvPicPr>
        <p:blipFill>
          <a:blip r:embed="rId8"/>
          <a:stretch>
            <a:fillRect/>
          </a:stretch>
        </p:blipFill>
        <p:spPr>
          <a:xfrm>
            <a:off x="5636557" y="3555627"/>
            <a:ext cx="656665" cy="545726"/>
          </a:xfrm>
          <a:prstGeom prst="rect">
            <a:avLst/>
          </a:prstGeom>
        </p:spPr>
      </p:pic>
    </p:spTree>
  </p:cSld>
  <p:clrMapOvr>
    <a:masterClrMapping/>
  </p:clrMapOvr>
  <p:transition>
    <p:pull/>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472"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1183400" y="225525"/>
            <a:ext cx="6064200" cy="7335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uk" sz="3100">
                <a:solidFill>
                  <a:srgbClr val="FF0000"/>
                </a:solidFill>
              </a:rPr>
              <a:t>Запитання до прослуханого твору</a:t>
            </a:r>
            <a:endParaRPr sz="3100">
              <a:solidFill>
                <a:srgbClr val="FF0000"/>
              </a:solidFill>
            </a:endParaRPr>
          </a:p>
        </p:txBody>
      </p:sp>
      <p:sp>
        <p:nvSpPr>
          <p:cNvPr id="114" name="Google Shape;114;p20"/>
          <p:cNvSpPr txBox="1">
            <a:spLocks noGrp="1"/>
          </p:cNvSpPr>
          <p:nvPr>
            <p:ph type="body" idx="1"/>
          </p:nvPr>
        </p:nvSpPr>
        <p:spPr>
          <a:xfrm>
            <a:off x="311700" y="871350"/>
            <a:ext cx="8520600" cy="3697500"/>
          </a:xfrm>
          <a:prstGeom prst="rect">
            <a:avLst/>
          </a:prstGeom>
        </p:spPr>
        <p:txBody>
          <a:bodyPr spcFirstLastPara="1" wrap="square" lIns="91425" tIns="91425" rIns="91425" bIns="91425" anchor="t" anchorCtr="0">
            <a:normAutofit fontScale="92500" lnSpcReduction="10000"/>
          </a:bodyPr>
          <a:lstStyle/>
          <a:p>
            <a:pPr marL="457200" lvl="0" indent="-395922" algn="l" rtl="0">
              <a:spcBef>
                <a:spcPts val="0"/>
              </a:spcBef>
              <a:spcAft>
                <a:spcPts val="0"/>
              </a:spcAft>
              <a:buClr>
                <a:srgbClr val="000000"/>
              </a:buClr>
              <a:buSzPct val="100000"/>
              <a:buChar char="●"/>
            </a:pPr>
            <a:r>
              <a:rPr lang="uk" sz="3400" dirty="0">
                <a:solidFill>
                  <a:schemeClr val="accent2"/>
                </a:solidFill>
              </a:rPr>
              <a:t>Які характери в подружок? </a:t>
            </a:r>
            <a:endParaRPr sz="3400">
              <a:solidFill>
                <a:schemeClr val="accent2"/>
              </a:solidFill>
            </a:endParaRPr>
          </a:p>
          <a:p>
            <a:pPr marL="457200" lvl="0" indent="-395922" algn="l" rtl="0">
              <a:spcBef>
                <a:spcPts val="0"/>
              </a:spcBef>
              <a:spcAft>
                <a:spcPts val="0"/>
              </a:spcAft>
              <a:buClr>
                <a:srgbClr val="000000"/>
              </a:buClr>
              <a:buSzPct val="100000"/>
              <a:buChar char="●"/>
            </a:pPr>
            <a:r>
              <a:rPr lang="uk" sz="3400" dirty="0">
                <a:solidFill>
                  <a:schemeClr val="accent2"/>
                </a:solidFill>
              </a:rPr>
              <a:t>Чи вдалося композиторам створити «портрети» дівчаток? </a:t>
            </a:r>
            <a:endParaRPr sz="3400">
              <a:solidFill>
                <a:schemeClr val="accent2"/>
              </a:solidFill>
            </a:endParaRPr>
          </a:p>
          <a:p>
            <a:pPr marL="457200" lvl="0" indent="-395922" algn="l" rtl="0">
              <a:spcBef>
                <a:spcPts val="0"/>
              </a:spcBef>
              <a:spcAft>
                <a:spcPts val="0"/>
              </a:spcAft>
              <a:buClr>
                <a:srgbClr val="000000"/>
              </a:buClr>
              <a:buSzPct val="100000"/>
              <a:buChar char="●"/>
            </a:pPr>
            <a:r>
              <a:rPr lang="uk" sz="3400" dirty="0">
                <a:solidFill>
                  <a:schemeClr val="accent2"/>
                </a:solidFill>
              </a:rPr>
              <a:t>Вигадай подругам імена. </a:t>
            </a:r>
            <a:endParaRPr sz="3400">
              <a:solidFill>
                <a:schemeClr val="accent2"/>
              </a:solidFill>
            </a:endParaRPr>
          </a:p>
          <a:p>
            <a:pPr marL="457200" lvl="0" indent="-395922" algn="l" rtl="0">
              <a:spcBef>
                <a:spcPts val="0"/>
              </a:spcBef>
              <a:spcAft>
                <a:spcPts val="0"/>
              </a:spcAft>
              <a:buClr>
                <a:srgbClr val="000000"/>
              </a:buClr>
              <a:buSzPct val="100000"/>
              <a:buChar char="●"/>
            </a:pPr>
            <a:r>
              <a:rPr lang="uk" sz="3400" dirty="0">
                <a:solidFill>
                  <a:schemeClr val="accent2"/>
                </a:solidFill>
              </a:rPr>
              <a:t>Зобрази дівчат мімікою і жестами.</a:t>
            </a:r>
            <a:endParaRPr sz="3400">
              <a:solidFill>
                <a:schemeClr val="accent2"/>
              </a:solidFill>
            </a:endParaRPr>
          </a:p>
          <a:p>
            <a:pPr marL="457200" lvl="0" indent="-395922" algn="l" rtl="0">
              <a:spcBef>
                <a:spcPts val="0"/>
              </a:spcBef>
              <a:spcAft>
                <a:spcPts val="0"/>
              </a:spcAft>
              <a:buClr>
                <a:srgbClr val="000000"/>
              </a:buClr>
              <a:buSzPct val="100000"/>
              <a:buChar char="●"/>
            </a:pPr>
            <a:r>
              <a:rPr lang="uk" sz="3400" dirty="0">
                <a:solidFill>
                  <a:schemeClr val="accent2"/>
                </a:solidFill>
              </a:rPr>
              <a:t>Поміркуй, чи може композитор «написати» портрет людини так само, як це робить художник.</a:t>
            </a:r>
            <a:endParaRPr sz="3400">
              <a:solidFill>
                <a:schemeClr val="accent2"/>
              </a:solidFill>
            </a:endParaRPr>
          </a:p>
          <a:p>
            <a:pPr marL="0" lvl="0" indent="0" algn="l" rtl="0">
              <a:spcBef>
                <a:spcPts val="1200"/>
              </a:spcBef>
              <a:spcAft>
                <a:spcPts val="1200"/>
              </a:spcAft>
              <a:buNone/>
            </a:pPr>
            <a:endParaRPr/>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119" name="Google Shape;119;p21"/>
          <p:cNvSpPr txBox="1">
            <a:spLocks noGrp="1"/>
          </p:cNvSpPr>
          <p:nvPr>
            <p:ph type="title"/>
          </p:nvPr>
        </p:nvSpPr>
        <p:spPr>
          <a:xfrm>
            <a:off x="3270557" y="0"/>
            <a:ext cx="47373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uk" sz="3200" dirty="0"/>
              <a:t>                       </a:t>
            </a:r>
            <a:endParaRPr sz="3200"/>
          </a:p>
          <a:p>
            <a:pPr marL="0" lvl="0" indent="0" algn="l" rtl="0">
              <a:spcBef>
                <a:spcPts val="0"/>
              </a:spcBef>
              <a:spcAft>
                <a:spcPts val="0"/>
              </a:spcAft>
              <a:buSzPts val="990"/>
              <a:buNone/>
            </a:pPr>
            <a:r>
              <a:rPr lang="uk" sz="3200" dirty="0"/>
              <a:t>  </a:t>
            </a:r>
            <a:r>
              <a:rPr lang="uk" sz="3200" b="1" dirty="0">
                <a:solidFill>
                  <a:srgbClr val="CC0000"/>
                </a:solidFill>
              </a:rPr>
              <a:t>Портрет композитора</a:t>
            </a:r>
            <a:endParaRPr sz="3200" b="1">
              <a:solidFill>
                <a:srgbClr val="CC0000"/>
              </a:solidFill>
            </a:endParaRPr>
          </a:p>
        </p:txBody>
      </p:sp>
      <p:sp>
        <p:nvSpPr>
          <p:cNvPr id="120" name="Google Shape;120;p21"/>
          <p:cNvSpPr txBox="1">
            <a:spLocks noGrp="1"/>
          </p:cNvSpPr>
          <p:nvPr>
            <p:ph type="body" idx="1"/>
          </p:nvPr>
        </p:nvSpPr>
        <p:spPr>
          <a:xfrm>
            <a:off x="2495400" y="353734"/>
            <a:ext cx="6648600" cy="2701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SzPts val="770"/>
              <a:buNone/>
            </a:pPr>
            <a:r>
              <a:rPr lang="uk" sz="1280" b="0" dirty="0">
                <a:solidFill>
                  <a:srgbClr val="000000"/>
                </a:solidFill>
              </a:rPr>
              <a:t>Подвала Валерій - відомий український композитор та педагог увійшов в історію української музики перш за все, як дитячий композитор. Народився у Ростові-на-Дону в родині художників. Музичні здібності хлопчика виявилися вже у ранньому дитинстві. Навчався в Київській державній консерваторії ім. П, Чайковськогго на двох факультетах - композиторському та диригентському. Протягом майже сорока років викладав музично-теоретичні дисципліни у Київському музичному училищі імені Р.М. Глієра. </a:t>
            </a:r>
            <a:endParaRPr sz="1280" b="0">
              <a:solidFill>
                <a:srgbClr val="000000"/>
              </a:solidFill>
            </a:endParaRPr>
          </a:p>
          <a:p>
            <a:pPr marL="0" lvl="0" indent="0" algn="l" rtl="0">
              <a:spcBef>
                <a:spcPts val="1200"/>
              </a:spcBef>
              <a:spcAft>
                <a:spcPts val="0"/>
              </a:spcAft>
              <a:buSzPts val="770"/>
              <a:buNone/>
            </a:pPr>
            <a:r>
              <a:rPr lang="uk" sz="1280" b="0" dirty="0">
                <a:solidFill>
                  <a:srgbClr val="000000"/>
                </a:solidFill>
              </a:rPr>
              <a:t>Його педагогічним девізом був вислів: </a:t>
            </a:r>
            <a:r>
              <a:rPr lang="uk" sz="1280" b="0" dirty="0">
                <a:solidFill>
                  <a:srgbClr val="CC0000"/>
                </a:solidFill>
              </a:rPr>
              <a:t>«Всі діти талановиті, і тільки від учителя залежить, наскільки яскраво розкриється цей талант».</a:t>
            </a:r>
            <a:r>
              <a:rPr lang="uk" sz="1280" b="0" dirty="0">
                <a:solidFill>
                  <a:srgbClr val="000000"/>
                </a:solidFill>
              </a:rPr>
              <a:t> В.Д.Подвала міг відчути талант кожного учня та запалити творчій вогонь в душі будь-якої дитини. Його уроки стали уроками доброти, інтелігентності та творчого натхнення. </a:t>
            </a:r>
            <a:endParaRPr sz="1280" b="0">
              <a:solidFill>
                <a:srgbClr val="000000"/>
              </a:solidFill>
            </a:endParaRPr>
          </a:p>
          <a:p>
            <a:pPr marL="0" lvl="0" indent="0" algn="l" rtl="0">
              <a:spcBef>
                <a:spcPts val="1200"/>
              </a:spcBef>
              <a:spcAft>
                <a:spcPts val="1200"/>
              </a:spcAft>
              <a:buSzPts val="770"/>
              <a:buNone/>
            </a:pPr>
            <a:endParaRPr sz="980"/>
          </a:p>
        </p:txBody>
      </p:sp>
      <p:pic>
        <p:nvPicPr>
          <p:cNvPr id="121" name="Google Shape;121;p21"/>
          <p:cNvPicPr preferRelativeResize="0"/>
          <p:nvPr/>
        </p:nvPicPr>
        <p:blipFill>
          <a:blip r:embed="rId4">
            <a:alphaModFix/>
          </a:blip>
          <a:stretch>
            <a:fillRect/>
          </a:stretch>
        </p:blipFill>
        <p:spPr>
          <a:xfrm>
            <a:off x="0" y="0"/>
            <a:ext cx="2495475" cy="3553075"/>
          </a:xfrm>
          <a:prstGeom prst="rect">
            <a:avLst/>
          </a:prstGeom>
          <a:noFill/>
          <a:ln>
            <a:noFill/>
          </a:ln>
        </p:spPr>
      </p:pic>
      <p:sp>
        <p:nvSpPr>
          <p:cNvPr id="122" name="Google Shape;122;p21"/>
          <p:cNvSpPr txBox="1"/>
          <p:nvPr/>
        </p:nvSpPr>
        <p:spPr>
          <a:xfrm>
            <a:off x="356346" y="3395382"/>
            <a:ext cx="8787653" cy="161400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Clr>
                <a:srgbClr val="000000"/>
              </a:buClr>
              <a:buSzPts val="770"/>
              <a:buFont typeface="Arial"/>
              <a:buNone/>
            </a:pPr>
            <a:r>
              <a:rPr lang="uk" sz="1280" dirty="0"/>
              <a:t>Як композитор, Подвала зробив значний внесок у дитячу музику. У творчому доробку В.Д.Подвали є казки, загадки та вірші для дітей. А головним своїм надбанням він вважав серію збірок для дітей «Створюймо музику». Це - унікальний посібник для розвитку творчих навичок у дітей різного віку, по якому зараз навчаються основам композиції маленькі музиканти різних країн.</a:t>
            </a:r>
            <a:endParaRPr sz="1280"/>
          </a:p>
          <a:p>
            <a:pPr marL="0" lvl="0" indent="0" algn="l" rtl="0">
              <a:spcBef>
                <a:spcPts val="1200"/>
              </a:spcBef>
              <a:spcAft>
                <a:spcPts val="0"/>
              </a:spcAft>
              <a:buNone/>
            </a:pPr>
            <a:endParaRPr>
              <a:latin typeface="Source Code Pro"/>
              <a:ea typeface="Source Code Pro"/>
              <a:cs typeface="Source Code Pro"/>
              <a:sym typeface="Source Code Pro"/>
            </a:endParaRPr>
          </a:p>
        </p:txBody>
      </p:sp>
    </p:spTree>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26"/>
        <p:cNvGrpSpPr/>
        <p:nvPr/>
      </p:nvGrpSpPr>
      <p:grpSpPr>
        <a:xfrm>
          <a:off x="0" y="0"/>
          <a:ext cx="0" cy="0"/>
          <a:chOff x="0" y="0"/>
          <a:chExt cx="0" cy="0"/>
        </a:xfrm>
      </p:grpSpPr>
      <p:sp>
        <p:nvSpPr>
          <p:cNvPr id="127" name="Google Shape;127;p22"/>
          <p:cNvSpPr txBox="1">
            <a:spLocks noGrp="1"/>
          </p:cNvSpPr>
          <p:nvPr>
            <p:ph type="title"/>
          </p:nvPr>
        </p:nvSpPr>
        <p:spPr>
          <a:xfrm>
            <a:off x="311700" y="0"/>
            <a:ext cx="8520600" cy="1312256"/>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uk" b="1" dirty="0" smtClean="0">
                <a:solidFill>
                  <a:srgbClr val="E06666"/>
                </a:solidFill>
              </a:rPr>
              <a:t>          Слухання музики </a:t>
            </a:r>
            <a:br>
              <a:rPr lang="uk" b="1" dirty="0" smtClean="0">
                <a:solidFill>
                  <a:srgbClr val="E06666"/>
                </a:solidFill>
              </a:rPr>
            </a:br>
            <a:r>
              <a:rPr lang="uk" b="1" dirty="0" smtClean="0">
                <a:solidFill>
                  <a:srgbClr val="E06666"/>
                </a:solidFill>
              </a:rPr>
              <a:t>      В</a:t>
            </a:r>
            <a:r>
              <a:rPr lang="uk" b="1" dirty="0">
                <a:solidFill>
                  <a:srgbClr val="E06666"/>
                </a:solidFill>
              </a:rPr>
              <a:t>. Подвала “Капризуля</a:t>
            </a:r>
            <a:r>
              <a:rPr lang="uk" b="1" dirty="0" smtClean="0">
                <a:solidFill>
                  <a:srgbClr val="E06666"/>
                </a:solidFill>
              </a:rPr>
              <a:t>” </a:t>
            </a:r>
            <a:endParaRPr b="1">
              <a:solidFill>
                <a:srgbClr val="E06666"/>
              </a:solidFill>
            </a:endParaRPr>
          </a:p>
        </p:txBody>
      </p:sp>
      <p:sp>
        <p:nvSpPr>
          <p:cNvPr id="128" name="Google Shape;128;p22"/>
          <p:cNvSpPr txBox="1">
            <a:spLocks noGrp="1"/>
          </p:cNvSpPr>
          <p:nvPr>
            <p:ph type="body" idx="1"/>
          </p:nvPr>
        </p:nvSpPr>
        <p:spPr>
          <a:xfrm>
            <a:off x="350634" y="1317571"/>
            <a:ext cx="8481665" cy="311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uk" sz="2000" dirty="0">
                <a:solidFill>
                  <a:srgbClr val="1155CC"/>
                </a:solidFill>
              </a:rPr>
              <a:t>Запитання до твору:</a:t>
            </a:r>
            <a:endParaRPr sz="2000">
              <a:solidFill>
                <a:srgbClr val="1155CC"/>
              </a:solidFill>
            </a:endParaRPr>
          </a:p>
          <a:p>
            <a:pPr marL="457200" lvl="0" indent="-381000" algn="l" rtl="0">
              <a:spcBef>
                <a:spcPts val="1200"/>
              </a:spcBef>
              <a:spcAft>
                <a:spcPts val="0"/>
              </a:spcAft>
              <a:buClr>
                <a:srgbClr val="000000"/>
              </a:buClr>
              <a:buSzPts val="2400"/>
              <a:buChar char="●"/>
            </a:pPr>
            <a:r>
              <a:rPr lang="uk" sz="2000" dirty="0">
                <a:solidFill>
                  <a:srgbClr val="000000"/>
                </a:solidFill>
              </a:rPr>
              <a:t>Чи зміг композитор, як і художник, передати музичний портрет?</a:t>
            </a:r>
            <a:endParaRPr sz="2000">
              <a:solidFill>
                <a:srgbClr val="000000"/>
              </a:solidFill>
            </a:endParaRPr>
          </a:p>
          <a:p>
            <a:pPr marL="457200" lvl="0" indent="-381000" algn="l" rtl="0">
              <a:spcBef>
                <a:spcPts val="0"/>
              </a:spcBef>
              <a:spcAft>
                <a:spcPts val="0"/>
              </a:spcAft>
              <a:buClr>
                <a:srgbClr val="000000"/>
              </a:buClr>
              <a:buSzPts val="2400"/>
              <a:buChar char="●"/>
            </a:pPr>
            <a:r>
              <a:rPr lang="uk" sz="2000" dirty="0">
                <a:solidFill>
                  <a:srgbClr val="000000"/>
                </a:solidFill>
              </a:rPr>
              <a:t>Який темп та ритм твору?</a:t>
            </a:r>
            <a:endParaRPr sz="2000">
              <a:solidFill>
                <a:srgbClr val="000000"/>
              </a:solidFill>
            </a:endParaRPr>
          </a:p>
          <a:p>
            <a:pPr marL="457200" lvl="0" indent="-381000" algn="l" rtl="0">
              <a:spcBef>
                <a:spcPts val="0"/>
              </a:spcBef>
              <a:spcAft>
                <a:spcPts val="0"/>
              </a:spcAft>
              <a:buClr>
                <a:srgbClr val="000000"/>
              </a:buClr>
              <a:buSzPts val="2400"/>
              <a:buChar char="●"/>
            </a:pPr>
            <a:r>
              <a:rPr lang="uk" sz="2000" dirty="0">
                <a:solidFill>
                  <a:srgbClr val="000000"/>
                </a:solidFill>
              </a:rPr>
              <a:t>У якому ладі композитор написав музику?</a:t>
            </a:r>
            <a:endParaRPr sz="2000">
              <a:solidFill>
                <a:srgbClr val="000000"/>
              </a:solidFill>
            </a:endParaRPr>
          </a:p>
          <a:p>
            <a:pPr marL="457200" lvl="0" indent="-381000" algn="l" rtl="0">
              <a:spcBef>
                <a:spcPts val="0"/>
              </a:spcBef>
              <a:spcAft>
                <a:spcPts val="0"/>
              </a:spcAft>
              <a:buClr>
                <a:srgbClr val="000000"/>
              </a:buClr>
              <a:buSzPts val="2400"/>
              <a:buChar char="●"/>
            </a:pPr>
            <a:r>
              <a:rPr lang="uk" sz="2000" dirty="0">
                <a:solidFill>
                  <a:srgbClr val="000000"/>
                </a:solidFill>
              </a:rPr>
              <a:t>Як розвивається динаміка протягом твору?</a:t>
            </a:r>
            <a:endParaRPr sz="2000">
              <a:solidFill>
                <a:srgbClr val="000000"/>
              </a:solidFill>
            </a:endParaRPr>
          </a:p>
          <a:p>
            <a:pPr marL="457200" lvl="0" indent="-381000" algn="l" rtl="0">
              <a:spcBef>
                <a:spcPts val="0"/>
              </a:spcBef>
              <a:spcAft>
                <a:spcPts val="0"/>
              </a:spcAft>
              <a:buClr>
                <a:srgbClr val="000000"/>
              </a:buClr>
              <a:buSzPts val="2400"/>
              <a:buChar char="●"/>
            </a:pPr>
            <a:r>
              <a:rPr lang="uk" sz="2000" dirty="0">
                <a:solidFill>
                  <a:srgbClr val="000000"/>
                </a:solidFill>
              </a:rPr>
              <a:t>Що ви уявляєте, слухаючи цю музику?</a:t>
            </a:r>
            <a:endParaRPr sz="2000">
              <a:solidFill>
                <a:srgbClr val="000000"/>
              </a:solidFill>
            </a:endParaRPr>
          </a:p>
        </p:txBody>
      </p:sp>
      <p:pic>
        <p:nvPicPr>
          <p:cNvPr id="4" name="videoplayback (11) (online-audio-converter (mp3cut.net).mp3">
            <a:hlinkClick r:id="" action="ppaction://media"/>
          </p:cNvPr>
          <p:cNvPicPr>
            <a:picLocks noRot="1" noChangeAspect="1"/>
          </p:cNvPicPr>
          <p:nvPr>
            <a:audioFile r:link="rId1"/>
          </p:nvPr>
        </p:nvPicPr>
        <p:blipFill>
          <a:blip r:embed="rId5"/>
          <a:stretch>
            <a:fillRect/>
          </a:stretch>
        </p:blipFill>
        <p:spPr>
          <a:xfrm>
            <a:off x="7335826" y="831180"/>
            <a:ext cx="611891" cy="475105"/>
          </a:xfrm>
          <a:prstGeom prst="rect">
            <a:avLst/>
          </a:prstGeom>
        </p:spPr>
      </p:pic>
    </p:spTree>
  </p:cSld>
  <p:clrMapOvr>
    <a:masterClrMapping/>
  </p:clrMapOvr>
  <p:transition>
    <p:wedg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998"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65000">
              <a:schemeClr val="bg1">
                <a:shade val="90000"/>
                <a:satMod val="375000"/>
              </a:schemeClr>
            </a:gs>
            <a:gs pos="100000">
              <a:schemeClr val="bg2">
                <a:tint val="88000"/>
                <a:satMod val="400000"/>
              </a:schemeClr>
            </a:gs>
          </a:gsLst>
          <a:lin ang="5400000" scaled="0"/>
        </a:gradFill>
        <a:effectLst/>
      </p:bgPr>
    </p:bg>
    <p:spTree>
      <p:nvGrpSpPr>
        <p:cNvPr id="1" name=""/>
        <p:cNvGrpSpPr/>
        <p:nvPr/>
      </p:nvGrpSpPr>
      <p:grpSpPr>
        <a:xfrm>
          <a:off x="0" y="0"/>
          <a:ext cx="0" cy="0"/>
          <a:chOff x="0" y="0"/>
          <a:chExt cx="0" cy="0"/>
        </a:xfrm>
      </p:grpSpPr>
      <p:pic>
        <p:nvPicPr>
          <p:cNvPr id="4" name="Зайчик.mp4">
            <a:hlinkClick r:id="" action="ppaction://media"/>
          </p:cNvPr>
          <p:cNvPicPr>
            <a:picLocks noRot="1" noChangeAspect="1"/>
          </p:cNvPicPr>
          <p:nvPr>
            <a:videoFile r:link="rId1"/>
          </p:nvPr>
        </p:nvPicPr>
        <p:blipFill>
          <a:blip r:embed="rId3"/>
          <a:stretch>
            <a:fillRect/>
          </a:stretch>
        </p:blipFill>
        <p:spPr>
          <a:xfrm>
            <a:off x="0" y="847164"/>
            <a:ext cx="9144000" cy="4296335"/>
          </a:xfrm>
          <a:prstGeom prst="rect">
            <a:avLst/>
          </a:prstGeom>
        </p:spPr>
      </p:pic>
      <p:sp>
        <p:nvSpPr>
          <p:cNvPr id="5" name="Прямоугольник 4"/>
          <p:cNvSpPr/>
          <p:nvPr/>
        </p:nvSpPr>
        <p:spPr>
          <a:xfrm>
            <a:off x="2734600" y="0"/>
            <a:ext cx="2949846" cy="923330"/>
          </a:xfrm>
          <a:prstGeom prst="rect">
            <a:avLst/>
          </a:prstGeom>
          <a:noFill/>
        </p:spPr>
        <p:txBody>
          <a:bodyPr wrap="none" lIns="91440" tIns="45720" rIns="91440" bIns="45720">
            <a:spAutoFit/>
          </a:bodyPr>
          <a:lstStyle/>
          <a:p>
            <a:pPr algn="ctr"/>
            <a:r>
              <a:rPr lang="uk-UA" sz="5400" b="1" cap="none" spc="0"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Руханка</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Прямоугольник 5"/>
          <p:cNvSpPr/>
          <p:nvPr/>
        </p:nvSpPr>
        <p:spPr>
          <a:xfrm>
            <a:off x="4454820" y="2417862"/>
            <a:ext cx="234360" cy="307777"/>
          </a:xfrm>
          <a:prstGeom prst="rect">
            <a:avLst/>
          </a:prstGeom>
        </p:spPr>
        <p:txBody>
          <a:bodyPr wrap="none">
            <a:spAutoFit/>
          </a:bodyPr>
          <a:lstStyle/>
          <a:p>
            <a:r>
              <a:rPr lang="ru-RU" dirty="0" smtClean="0"/>
              <a:t> </a:t>
            </a:r>
            <a:endParaRPr lang="ru-RU" dirty="0"/>
          </a:p>
        </p:txBody>
      </p:sp>
    </p:spTree>
  </p:cSld>
  <p:clrMapOvr>
    <a:masterClrMapping/>
  </p:clrMapOvr>
  <p:transition>
    <p:dissolv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65000">
              <a:schemeClr val="bg1">
                <a:shade val="90000"/>
                <a:satMod val="375000"/>
              </a:schemeClr>
            </a:gs>
            <a:gs pos="100000">
              <a:schemeClr val="bg2">
                <a:tint val="88000"/>
                <a:satMod val="40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81689" y="0"/>
            <a:ext cx="8229600" cy="934571"/>
          </a:xfrm>
        </p:spPr>
        <p:txBody>
          <a:bodyPr/>
          <a:lstStyle/>
          <a:p>
            <a:r>
              <a:rPr lang="uk-UA" dirty="0" smtClean="0"/>
              <a:t>Ритмічна вправа</a:t>
            </a:r>
            <a:endParaRPr lang="ru-RU" dirty="0"/>
          </a:p>
        </p:txBody>
      </p:sp>
      <p:pic>
        <p:nvPicPr>
          <p:cNvPr id="5" name="Фея Дражу ритмічна вправа.mp4">
            <a:hlinkClick r:id="" action="ppaction://media"/>
          </p:cNvPr>
          <p:cNvPicPr>
            <a:picLocks noRot="1" noChangeAspect="1"/>
          </p:cNvPicPr>
          <p:nvPr>
            <a:videoFile r:link="rId1"/>
          </p:nvPr>
        </p:nvPicPr>
        <p:blipFill>
          <a:blip r:embed="rId3"/>
          <a:stretch>
            <a:fillRect/>
          </a:stretch>
        </p:blipFill>
        <p:spPr>
          <a:xfrm>
            <a:off x="0" y="1028700"/>
            <a:ext cx="9144000" cy="4114800"/>
          </a:xfrm>
          <a:prstGeom prst="rect">
            <a:avLst/>
          </a:prstGeom>
        </p:spPr>
      </p:pic>
    </p:spTree>
  </p:cSld>
  <p:clrMapOvr>
    <a:masterClrMapping/>
  </p:clrMapOvr>
  <p:transition>
    <p:dissolve/>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65000">
              <a:schemeClr val="bg1">
                <a:shade val="90000"/>
                <a:satMod val="375000"/>
              </a:schemeClr>
            </a:gs>
            <a:gs pos="100000">
              <a:schemeClr val="bg2">
                <a:tint val="88000"/>
                <a:satMod val="40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8134" y="235324"/>
            <a:ext cx="8765865" cy="786652"/>
          </a:xfrm>
        </p:spPr>
        <p:txBody>
          <a:bodyPr>
            <a:normAutofit fontScale="90000"/>
          </a:bodyPr>
          <a:lstStyle/>
          <a:p>
            <a:r>
              <a:rPr lang="uk-UA" sz="2800" dirty="0" smtClean="0"/>
              <a:t>Розучування української народної пісні “ Вийди, вийди, Іванку ”</a:t>
            </a:r>
            <a:endParaRPr lang="ru-RU" sz="2800" dirty="0"/>
          </a:p>
        </p:txBody>
      </p:sp>
      <p:pic>
        <p:nvPicPr>
          <p:cNvPr id="4" name="videoplayback (10).mp4">
            <a:hlinkClick r:id="" action="ppaction://media"/>
          </p:cNvPr>
          <p:cNvPicPr>
            <a:picLocks noRot="1" noChangeAspect="1"/>
          </p:cNvPicPr>
          <p:nvPr>
            <a:videoFile r:link="rId1"/>
          </p:nvPr>
        </p:nvPicPr>
        <p:blipFill>
          <a:blip r:embed="rId3"/>
          <a:stretch>
            <a:fillRect/>
          </a:stretch>
        </p:blipFill>
        <p:spPr>
          <a:xfrm>
            <a:off x="0" y="1093155"/>
            <a:ext cx="9144000" cy="4050345"/>
          </a:xfrm>
          <a:prstGeom prst="rect">
            <a:avLst/>
          </a:prstGeom>
        </p:spPr>
      </p:pic>
    </p:spTree>
  </p:cSld>
  <p:clrMapOvr>
    <a:masterClrMapping/>
  </p:clrMapOvr>
  <p:transition>
    <p:dissolv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30</TotalTime>
  <Words>756</Words>
  <Application>Microsoft Office PowerPoint</Application>
  <PresentationFormat>Экран (16:9)</PresentationFormat>
  <Paragraphs>43</Paragraphs>
  <Slides>13</Slides>
  <Notes>10</Notes>
  <HiddenSlides>0</HiddenSlides>
  <MMClips>5</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13</vt:i4>
      </vt:variant>
    </vt:vector>
  </HeadingPairs>
  <TitlesOfParts>
    <vt:vector size="21" baseType="lpstr">
      <vt:lpstr>Arial</vt:lpstr>
      <vt:lpstr>Wingdings 2</vt:lpstr>
      <vt:lpstr>Consolas</vt:lpstr>
      <vt:lpstr>Source Code Pro</vt:lpstr>
      <vt:lpstr>Wingdings 3</vt:lpstr>
      <vt:lpstr>Wingdings</vt:lpstr>
      <vt:lpstr>Corbel</vt:lpstr>
      <vt:lpstr>Метро</vt:lpstr>
      <vt:lpstr>“Портрет і пейзаж”  (музичне мистецтво, 3 клас)</vt:lpstr>
      <vt:lpstr>         Повторення вивченого</vt:lpstr>
      <vt:lpstr>Презентация PowerPoint</vt:lpstr>
      <vt:lpstr>Презентация PowerPoint</vt:lpstr>
      <vt:lpstr>Портрет композитора</vt:lpstr>
      <vt:lpstr>Презентация PowerPoint</vt:lpstr>
      <vt:lpstr>         Слухання музики  Д. Кабалевський “Три подружки”</vt:lpstr>
      <vt:lpstr>Запитання до прослуханого твору</vt:lpstr>
      <vt:lpstr>                          Портрет композитора</vt:lpstr>
      <vt:lpstr>          Слухання музики        В. Подвала “Капризуля” </vt:lpstr>
      <vt:lpstr>Презентация PowerPoint</vt:lpstr>
      <vt:lpstr>Ритмічна вправа</vt:lpstr>
      <vt:lpstr>Розучування української народної пісні “ Вийди, вийди, Іванку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“Портрет і пейзаж”  (музичне мистецтво 3 клас)</dc:title>
  <dc:creator>TPCUSer</dc:creator>
  <cp:lastModifiedBy>TPCUSer</cp:lastModifiedBy>
  <cp:revision>5</cp:revision>
  <dcterms:modified xsi:type="dcterms:W3CDTF">2023-02-20T11:24:39Z</dcterms:modified>
</cp:coreProperties>
</file>