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72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01"/>
      </p:cViewPr>
      <p:guideLst>
        <p:guide orient="horz" pos="2159"/>
        <p:guide pos="29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60649"/>
            <a:ext cx="7772400" cy="108011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ru-RU" dirty="0" smtClean="0"/>
              <a:t>Что такое музыка?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067944" y="1556792"/>
            <a:ext cx="4824536" cy="648072"/>
          </a:xfrm>
        </p:spPr>
        <p:txBody>
          <a:bodyPr/>
          <a:lstStyle>
            <a:lvl1pPr marL="0" indent="0" algn="ctr">
              <a:buNone/>
              <a:defRPr b="1" spc="10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>
                <a:latin typeface="Monotype Corsiva" panose="03010101010201010101" pitchFamily="66" charset="0"/>
              </a:rPr>
              <a:t>Тематическое занятие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75112">
            <a:off x="111351" y="961634"/>
            <a:ext cx="3937657" cy="35355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 trans="13000" intensity="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771800" y="2151499"/>
            <a:ext cx="6372200" cy="50744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507029" flipH="1">
            <a:off x="1703243" y="1922835"/>
            <a:ext cx="3664793" cy="3587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488832" cy="994122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72816"/>
            <a:ext cx="7992888" cy="48245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F02E-5AAA-4630-A36D-4DC16AC078D9}" type="datetimeFigureOut">
              <a:rPr lang="uk-UA" smtClean="0"/>
              <a:pPr/>
              <a:t>16.02.2023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A8C4-CB0F-4CD0-9E5B-133440DE1F04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75112">
            <a:off x="111351" y="961634"/>
            <a:ext cx="3937657" cy="3535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 trans="13000" intensity="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771800" y="2151499"/>
            <a:ext cx="6372200" cy="50744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507029" flipH="1">
            <a:off x="1703243" y="1922835"/>
            <a:ext cx="3664793" cy="3587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F02E-5AAA-4630-A36D-4DC16AC078D9}" type="datetimeFigureOut">
              <a:rPr lang="uk-UA" smtClean="0"/>
              <a:pPr/>
              <a:t>16.02.2023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A8C4-CB0F-4CD0-9E5B-133440DE1F0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2EE3-8D7B-4B58-AB97-46ED5FB8A23A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18" Type="http://schemas.microsoft.com/office/2007/relationships/hdphoto" Target="../media/hdphoto3.wdp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5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00505">
            <a:off x="70967" y="-486825"/>
            <a:ext cx="6005348" cy="5813643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7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CrisscrossEtching trans="32000"/>
                    </a14:imgEffect>
                    <a14:imgEffect>
                      <a14:saturation sat="400000"/>
                    </a14:imgEffect>
                    <a14:imgEffect>
                      <a14:sharpenSoften amount="-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92" y="35889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484784"/>
            <a:ext cx="8424936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6600" kern="1200">
          <a:solidFill>
            <a:srgbClr val="092EE9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onotype Corsiva" panose="03010101010201010101" pitchFamily="66" charset="0"/>
          <a:ea typeface="+mj-ea"/>
          <a:cs typeface="Aharoni" panose="02010803020104030203" pitchFamily="2" charset="-79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1F02E-5AAA-4630-A36D-4DC16AC078D9}" type="datetimeFigureOut">
              <a:rPr lang="uk-UA" smtClean="0"/>
              <a:pPr/>
              <a:t>16.02.2023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1A8C4-CB0F-4CD0-9E5B-133440DE1F04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5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00505">
            <a:off x="70967" y="-486825"/>
            <a:ext cx="6005348" cy="5813643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7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CrisscrossEtching trans="32000"/>
                    </a14:imgEffect>
                    <a14:imgEffect>
                      <a14:saturation sat="400000"/>
                    </a14:imgEffect>
                    <a14:imgEffect>
                      <a14:sharpenSoften amount="-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92" y="35889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19&#1091;&#1088;7\19-1%20Elvis%20Presley%20-%20That's%20Alright%20Mama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19&#1091;&#1088;7\&#1056;&#1086;&#1073;&#1077;&#1088;&#1090;%20&#1044;&#1078;&#1086;&#1085;&#1089;&#1086;&#1085;%20Crossroad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19&#1091;&#1088;7\19-2%20Cliff%20Richard%20and%20The%20Shadows%20-%20Living%20Doll.mp3" TargetMode="External"/><Relationship Id="rId1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19&#1091;&#1088;7\19-1%20Elvis%20Presley%20-%20That's%20Alright%20Mama.mp3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19&#1091;&#1088;7\&#1052;&#1091;&#1079;&#1080;&#1095;&#1085;&#1072;%20&#1092;&#1110;&#1079;&#1082;&#1091;&#1083;&#1100;&#1090;&#1093;&#1074;&#1080;&#1083;&#1080;&#1085;&#1082;&#1072;%20-%20&#1042;&#1045;&#1057;&#1045;&#1051;&#1040;%20&#1056;&#1059;&#1061;&#1040;&#1053;&#1050;&#1040;%20-%20&#1052;&#1072;&#1083;&#1076;&#1110;&#1074;&#1080;%20&#128151;%20&#1047;%20&#1083;&#1102;&#1073;&#1086;&#1074;'&#1102;%20&#1076;&#1086;%20&#1076;&#1110;&#1090;&#1077;&#1081;.mp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19&#1091;&#1088;7\7%20&#1082;&#1083;&#1072;&#1089;.%20&#1053;.%20&#1052;&#1072;&#1081;.%20&#1056;&#1086;&#1082;-&#1085;-&#1088;&#1086;&#1083;%20(&#1087;&#1083;&#1102;&#1089;).mp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nvip_com_ua" TargetMode="External"/><Relationship Id="rId2" Type="http://schemas.openxmlformats.org/officeDocument/2006/relationships/hyperlink" Target="http://www.ex.ua/80226571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mmomusicmel.blogspot.i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Текстовое поле 99"/>
          <p:cNvSpPr txBox="1"/>
          <p:nvPr/>
        </p:nvSpPr>
        <p:spPr>
          <a:xfrm>
            <a:off x="2285984" y="285728"/>
            <a:ext cx="5080000" cy="10156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 algn="ctr"/>
            <a:r>
              <a:rPr sz="40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60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Рок-н-рол</a:t>
            </a:r>
            <a:endParaRPr lang="ru-RU" altLang="en-US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19-1 Elvis Presley - That's Alright Mam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1571604" y="5500702"/>
            <a:ext cx="304800" cy="3048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14942" y="2143116"/>
            <a:ext cx="3542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Лясківська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Лариса Михайлівна</a:t>
            </a:r>
            <a:endParaRPr lang="ru-RU" alt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428868"/>
            <a:ext cx="457200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вчитель музичного мистецтва</a:t>
            </a:r>
          </a:p>
          <a:p>
            <a:pPr algn="ctr">
              <a:spcBef>
                <a:spcPct val="20000"/>
              </a:spcBef>
              <a:buFont typeface="Arial" panose="020B0604020202020204" pitchFamily="34" charset="0"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Жашківського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закладу загальної середньої освіти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І-ІІІст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№3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ім.І.М.Ляшенка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Жашківської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міської ради</a:t>
            </a:r>
          </a:p>
          <a:p>
            <a:pPr algn="ctr">
              <a:spcBef>
                <a:spcPct val="20000"/>
              </a:spcBef>
              <a:buFont typeface="Arial" panose="020B0604020202020204" pitchFamily="34" charset="0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Черкаської області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6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>Індивідуальне</a:t>
            </a:r>
            <a:r>
              <a:rPr lang="ru-RU" altLang="en-US" sz="4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>  </a:t>
            </a:r>
            <a:r>
              <a:rPr lang="ru-RU" altLang="en-US" sz="4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>опитування</a:t>
            </a:r>
            <a:endParaRPr lang="ru-RU" altLang="en-US" sz="4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en-US" dirty="0">
                <a:latin typeface="Times New Roman" panose="02020603050405020304" pitchFamily="18" charset="0"/>
              </a:rPr>
              <a:t>-</a:t>
            </a:r>
            <a:r>
              <a:rPr lang="ru-RU" altLang="en-US" dirty="0" err="1">
                <a:latin typeface="Times New Roman" panose="02020603050405020304" pitchFamily="18" charset="0"/>
              </a:rPr>
              <a:t>Що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таке</a:t>
            </a:r>
            <a:r>
              <a:rPr lang="ru-RU" altLang="en-US" dirty="0">
                <a:latin typeface="Times New Roman" panose="02020603050405020304" pitchFamily="18" charset="0"/>
              </a:rPr>
              <a:t> джаз?</a:t>
            </a:r>
          </a:p>
          <a:p>
            <a:r>
              <a:rPr lang="ru-RU" altLang="en-US" dirty="0">
                <a:latin typeface="Times New Roman" panose="02020603050405020304" pitchFamily="18" charset="0"/>
              </a:rPr>
              <a:t>-</a:t>
            </a:r>
            <a:r>
              <a:rPr lang="ru-RU" altLang="en-US" dirty="0" err="1">
                <a:latin typeface="Times New Roman" panose="02020603050405020304" pitchFamily="18" charset="0"/>
              </a:rPr>
              <a:t>Які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особливості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джазової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імпровізації</a:t>
            </a:r>
            <a:r>
              <a:rPr lang="ru-RU" altLang="en-US" dirty="0">
                <a:latin typeface="Times New Roman" panose="02020603050405020304" pitchFamily="18" charset="0"/>
              </a:rPr>
              <a:t>?</a:t>
            </a:r>
            <a:endParaRPr lang="ru-RU" altLang="en-US">
              <a:latin typeface="Times New Roman" panose="02020603050405020304" pitchFamily="18" charset="0"/>
            </a:endParaRPr>
          </a:p>
          <a:p>
            <a:r>
              <a:rPr lang="ru-RU" altLang="en-US">
                <a:latin typeface="Times New Roman" panose="02020603050405020304" pitchFamily="18" charset="0"/>
              </a:rPr>
              <a:t>На </a:t>
            </a:r>
            <a:r>
              <a:rPr lang="ru-RU" altLang="en-US" dirty="0" err="1">
                <a:latin typeface="Times New Roman" panose="02020603050405020304" pitchFamily="18" charset="0"/>
              </a:rPr>
              <a:t>яких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інструментах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зазвичай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виконують</a:t>
            </a:r>
            <a:r>
              <a:rPr lang="ru-RU" altLang="en-US" dirty="0">
                <a:latin typeface="Times New Roman" panose="02020603050405020304" pitchFamily="18" charset="0"/>
              </a:rPr>
              <a:t> джаз?</a:t>
            </a:r>
          </a:p>
          <a:p>
            <a:r>
              <a:rPr lang="ru-RU" altLang="en-US" dirty="0">
                <a:latin typeface="Times New Roman" panose="02020603050405020304" pitchFamily="18" charset="0"/>
              </a:rPr>
              <a:t>-</a:t>
            </a:r>
            <a:r>
              <a:rPr lang="ru-RU" altLang="en-US" dirty="0" err="1">
                <a:latin typeface="Times New Roman" panose="02020603050405020304" pitchFamily="18" charset="0"/>
              </a:rPr>
              <a:t>Назвіть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відомі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імена</a:t>
            </a:r>
            <a:r>
              <a:rPr lang="ru-RU" altLang="en-US" dirty="0">
                <a:latin typeface="Times New Roman" panose="02020603050405020304" pitchFamily="18" charset="0"/>
              </a:rPr>
              <a:t> в джазовому </a:t>
            </a:r>
            <a:r>
              <a:rPr lang="ru-RU" altLang="en-US" dirty="0" err="1">
                <a:latin typeface="Times New Roman" panose="02020603050405020304" pitchFamily="18" charset="0"/>
              </a:rPr>
              <a:t>мистецтві</a:t>
            </a:r>
            <a:r>
              <a:rPr lang="ru-RU" altLang="en-US" dirty="0"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7924800" y="357188"/>
            <a:ext cx="1219200" cy="1905000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 b="1">
                <a:solidFill>
                  <a:schemeClr val="tx1"/>
                </a:solidFill>
                <a:latin typeface="Times New Roman" panose="02020603050405020304" pitchFamily="18" charset="0"/>
                <a:sym typeface="+mn-ea"/>
              </a:rPr>
              <a:t>Музичний словничок</a:t>
            </a: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1775" y="274955"/>
            <a:ext cx="1219200" cy="1905000"/>
          </a:xfrm>
          <a:prstGeom prst="rect">
            <a:avLst/>
          </a:prstGeom>
        </p:spPr>
      </p:pic>
      <p:sp>
        <p:nvSpPr>
          <p:cNvPr id="4" name="Блок-схема: альтернативный процесс 3"/>
          <p:cNvSpPr/>
          <p:nvPr/>
        </p:nvSpPr>
        <p:spPr>
          <a:xfrm>
            <a:off x="1068070" y="1426210"/>
            <a:ext cx="7310755" cy="454977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480185" y="1873885"/>
            <a:ext cx="625729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800" b="1">
                <a:solidFill>
                  <a:schemeClr val="bg1"/>
                </a:solidFill>
                <a:latin typeface="Arial Black" panose="020B0A04020102020204" charset="0"/>
              </a:rPr>
              <a:t>Рок-н-рол </a:t>
            </a:r>
            <a:r>
              <a:rPr lang="ru-RU" altLang="en-US" sz="2800" b="1" i="1">
                <a:solidFill>
                  <a:schemeClr val="bg1"/>
                </a:solidFill>
                <a:latin typeface="Arial Black" panose="020B0A04020102020204" charset="0"/>
              </a:rPr>
              <a:t>(англ. rock’n’roll — крутись і гойдайся)</a:t>
            </a:r>
            <a:r>
              <a:rPr lang="ru-RU" altLang="en-US" sz="2800" b="1" i="1">
                <a:latin typeface="Times New Roman" panose="02020603050405020304" pitchFamily="18" charset="0"/>
              </a:rPr>
              <a:t> </a:t>
            </a:r>
            <a:r>
              <a:rPr lang="ru-RU" altLang="en-US" sz="2800" b="1">
                <a:latin typeface="Times New Roman" panose="02020603050405020304" pitchFamily="18" charset="0"/>
              </a:rPr>
              <a:t>— модний танець, що виник у США на початку 50-х років XX ст. на ґрунті ритм- енд-блюзу та хілбілі (напрямку народної музики білих поселенців із південних районів США).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dirty="0" smtClean="0">
                <a:cs typeface="Adobe Hebrew" pitchFamily="18" charset="-79"/>
              </a:rPr>
              <a:t>Роберт </a:t>
            </a:r>
            <a:r>
              <a:rPr lang="uk-UA" sz="4000" b="1" dirty="0" err="1" smtClean="0">
                <a:cs typeface="Adobe Hebrew" pitchFamily="18" charset="-79"/>
              </a:rPr>
              <a:t>Джонсон-</a:t>
            </a:r>
            <a:r>
              <a:rPr lang="uk-UA" sz="3100" b="1" dirty="0" err="1" smtClean="0">
                <a:cs typeface="Adobe Hebrew" pitchFamily="18" charset="-79"/>
              </a:rPr>
              <a:t>блюзовий</a:t>
            </a:r>
            <a:r>
              <a:rPr lang="uk-UA" sz="4000" b="1" dirty="0" smtClean="0">
                <a:cs typeface="Adobe Hebrew" pitchFamily="18" charset="-79"/>
              </a:rPr>
              <a:t> </a:t>
            </a:r>
            <a:r>
              <a:rPr lang="uk-UA" sz="3100" b="1" dirty="0" smtClean="0">
                <a:cs typeface="Adobe Hebrew" pitchFamily="18" charset="-79"/>
              </a:rPr>
              <a:t>виконавець,що вплинув на розвиток раннього рок-н-ролу</a:t>
            </a:r>
            <a:endParaRPr lang="uk-UA" sz="3100" b="1" dirty="0">
              <a:cs typeface="Adobe Hebrew" pitchFamily="18" charset="-79"/>
            </a:endParaRPr>
          </a:p>
        </p:txBody>
      </p:sp>
      <p:pic>
        <p:nvPicPr>
          <p:cNvPr id="4" name="Роберт Джонсон Crossroad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11275" y="1571625"/>
            <a:ext cx="6305550" cy="4729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altLang="ru-RU" sz="4400">
                <a:latin typeface="Arial Black" panose="020B0A04020102020204" charset="0"/>
              </a:rPr>
              <a:t>Відомі виконавці</a:t>
            </a:r>
            <a:br>
              <a:rPr lang="uk-UA" altLang="ru-RU" sz="4400">
                <a:latin typeface="Arial Black" panose="020B0A04020102020204" charset="0"/>
              </a:rPr>
            </a:br>
            <a:r>
              <a:rPr lang="uk-UA" altLang="ru-RU" sz="4400">
                <a:latin typeface="Arial Black" panose="020B0A04020102020204" charset="0"/>
              </a:rPr>
              <a:t> рок-н-ролу</a:t>
            </a:r>
          </a:p>
        </p:txBody>
      </p:sp>
      <p:pic>
        <p:nvPicPr>
          <p:cNvPr id="4" name="Замещающее содержимое 3" descr="200pxCDelvis56_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8750" y="1445895"/>
            <a:ext cx="4199255" cy="4121785"/>
          </a:xfrm>
          <a:prstGeom prst="snipRound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7" name="Замещающее содержимое 6" descr="67267560.208x208"/>
          <p:cNvPicPr>
            <a:picLocks noGrp="1" noChangeAspect="1"/>
          </p:cNvPicPr>
          <p:nvPr>
            <p:ph sz="half" idx="2"/>
          </p:nvPr>
        </p:nvPicPr>
        <p:blipFill>
          <a:blip r:embed="rId3">
            <a:lum contrast="12000"/>
          </a:blip>
          <a:stretch>
            <a:fillRect/>
          </a:stretch>
        </p:blipFill>
        <p:spPr>
          <a:xfrm>
            <a:off x="4813935" y="1430655"/>
            <a:ext cx="4166870" cy="4137025"/>
          </a:xfrm>
          <a:prstGeom prst="snipRound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100" name="Текстовое поле 99"/>
          <p:cNvSpPr txBox="1"/>
          <p:nvPr/>
        </p:nvSpPr>
        <p:spPr>
          <a:xfrm>
            <a:off x="646430" y="5979795"/>
            <a:ext cx="22967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Е.Преслі </a:t>
            </a:r>
            <a:endParaRPr lang="ru-RU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891530" y="5979795"/>
            <a:ext cx="20116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К. Річард</a:t>
            </a:r>
            <a:r>
              <a:rPr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424936" cy="994122"/>
          </a:xfrm>
        </p:spPr>
        <p:txBody>
          <a:bodyPr>
            <a:normAutofit fontScale="90000"/>
          </a:bodyPr>
          <a:lstStyle/>
          <a:p>
            <a:r>
              <a:rPr lang="ru-RU" alt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Музичне</a:t>
            </a:r>
            <a:r>
              <a:rPr lang="ru-RU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ru-RU" altLang="en-US" sz="4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сприймання</a:t>
            </a:r>
            <a:r>
              <a:rPr lang="ru-RU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/>
            </a:r>
            <a:br>
              <a:rPr lang="ru-RU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</a:br>
            <a:endParaRPr lang="ru-RU" altLang="en-US" dirty="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altLang="en-US" b="1" dirty="0" err="1">
                <a:latin typeface="Times New Roman" panose="02020603050405020304" pitchFamily="18" charset="0"/>
              </a:rPr>
              <a:t>Е.Преслі</a:t>
            </a:r>
            <a:r>
              <a:rPr lang="ru-RU" altLang="en-US" b="1" dirty="0">
                <a:latin typeface="Times New Roman" panose="02020603050405020304" pitchFamily="18" charset="0"/>
              </a:rPr>
              <a:t> «</a:t>
            </a:r>
            <a:r>
              <a:rPr lang="ru-RU" altLang="en-US" b="1" dirty="0" err="1">
                <a:latin typeface="Times New Roman" panose="02020603050405020304" pitchFamily="18" charset="0"/>
              </a:rPr>
              <a:t>Thet’s</a:t>
            </a:r>
            <a:r>
              <a:rPr lang="ru-RU" altLang="en-US" b="1" dirty="0">
                <a:latin typeface="Times New Roman" panose="02020603050405020304" pitchFamily="18" charset="0"/>
              </a:rPr>
              <a:t> </a:t>
            </a:r>
            <a:r>
              <a:rPr lang="ru-RU" altLang="en-US" b="1" dirty="0" err="1">
                <a:latin typeface="Times New Roman" panose="02020603050405020304" pitchFamily="18" charset="0"/>
              </a:rPr>
              <a:t>All</a:t>
            </a:r>
            <a:r>
              <a:rPr lang="ru-RU" altLang="en-US" b="1" dirty="0">
                <a:latin typeface="Times New Roman" panose="02020603050405020304" pitchFamily="18" charset="0"/>
              </a:rPr>
              <a:t> </a:t>
            </a:r>
            <a:r>
              <a:rPr lang="ru-RU" altLang="en-US" b="1" dirty="0" err="1">
                <a:latin typeface="Times New Roman" panose="02020603050405020304" pitchFamily="18" charset="0"/>
              </a:rPr>
              <a:t>Righr</a:t>
            </a:r>
            <a:r>
              <a:rPr lang="ru-RU" altLang="en-US" b="1" dirty="0">
                <a:latin typeface="Times New Roman" panose="02020603050405020304" pitchFamily="18" charset="0"/>
              </a:rPr>
              <a:t> </a:t>
            </a:r>
            <a:r>
              <a:rPr lang="ru-RU" altLang="en-US" b="1" dirty="0" err="1">
                <a:latin typeface="Times New Roman" panose="02020603050405020304" pitchFamily="18" charset="0"/>
              </a:rPr>
              <a:t>Mama</a:t>
            </a:r>
            <a:r>
              <a:rPr lang="ru-RU" altLang="en-US" b="1" dirty="0">
                <a:latin typeface="Times New Roman" panose="02020603050405020304" pitchFamily="18" charset="0"/>
              </a:rPr>
              <a:t>» </a:t>
            </a:r>
          </a:p>
          <a:p>
            <a:endParaRPr lang="ru-RU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altLang="en-US" b="1">
                <a:latin typeface="Times New Roman" panose="02020603050405020304" pitchFamily="18" charset="0"/>
              </a:rPr>
              <a:t>К. Річард і гурт «Піе Shadows» «Living Doll»</a:t>
            </a:r>
          </a:p>
        </p:txBody>
      </p:sp>
      <p:pic>
        <p:nvPicPr>
          <p:cNvPr id="7" name="Изображение 6" descr="rock-n-roll_dance_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3725" y="3371215"/>
            <a:ext cx="5145405" cy="3430270"/>
          </a:xfrm>
          <a:prstGeom prst="rect">
            <a:avLst/>
          </a:prstGeom>
        </p:spPr>
      </p:pic>
      <p:pic>
        <p:nvPicPr>
          <p:cNvPr id="8" name="19-1 Elvis Presley - That's Alright Mam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2357422" y="2786058"/>
            <a:ext cx="304800" cy="304800"/>
          </a:xfrm>
          <a:prstGeom prst="rect">
            <a:avLst/>
          </a:prstGeom>
        </p:spPr>
      </p:pic>
      <p:pic>
        <p:nvPicPr>
          <p:cNvPr id="9" name="19-2 Cliff Richard and The Shadows - Living Doll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6572264" y="27146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6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71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Аналіз</a:t>
            </a:r>
            <a:r>
              <a:rPr lang="ru-RU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ru-RU" alt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музичних</a:t>
            </a:r>
            <a:r>
              <a:rPr lang="ru-RU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  </a:t>
            </a:r>
            <a:r>
              <a:rPr lang="ru-RU" altLang="en-US" sz="4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творів</a:t>
            </a:r>
            <a:endParaRPr lang="ru-RU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sym typeface="+mn-ea"/>
            </a:endParaRP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24800" y="0"/>
            <a:ext cx="1219200" cy="1905000"/>
          </a:xfrm>
          <a:prstGeom prst="rect">
            <a:avLst/>
          </a:prstGeom>
        </p:spPr>
      </p:pic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1035685" y="1600200"/>
            <a:ext cx="7651115" cy="4526280"/>
          </a:xfrm>
        </p:spPr>
        <p:txBody>
          <a:bodyPr/>
          <a:lstStyle/>
          <a:p>
            <a:r>
              <a:rPr lang="ru-RU" altLang="en-US" dirty="0">
                <a:latin typeface="Times New Roman" panose="02020603050405020304" pitchFamily="18" charset="0"/>
              </a:rPr>
              <a:t>.</a:t>
            </a:r>
            <a:r>
              <a:rPr lang="ru-RU" altLang="en-US" dirty="0" err="1">
                <a:latin typeface="Times New Roman" panose="02020603050405020304" pitchFamily="18" charset="0"/>
              </a:rPr>
              <a:t>Поділіться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своїми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враженнями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від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рок-н-рольних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творів</a:t>
            </a:r>
            <a:r>
              <a:rPr lang="ru-RU" altLang="en-US" dirty="0">
                <a:latin typeface="Times New Roman" panose="02020603050405020304" pitchFamily="18" charset="0"/>
              </a:rPr>
              <a:t>.</a:t>
            </a:r>
          </a:p>
          <a:p>
            <a:r>
              <a:rPr lang="ru-RU" altLang="en-US" dirty="0">
                <a:latin typeface="Times New Roman" panose="02020603050405020304" pitchFamily="18" charset="0"/>
              </a:rPr>
              <a:t>2.Які </a:t>
            </a:r>
            <a:r>
              <a:rPr lang="ru-RU" altLang="en-US" dirty="0" err="1">
                <a:latin typeface="Times New Roman" panose="02020603050405020304" pitchFamily="18" charset="0"/>
              </a:rPr>
              <a:t>характерні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ознаки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рок-н-ролу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відчувалися</a:t>
            </a:r>
            <a:r>
              <a:rPr lang="ru-RU" altLang="en-US" dirty="0">
                <a:latin typeface="Times New Roman" panose="02020603050405020304" pitchFamily="18" charset="0"/>
              </a:rPr>
              <a:t> у </a:t>
            </a:r>
            <a:r>
              <a:rPr lang="ru-RU" altLang="en-US" dirty="0" err="1">
                <a:latin typeface="Times New Roman" panose="02020603050405020304" pitchFamily="18" charset="0"/>
              </a:rPr>
              <a:t>музиці</a:t>
            </a:r>
            <a:r>
              <a:rPr lang="ru-RU" altLang="en-US" dirty="0">
                <a:latin typeface="Times New Roman" panose="02020603050405020304" pitchFamily="18" charset="0"/>
              </a:rPr>
              <a:t>?</a:t>
            </a:r>
          </a:p>
          <a:p>
            <a:r>
              <a:rPr lang="ru-RU" altLang="en-US" dirty="0">
                <a:latin typeface="Times New Roman" panose="02020603050405020304" pitchFamily="18" charset="0"/>
              </a:rPr>
              <a:t>3.Охарактеризуйте </a:t>
            </a:r>
            <a:r>
              <a:rPr lang="ru-RU" altLang="en-US" dirty="0" err="1">
                <a:latin typeface="Times New Roman" panose="02020603050405020304" pitchFamily="18" charset="0"/>
              </a:rPr>
              <a:t>засоби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музичної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виразності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творів</a:t>
            </a:r>
            <a:r>
              <a:rPr lang="ru-RU" altLang="en-US" dirty="0">
                <a:latin typeface="Times New Roman" panose="02020603050405020304" pitchFamily="18" charset="0"/>
              </a:rPr>
              <a:t> та </a:t>
            </a:r>
            <a:r>
              <a:rPr lang="ru-RU" altLang="en-US" dirty="0" err="1">
                <a:latin typeface="Times New Roman" panose="02020603050405020304" pitchFamily="18" charset="0"/>
              </a:rPr>
              <a:t>їхні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мелодії</a:t>
            </a:r>
            <a:r>
              <a:rPr lang="ru-RU" altLang="en-US" dirty="0">
                <a:latin typeface="Times New Roman" panose="02020603050405020304" pitchFamily="18" charset="0"/>
              </a:rPr>
              <a:t>.</a:t>
            </a:r>
          </a:p>
          <a:p>
            <a:r>
              <a:rPr lang="ru-RU" altLang="en-US" dirty="0">
                <a:latin typeface="Times New Roman" panose="02020603050405020304" pitchFamily="18" charset="0"/>
              </a:rPr>
              <a:t>4.У </a:t>
            </a:r>
            <a:r>
              <a:rPr lang="ru-RU" altLang="en-US" dirty="0" err="1">
                <a:latin typeface="Times New Roman" panose="02020603050405020304" pitchFamily="18" charset="0"/>
              </a:rPr>
              <a:t>чому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полягає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особливість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ритмічного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супроводу</a:t>
            </a:r>
            <a:r>
              <a:rPr lang="ru-RU" altLang="en-US" dirty="0">
                <a:latin typeface="Times New Roman" panose="02020603050405020304" pitchFamily="18" charset="0"/>
              </a:rPr>
              <a:t> та </a:t>
            </a:r>
            <a:r>
              <a:rPr lang="ru-RU" altLang="en-US" dirty="0" err="1">
                <a:latin typeface="Times New Roman" panose="02020603050405020304" pitchFamily="18" charset="0"/>
              </a:rPr>
              <a:t>виконання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цих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композицій</a:t>
            </a:r>
            <a:r>
              <a:rPr lang="ru-RU" altLang="en-US" dirty="0">
                <a:latin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5400" b="1">
                <a:solidFill>
                  <a:schemeClr val="tx1"/>
                </a:solidFill>
                <a:latin typeface="Times New Roman" panose="02020603050405020304" pitchFamily="18" charset="0"/>
                <a:sym typeface="+mn-ea"/>
              </a:rPr>
              <a:t>Музичний словничок</a:t>
            </a: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77505" y="45085"/>
            <a:ext cx="1219200" cy="1905000"/>
          </a:xfrm>
          <a:prstGeom prst="rect">
            <a:avLst/>
          </a:prstGeom>
        </p:spPr>
      </p:pic>
      <p:sp>
        <p:nvSpPr>
          <p:cNvPr id="5" name="Блок-схема: альтернативный процесс 4"/>
          <p:cNvSpPr/>
          <p:nvPr/>
        </p:nvSpPr>
        <p:spPr>
          <a:xfrm>
            <a:off x="899795" y="1844675"/>
            <a:ext cx="7345045" cy="45364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183640" y="2097405"/>
            <a:ext cx="6668770" cy="3661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3600">
                <a:solidFill>
                  <a:schemeClr val="bg1"/>
                </a:solidFill>
                <a:latin typeface="Arial Black" panose="020B0A04020102020204" charset="0"/>
              </a:rPr>
              <a:t>Рок-н-рол -</a:t>
            </a:r>
            <a:r>
              <a:rPr lang="ru-RU" altLang="en-US" sz="3200">
                <a:latin typeface="Times New Roman" panose="02020603050405020304" pitchFamily="18" charset="0"/>
              </a:rPr>
              <a:t> </a:t>
            </a:r>
          </a:p>
          <a:p>
            <a:r>
              <a:rPr lang="ru-RU" altLang="en-US" sz="2800">
                <a:latin typeface="Times New Roman" panose="02020603050405020304" pitchFamily="18" charset="0"/>
              </a:rPr>
              <a:t>1.Динамічний парний танець американського походження; музика до цього танцю.</a:t>
            </a:r>
          </a:p>
          <a:p>
            <a:r>
              <a:rPr lang="ru-RU" altLang="en-US" sz="2800">
                <a:latin typeface="Times New Roman" panose="02020603050405020304" pitchFamily="18" charset="0"/>
              </a:rPr>
              <a:t>2.	Стиль музики, який поширився на початку 50-х років, походить від негритянського музичного мистецтва і сільського американського фольклору.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400">
                <a:solidFill>
                  <a:schemeClr val="tx2">
                    <a:lumMod val="75000"/>
                  </a:schemeClr>
                </a:solidFill>
                <a:latin typeface="Arial Black" panose="020B0A04020102020204" charset="0"/>
              </a:rPr>
              <a:t>Фізкультхвилинка</a:t>
            </a:r>
          </a:p>
        </p:txBody>
      </p:sp>
      <p:pic>
        <p:nvPicPr>
          <p:cNvPr id="6" name="Музична фізкультхвилинка - ВЕСЕЛА РУХАНКА - Малдіви 💗 З любов'ю до дітей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76338" y="1357313"/>
            <a:ext cx="6667500" cy="5000625"/>
          </a:xfrm>
          <a:prstGeom prst="rect">
            <a:avLst/>
          </a:prstGeom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4800">
                <a:solidFill>
                  <a:schemeClr val="tx2">
                    <a:lumMod val="75000"/>
                  </a:schemeClr>
                </a:solidFill>
                <a:latin typeface="Arial Black" panose="020B0A04020102020204" charset="0"/>
              </a:rPr>
              <a:t>Розучування пісні</a:t>
            </a:r>
          </a:p>
        </p:txBody>
      </p:sp>
      <p:pic>
        <p:nvPicPr>
          <p:cNvPr id="5" name="7 клас. Н. Май. Рок-н-рол (плюс)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/>
          </p:nvPr>
        </p:nvPicPr>
        <p:blipFill>
          <a:blip r:embed="rId3"/>
          <a:stretch>
            <a:fillRect/>
          </a:stretch>
        </p:blipFill>
        <p:spPr>
          <a:xfrm>
            <a:off x="1574800" y="1270000"/>
            <a:ext cx="5994400" cy="4495800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altLang="ru-RU" sz="4800" dirty="0">
                <a:latin typeface="Arial Black" panose="020B0A04020102020204" charset="0"/>
              </a:rPr>
              <a:t/>
            </a:r>
            <a:br>
              <a:rPr lang="uk-UA" altLang="ru-RU" sz="4800" dirty="0">
                <a:latin typeface="Arial Black" panose="020B0A04020102020204" charset="0"/>
              </a:rPr>
            </a:br>
            <a:r>
              <a:rPr lang="uk-UA" altLang="ru-RU" sz="4800" dirty="0" smtClean="0">
                <a:latin typeface="Arial Black" panose="020B0A04020102020204" charset="0"/>
              </a:rPr>
              <a:t/>
            </a:r>
            <a:br>
              <a:rPr lang="uk-UA" altLang="ru-RU" sz="4800" dirty="0" smtClean="0">
                <a:latin typeface="Arial Black" panose="020B0A04020102020204" charset="0"/>
              </a:rPr>
            </a:br>
            <a:r>
              <a:rPr lang="uk-UA" altLang="ru-RU" sz="4800" dirty="0">
                <a:latin typeface="Arial Black" panose="020B0A04020102020204" charset="0"/>
              </a:rPr>
              <a:t/>
            </a:r>
            <a:br>
              <a:rPr lang="uk-UA" altLang="ru-RU" sz="4800" dirty="0">
                <a:latin typeface="Arial Black" panose="020B0A04020102020204" charset="0"/>
              </a:rPr>
            </a:br>
            <a:r>
              <a:rPr lang="uk-UA" altLang="ru-RU" sz="4800" dirty="0" smtClean="0">
                <a:latin typeface="Arial Black" panose="020B0A04020102020204" charset="0"/>
              </a:rPr>
              <a:t/>
            </a:r>
            <a:br>
              <a:rPr lang="uk-UA" altLang="ru-RU" sz="4800" dirty="0" smtClean="0">
                <a:latin typeface="Arial Black" panose="020B0A04020102020204" charset="0"/>
              </a:rPr>
            </a:br>
            <a:r>
              <a:rPr lang="uk-UA" altLang="ru-RU" sz="4800" dirty="0">
                <a:latin typeface="Arial Black" panose="020B0A04020102020204" charset="0"/>
              </a:rPr>
              <a:t/>
            </a:r>
            <a:br>
              <a:rPr lang="uk-UA" altLang="ru-RU" sz="4800" dirty="0">
                <a:latin typeface="Arial Black" panose="020B0A04020102020204" charset="0"/>
              </a:rPr>
            </a:br>
            <a:r>
              <a:rPr lang="uk-UA" altLang="ru-RU" sz="4800" dirty="0" smtClean="0">
                <a:latin typeface="Arial Black" panose="020B0A04020102020204" charset="0"/>
              </a:rPr>
              <a:t/>
            </a:r>
            <a:br>
              <a:rPr lang="uk-UA" altLang="ru-RU" sz="4800" dirty="0" smtClean="0">
                <a:latin typeface="Arial Black" panose="020B0A04020102020204" charset="0"/>
              </a:rPr>
            </a:br>
            <a:r>
              <a:rPr lang="uk-UA" altLang="ru-RU" sz="4800" dirty="0">
                <a:latin typeface="Arial Black" panose="020B0A04020102020204" charset="0"/>
              </a:rPr>
              <a:t/>
            </a:r>
            <a:br>
              <a:rPr lang="uk-UA" altLang="ru-RU" sz="4800" dirty="0">
                <a:latin typeface="Arial Black" panose="020B0A04020102020204" charset="0"/>
              </a:rPr>
            </a:br>
            <a:r>
              <a:rPr lang="uk-UA" altLang="ru-RU" sz="4800" dirty="0" smtClean="0">
                <a:latin typeface="Arial Black" panose="020B0A04020102020204" charset="0"/>
              </a:rPr>
              <a:t/>
            </a:r>
            <a:br>
              <a:rPr lang="uk-UA" altLang="ru-RU" sz="4800" dirty="0" smtClean="0">
                <a:latin typeface="Arial Black" panose="020B0A04020102020204" charset="0"/>
              </a:rPr>
            </a:br>
            <a:r>
              <a:rPr lang="uk-UA" altLang="ru-RU" sz="4800" dirty="0">
                <a:latin typeface="Arial Black" panose="020B0A04020102020204" charset="0"/>
              </a:rPr>
              <a:t/>
            </a:r>
            <a:br>
              <a:rPr lang="uk-UA" altLang="ru-RU" sz="4800" dirty="0">
                <a:latin typeface="Arial Black" panose="020B0A04020102020204" charset="0"/>
              </a:rPr>
            </a:br>
            <a:r>
              <a:rPr lang="uk-UA" altLang="ru-RU" sz="4800" b="1" dirty="0" smtClean="0">
                <a:latin typeface="Arial Black" panose="020B0A04020102020204" charset="0"/>
                <a:cs typeface="Adobe Hebrew" pitchFamily="18" charset="-79"/>
              </a:rPr>
              <a:t>Творча робота</a:t>
            </a:r>
            <a:br>
              <a:rPr lang="uk-UA" altLang="ru-RU" sz="4800" b="1" dirty="0" smtClean="0">
                <a:latin typeface="Arial Black" panose="020B0A04020102020204" charset="0"/>
                <a:cs typeface="Adobe Hebrew" pitchFamily="18" charset="-79"/>
              </a:rPr>
            </a:br>
            <a:r>
              <a:rPr lang="uk-UA" altLang="ru-RU" sz="31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altLang="ru-RU" sz="3100" b="1" dirty="0" smtClean="0">
                <a:latin typeface="Times New Roman" pitchFamily="18" charset="0"/>
                <a:cs typeface="Times New Roman" pitchFamily="18" charset="0"/>
              </a:rPr>
              <a:t>изначити, що спільного чи відмінного між ілюстраціями та музикою Е.</a:t>
            </a:r>
            <a:r>
              <a:rPr lang="uk-UA" altLang="ru-RU" sz="3100" b="1" dirty="0" err="1" smtClean="0">
                <a:latin typeface="Times New Roman" pitchFamily="18" charset="0"/>
                <a:cs typeface="Times New Roman" pitchFamily="18" charset="0"/>
              </a:rPr>
              <a:t>Преслі</a:t>
            </a:r>
            <a:r>
              <a:rPr lang="uk-UA" altLang="ru-RU" sz="4800" dirty="0" smtClean="0">
                <a:latin typeface="Arial Black" panose="020B0A04020102020204" charset="0"/>
              </a:rPr>
              <a:t/>
            </a:r>
            <a:br>
              <a:rPr lang="uk-UA" altLang="ru-RU" sz="4800" dirty="0" smtClean="0">
                <a:latin typeface="Arial Black" panose="020B0A04020102020204" charset="0"/>
              </a:rPr>
            </a:br>
            <a:r>
              <a:rPr lang="uk-UA" altLang="ru-RU" sz="4800" dirty="0" smtClean="0">
                <a:latin typeface="Arial Black" panose="020B0A04020102020204" charset="0"/>
              </a:rPr>
              <a:t/>
            </a:r>
            <a:br>
              <a:rPr lang="uk-UA" altLang="ru-RU" sz="4800" dirty="0" smtClean="0">
                <a:latin typeface="Arial Black" panose="020B0A04020102020204" charset="0"/>
              </a:rPr>
            </a:br>
            <a:r>
              <a:rPr lang="uk-UA" altLang="ru-RU" sz="4800" dirty="0">
                <a:latin typeface="Arial Black" panose="020B0A04020102020204" charset="0"/>
              </a:rPr>
              <a:t/>
            </a:r>
            <a:br>
              <a:rPr lang="uk-UA" altLang="ru-RU" sz="4800" dirty="0">
                <a:latin typeface="Arial Black" panose="020B0A04020102020204" charset="0"/>
              </a:rPr>
            </a:br>
            <a:r>
              <a:rPr lang="uk-UA" altLang="ru-RU" sz="4800" dirty="0" smtClean="0">
                <a:latin typeface="Arial Black" panose="020B0A04020102020204" charset="0"/>
              </a:rPr>
              <a:t/>
            </a:r>
            <a:br>
              <a:rPr lang="uk-UA" altLang="ru-RU" sz="4800" dirty="0" smtClean="0">
                <a:latin typeface="Arial Black" panose="020B0A04020102020204" charset="0"/>
              </a:rPr>
            </a:br>
            <a:r>
              <a:rPr lang="uk-UA" altLang="ru-RU" sz="4800" dirty="0">
                <a:latin typeface="Arial Black" panose="020B0A04020102020204" charset="0"/>
              </a:rPr>
              <a:t/>
            </a:r>
            <a:br>
              <a:rPr lang="uk-UA" altLang="ru-RU" sz="4800" dirty="0">
                <a:latin typeface="Arial Black" panose="020B0A04020102020204" charset="0"/>
              </a:rPr>
            </a:br>
            <a:r>
              <a:rPr lang="uk-UA" altLang="ru-RU" sz="4800" dirty="0" smtClean="0">
                <a:latin typeface="Arial Black" panose="020B0A04020102020204" charset="0"/>
              </a:rPr>
              <a:t/>
            </a:r>
            <a:br>
              <a:rPr lang="uk-UA" altLang="ru-RU" sz="4800" dirty="0" smtClean="0">
                <a:latin typeface="Arial Black" panose="020B0A04020102020204" charset="0"/>
              </a:rPr>
            </a:br>
            <a:r>
              <a:rPr lang="uk-UA" altLang="ru-RU" sz="4800" dirty="0">
                <a:latin typeface="Arial Black" panose="020B0A04020102020204" charset="0"/>
              </a:rPr>
              <a:t/>
            </a:r>
            <a:br>
              <a:rPr lang="uk-UA" altLang="ru-RU" sz="4800" dirty="0">
                <a:latin typeface="Arial Black" panose="020B0A04020102020204" charset="0"/>
              </a:rPr>
            </a:br>
            <a:r>
              <a:rPr lang="uk-UA" altLang="ru-RU" dirty="0" smtClean="0"/>
              <a:t>  </a:t>
            </a:r>
            <a:br>
              <a:rPr lang="uk-UA" altLang="ru-RU" dirty="0" smtClean="0"/>
            </a:br>
            <a:r>
              <a:rPr lang="uk-UA" altLang="ru-RU" sz="4800" dirty="0">
                <a:latin typeface="Arial Black" panose="020B0A04020102020204" charset="0"/>
              </a:rPr>
              <a:t/>
            </a:r>
            <a:br>
              <a:rPr lang="uk-UA" altLang="ru-RU" sz="4800" dirty="0">
                <a:latin typeface="Arial Black" panose="020B0A04020102020204" charset="0"/>
              </a:rPr>
            </a:br>
            <a:r>
              <a:rPr lang="uk-UA" altLang="ru-RU" sz="4800" dirty="0" smtClean="0">
                <a:latin typeface="Arial Black" panose="020B0A04020102020204" charset="0"/>
              </a:rPr>
              <a:t/>
            </a:r>
            <a:br>
              <a:rPr lang="uk-UA" altLang="ru-RU" sz="4800" dirty="0" smtClean="0">
                <a:latin typeface="Arial Black" panose="020B0A04020102020204" charset="0"/>
              </a:rPr>
            </a:br>
            <a:endParaRPr lang="uk-UA" altLang="ru-RU" sz="4800" dirty="0">
              <a:latin typeface="Arial Black" panose="020B0A04020102020204" charset="0"/>
            </a:endParaRPr>
          </a:p>
        </p:txBody>
      </p:sp>
      <p:pic>
        <p:nvPicPr>
          <p:cNvPr id="6" name="Замещающее содержимое 5" descr="загруженное"/>
          <p:cNvPicPr>
            <a:picLocks noGrp="1" noChangeAspect="1"/>
          </p:cNvPicPr>
          <p:nvPr>
            <p:ph sz="half" idx="1"/>
          </p:nvPr>
        </p:nvPicPr>
        <p:blipFill>
          <a:blip r:embed="rId2">
            <a:lum contrast="36000"/>
          </a:blip>
          <a:stretch>
            <a:fillRect/>
          </a:stretch>
        </p:blipFill>
        <p:spPr>
          <a:xfrm>
            <a:off x="395605" y="1549400"/>
            <a:ext cx="3971290" cy="4302760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pic>
        <p:nvPicPr>
          <p:cNvPr id="7" name="Замещающее содержимое 6" descr="4fdc7702d68910ede2bc64440398699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61865" y="1539875"/>
            <a:ext cx="4176395" cy="4271010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642910" y="6143644"/>
            <a:ext cx="577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 b="1" dirty="0" smtClean="0">
                <a:latin typeface="Times New Roman" panose="02020603050405020304" pitchFamily="18" charset="0"/>
              </a:rPr>
              <a:t>В.</a:t>
            </a:r>
            <a:r>
              <a:rPr lang="uk-UA" altLang="ru-RU" b="1" dirty="0" err="1" smtClean="0">
                <a:latin typeface="Times New Roman" panose="02020603050405020304" pitchFamily="18" charset="0"/>
              </a:rPr>
              <a:t>Барков</a:t>
            </a:r>
            <a:r>
              <a:rPr lang="uk-UA" altLang="ru-RU" b="1" dirty="0" smtClean="0">
                <a:latin typeface="Times New Roman" panose="02020603050405020304" pitchFamily="18" charset="0"/>
              </a:rPr>
              <a:t> </a:t>
            </a:r>
            <a:r>
              <a:rPr lang="uk-UA" altLang="ru-RU" b="1" dirty="0" err="1" smtClean="0">
                <a:latin typeface="Times New Roman" panose="02020603050405020304" pitchFamily="18" charset="0"/>
              </a:rPr>
              <a:t>“Ангельський</a:t>
            </a:r>
            <a:r>
              <a:rPr lang="uk-UA" altLang="ru-RU" b="1" dirty="0" smtClean="0">
                <a:latin typeface="Times New Roman" panose="02020603050405020304" pitchFamily="18" charset="0"/>
              </a:rPr>
              <a:t> </a:t>
            </a:r>
            <a:r>
              <a:rPr lang="uk-UA" altLang="ru-RU" b="1" dirty="0" err="1" smtClean="0">
                <a:latin typeface="Times New Roman" panose="02020603050405020304" pitchFamily="18" charset="0"/>
              </a:rPr>
              <a:t>рок-н</a:t>
            </a:r>
            <a:r>
              <a:rPr lang="uk-UA" altLang="ru-RU" b="1" dirty="0" smtClean="0">
                <a:latin typeface="Times New Roman" panose="02020603050405020304" pitchFamily="18" charset="0"/>
              </a:rPr>
              <a:t> </a:t>
            </a:r>
            <a:r>
              <a:rPr lang="uk-UA" altLang="ru-RU" b="1" dirty="0" err="1" smtClean="0">
                <a:latin typeface="Times New Roman" panose="02020603050405020304" pitchFamily="18" charset="0"/>
              </a:rPr>
              <a:t>рок”</a:t>
            </a:r>
            <a:endParaRPr lang="uk-UA" alt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15008" y="6143644"/>
            <a:ext cx="213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ru-RU" b="1" dirty="0" smtClean="0">
                <a:latin typeface="Times New Roman" panose="02020603050405020304" pitchFamily="18" charset="0"/>
              </a:rPr>
              <a:t>Л.Горбач</a:t>
            </a:r>
            <a:r>
              <a:rPr lang="uk-UA" altLang="ru-RU" dirty="0" smtClean="0"/>
              <a:t>  </a:t>
            </a:r>
            <a:r>
              <a:rPr lang="uk-UA" altLang="ru-RU" b="1" dirty="0" err="1" smtClean="0"/>
              <a:t>“Ф’южн</a:t>
            </a:r>
            <a:r>
              <a:rPr lang="uk-UA" altLang="ru-RU" dirty="0" err="1" smtClean="0"/>
              <a:t>”</a:t>
            </a:r>
            <a:endParaRPr lang="uk-UA" altLang="ru-RU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8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8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38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38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>
                <a:solidFill>
                  <a:schemeClr val="tx2">
                    <a:lumMod val="75000"/>
                  </a:schemeClr>
                </a:solidFill>
                <a:latin typeface="Arial Black" panose="020B0A04020102020204" charset="0"/>
              </a:rPr>
              <a:t>Рефлексія</a:t>
            </a: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22895" y="99060"/>
            <a:ext cx="1219200" cy="1905000"/>
          </a:xfrm>
          <a:prstGeom prst="rect">
            <a:avLst/>
          </a:prstGeom>
        </p:spPr>
      </p:pic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882650" y="2004060"/>
            <a:ext cx="7378700" cy="4526280"/>
          </a:xfrm>
        </p:spPr>
        <p:txBody>
          <a:bodyPr/>
          <a:lstStyle/>
          <a:p>
            <a:r>
              <a:rPr lang="ru-RU" altLang="en-US">
                <a:latin typeface="Times New Roman" panose="02020603050405020304" pitchFamily="18" charset="0"/>
              </a:rPr>
              <a:t>-Що ви знаєте про рок-н-рол?</a:t>
            </a:r>
          </a:p>
          <a:p>
            <a:r>
              <a:rPr lang="ru-RU" altLang="en-US">
                <a:latin typeface="Times New Roman" panose="02020603050405020304" pitchFamily="18" charset="0"/>
              </a:rPr>
              <a:t>-Назвіть його ознаки.</a:t>
            </a:r>
          </a:p>
          <a:p>
            <a:r>
              <a:rPr lang="ru-RU" altLang="en-US">
                <a:latin typeface="Times New Roman" panose="02020603050405020304" pitchFamily="18" charset="0"/>
              </a:rPr>
              <a:t>-Які сучасні співаки стали відомими виконавцями рок-н-ролу?</a:t>
            </a:r>
          </a:p>
          <a:p>
            <a:r>
              <a:rPr lang="ru-RU" altLang="en-US">
                <a:latin typeface="Times New Roman" panose="02020603050405020304" pitchFamily="18" charset="0"/>
              </a:rPr>
              <a:t>-Які їхні пісні ви знаєте?</a:t>
            </a:r>
          </a:p>
          <a:p>
            <a:r>
              <a:rPr lang="ru-RU" altLang="en-US">
                <a:latin typeface="Times New Roman" panose="02020603050405020304" pitchFamily="18" charset="0"/>
              </a:rPr>
              <a:t>-Чим відрізняються хіти рок-н-ролу від сучасної дитячої пісні  Н. Май?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>Домашнє завдання.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1345" cy="4526280"/>
          </a:xfrm>
        </p:spPr>
        <p:txBody>
          <a:bodyPr/>
          <a:lstStyle/>
          <a:p>
            <a:r>
              <a:rPr lang="ru-RU" altLang="en-US">
                <a:latin typeface="Times New Roman" panose="02020603050405020304" pitchFamily="18" charset="0"/>
              </a:rPr>
              <a:t>Послухайте музику, що лунає у вас вдома. Чи будуть серед неї рок-н-рольні композиції? Заспівайте пісню про рок-н-рол своїм друзям та рідним.</a:t>
            </a:r>
          </a:p>
        </p:txBody>
      </p:sp>
      <p:pic>
        <p:nvPicPr>
          <p:cNvPr id="7" name="Замещающее содержимое 6" descr="stilagi-59d609ca3f8e4"/>
          <p:cNvPicPr>
            <a:picLocks noGrp="1" noChangeAspect="1"/>
          </p:cNvPicPr>
          <p:nvPr>
            <p:ph sz="half" idx="2"/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contrast="12000"/>
          </a:blip>
          <a:stretch>
            <a:fillRect/>
          </a:stretch>
        </p:blipFill>
        <p:spPr>
          <a:xfrm>
            <a:off x="18415" y="2867025"/>
            <a:ext cx="9170035" cy="3974465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5895" y="2931478"/>
            <a:ext cx="7488832" cy="99412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Дякуємо </a:t>
            </a:r>
            <a:b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 увагу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</a:t>
            </a:r>
            <a:r>
              <a:rPr lang="ru-RU" altLang="en-US"/>
              <a:t/>
            </a:r>
            <a:br>
              <a:rPr lang="ru-RU" altLang="en-US"/>
            </a:br>
            <a:endParaRPr lang="ru-RU" altLang="en-US"/>
          </a:p>
        </p:txBody>
      </p:sp>
      <p:pic>
        <p:nvPicPr>
          <p:cNvPr id="7" name="Замещающее содержимое 6" descr="1823538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8440" y="1531620"/>
            <a:ext cx="4762500" cy="4762500"/>
          </a:xfrm>
          <a:prstGeom prst="rect">
            <a:avLst/>
          </a:prstGeom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4935" y="601028"/>
            <a:ext cx="7488832" cy="994122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Список використаних джерел</a:t>
            </a:r>
            <a:br>
              <a:rPr lang="uk-UA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uk-UA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Література:</a:t>
            </a:r>
            <a:r>
              <a:rPr lang="uk-UA" dirty="0">
                <a:sym typeface="+mn-ea"/>
              </a:rPr>
              <a:t/>
            </a:r>
            <a:br>
              <a:rPr lang="uk-UA" dirty="0">
                <a:sym typeface="+mn-ea"/>
              </a:rPr>
            </a:b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Кондратова Л.Г. Музичне мистецтво: підручник для 7 кл.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загальноосвіт.навч.закл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/Л.Г.Кондратова.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-Тернопіль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Навчальна книга - Богдан, 2015. -200 с.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Нова програма «Музичне мистецтво» для 5—7 класів загальноосвітніх навчальних закладів (автори: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Масол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JI.M.,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Коваленко О.Я.,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Сотська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Г.І., Кузьменко Г.В., Марчук Ж.С.,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Константинова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О.В., Паньків Л.І.,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Гринчук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І.ГТ.,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Новіко-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Н.В.,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Овіннікова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Н.І., 2012 р.) та Державного стандарту базової і повної загальної середньої освіти.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Павлюченко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С. Музиканту-любителю: короткий словник-довідник. Загальна редакція нар. артиста СРСР, академіка АН УРСР Л.М.Ревуцького, М.В.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Дремлюги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Київ – 1965.</a:t>
            </a:r>
            <a:endParaRPr lang="uk-UA" altLang="en-US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endParaRPr lang="ru-RU" altLang="en-US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6418"/>
            <a:ext cx="7488832" cy="994122"/>
          </a:xfrm>
        </p:spPr>
        <p:txBody>
          <a:bodyPr>
            <a:normAutofit fontScale="90000"/>
          </a:bodyPr>
          <a:lstStyle/>
          <a:p>
            <a:r>
              <a:rPr lang="uk-UA" sz="5400" b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Інтернет-ресурси</a:t>
            </a:r>
            <a:r>
              <a:rPr lang="uk-UA" altLang="en-US" sz="5400" b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/>
            </a:r>
            <a:br>
              <a:rPr lang="uk-UA" altLang="en-US" sz="5400" b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</a:br>
            <a:endParaRPr lang="uk-UA" altLang="en-US" sz="5400" b="1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  <a:hlinkClick r:id="rId2"/>
              </a:rPr>
              <a:t>http://www.ex.ua/80226571</a:t>
            </a:r>
            <a:endParaRPr lang="uk-UA" dirty="0" smtClean="0"/>
          </a:p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  <a:hlinkClick r:id="rId3"/>
              </a:rPr>
              <a:t>https://vk.com/nvip_com_ua</a:t>
            </a:r>
            <a:endParaRPr lang="uk-UA" dirty="0" smtClean="0"/>
          </a:p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  <a:hlinkClick r:id="rId4"/>
              </a:rPr>
              <a:t>http://mmomusicmel.blogspot.in</a:t>
            </a:r>
            <a:endParaRPr lang="ru-RU" altLang="en-US"/>
          </a:p>
          <a:p>
            <a:endParaRPr lang="ru-RU" altLang="en-US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399</Words>
  <Application>Microsoft Office PowerPoint</Application>
  <PresentationFormat>Экран (4:3)</PresentationFormat>
  <Paragraphs>50</Paragraphs>
  <Slides>16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1_Тема Office</vt:lpstr>
      <vt:lpstr>Презентация PowerPoint</vt:lpstr>
      <vt:lpstr>Індивідуальне  опитування</vt:lpstr>
      <vt:lpstr>Музичний словничок</vt:lpstr>
      <vt:lpstr>Роберт Джонсон-блюзовий виконавець,що вплинув на розвиток раннього рок-н-ролу</vt:lpstr>
      <vt:lpstr>Відомі виконавці  рок-н-ролу</vt:lpstr>
      <vt:lpstr>Музичне сприймання </vt:lpstr>
      <vt:lpstr>Аналіз музичних  творів</vt:lpstr>
      <vt:lpstr>Музичний словничок</vt:lpstr>
      <vt:lpstr>Фізкультхвилинка</vt:lpstr>
      <vt:lpstr>Розучування пісні</vt:lpstr>
      <vt:lpstr>         Творча робота Визначити, що спільного чи відмінного між ілюстраціями та музикою Е.Преслі            </vt:lpstr>
      <vt:lpstr>Рефлексія</vt:lpstr>
      <vt:lpstr>Домашнє завдання.</vt:lpstr>
      <vt:lpstr>Дякуємо  за увагу! </vt:lpstr>
      <vt:lpstr>Список використаних джерел Література: </vt:lpstr>
      <vt:lpstr>Інтернет-ресурси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TPCUSer</cp:lastModifiedBy>
  <cp:revision>22</cp:revision>
  <dcterms:created xsi:type="dcterms:W3CDTF">2015-03-06T10:45:00Z</dcterms:created>
  <dcterms:modified xsi:type="dcterms:W3CDTF">2023-02-16T10:47:28Z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1049-10.2.0.5965</vt:lpwstr>
  </property>
</Properties>
</file>