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9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01"/>
      </p:cViewPr>
      <p:guideLst>
        <p:guide orient="horz" pos="216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419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6DC3D-C717-495C-B489-C044A339A55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41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60649"/>
            <a:ext cx="7772400" cy="108011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ru-RU" dirty="0" smtClean="0"/>
              <a:t>Что такое музыка?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067944" y="1556792"/>
            <a:ext cx="4824536" cy="648072"/>
          </a:xfrm>
        </p:spPr>
        <p:txBody>
          <a:bodyPr/>
          <a:lstStyle>
            <a:lvl1pPr marL="0" indent="0" algn="ctr">
              <a:buNone/>
              <a:defRPr b="1" spc="10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>
                <a:latin typeface="Monotype Corsiva" panose="03010101010201010101" pitchFamily="66" charset="0"/>
              </a:rPr>
              <a:t>Тематическое занятие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75112">
            <a:off x="111351" y="961634"/>
            <a:ext cx="3937657" cy="35355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 trans="13000" intensity="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771800" y="2151499"/>
            <a:ext cx="6372200" cy="50744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507029" flipH="1">
            <a:off x="1703243" y="1922835"/>
            <a:ext cx="3664793" cy="3587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488832" cy="994122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72816"/>
            <a:ext cx="7992888" cy="48245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112EE3-8D7B-4B58-AB97-46ED5FB8A23A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DCEB5B-6502-4E9F-BC06-7ED6C8642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5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200505">
            <a:off x="70967" y="-486825"/>
            <a:ext cx="6005348" cy="5813643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7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CrisscrossEtching trans="32000"/>
                    </a14:imgEffect>
                    <a14:imgEffect>
                      <a14:saturation sat="400000"/>
                    </a14:imgEffect>
                    <a14:imgEffect>
                      <a14:sharpenSoften amount="-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92" y="35889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484784"/>
            <a:ext cx="8424936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6600" kern="1200">
          <a:solidFill>
            <a:srgbClr val="092EE9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onotype Corsiva" panose="03010101010201010101" pitchFamily="66" charset="0"/>
          <a:ea typeface="+mj-ea"/>
          <a:cs typeface="Aharoni" panose="02010803020104030203" pitchFamily="2" charset="-79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21-07%20Lara%20Fabian%20-%20Je%20t'aime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21-07%20Lara%20Fabian%20-%20Je%20t'aime.mp3" TargetMode="External"/><Relationship Id="rId7" Type="http://schemas.openxmlformats.org/officeDocument/2006/relationships/slideLayout" Target="../slideLayouts/slideLayout4.xml"/><Relationship Id="rId2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21-05%20Adriano%20Celentano%20-%20Confessa.mp3" TargetMode="External"/><Relationship Id="rId1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21-03%20Patricia%20Kaas%20-%20D'Allemange.mp3" TargetMode="External"/><Relationship Id="rId6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21-01-2%20Michael%20Jackson%20-%20They%20Don't%20Care%20About%20Us%20(D'n'b%20Remix)%20(suchasna%20dj%20obrobka).mp3" TargetMode="External"/><Relationship Id="rId5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21-08%20Sofiya%20Rotaru%20-%20Chervona%20ruta.mp3" TargetMode="External"/><Relationship Id="rId10" Type="http://schemas.openxmlformats.org/officeDocument/2006/relationships/image" Target="../media/image18.png"/><Relationship Id="rId4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21-04%20Alla%20Pugachyova%20-%20Maestro.mp3" TargetMode="Externa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21-11%20Oleksandr%20Ponomaryov%20-%20Vin%20chekae%20na%20nei.mp3" TargetMode="External"/><Relationship Id="rId2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21-10%20Dgamala%20-%20Chomu%20kvity%20mayut%20ochi.mp3" TargetMode="External"/><Relationship Id="rId1" Type="http://schemas.openxmlformats.org/officeDocument/2006/relationships/audi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21-09%20Tina%20Karol%20-%20Namalyuyu%20tobi.mp3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&#1092;&#1110;&#1079;&#1082;&#1091;&#1083;&#1100;&#1090;&#1093;&#1074;&#1080;&#1083;&#1080;&#1085;&#1082;&#1072;.mp4" TargetMode="Externa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52;&#1040;&#1052;&#1048;&#1053;&#1045;\&#1062;&#1056;18&#1053;&#1086;&#1074;&#1072;&#1090;&#1086;&#1088;&#1089;&#1090;&#1074;&#1086;%20&#1074;%20&#1084;&#1091;&#1079;&#1080;&#1095;&#1085;&#1086;&#1084;&#1091;%20&#1084;&#1080;&#1089;&#1090;&#1077;&#1094;&#1090;&#1074;&#1110;.%207%20&#1082;&#1083;&#1072;&#1089;\&#1095;&#1072;&#1089;&#1090;&#1080;&#1085;&#1072;2\21&#1091;&#1088;7\7%20&#1082;&#1083;&#1072;&#1089;.%20&#1055;.%20&#1052;&#1072;&#1082;&#1082;&#1072;&#1088;&#1090;&#1085;&#1110;.%20&#171;&#1042;&#1095;&#1086;&#1088;&#1072;&#187;%20(&#171;Yesterday&#187;)%20(&#1087;&#1083;&#1102;&#1089;).mp4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nvip_com_ua" TargetMode="External"/><Relationship Id="rId2" Type="http://schemas.openxmlformats.org/officeDocument/2006/relationships/hyperlink" Target="http://www.ex.ua/8022657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momusicmel.blogspot.i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Текстовое поле 99"/>
          <p:cNvSpPr txBox="1"/>
          <p:nvPr/>
        </p:nvSpPr>
        <p:spPr>
          <a:xfrm>
            <a:off x="2571736" y="428604"/>
            <a:ext cx="5929354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Популярна </a:t>
            </a:r>
            <a:r>
              <a:rPr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зіркові</a:t>
            </a:r>
            <a:r>
              <a:rPr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імена</a:t>
            </a:r>
            <a:endParaRPr lang="ru-RU" alt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21-07 Lara Fabian - Je t'ai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57224" y="5857892"/>
            <a:ext cx="304800" cy="3048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47573" y="4799351"/>
            <a:ext cx="20910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etka Kirnarskoho" panose="01000500080000020003" pitchFamily="2" charset="-52"/>
              </a:rPr>
              <a:t>Урок № </a:t>
            </a:r>
            <a:r>
              <a:rPr lang="uk-U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etka Kirnarskoho" panose="01000500080000020003" pitchFamily="2" charset="-52"/>
              </a:rPr>
              <a:t>21</a:t>
            </a:r>
          </a:p>
          <a:p>
            <a:pPr algn="ctr"/>
            <a:r>
              <a:rPr lang="uk-U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etka Kirnarskoho" panose="01000500080000020003" pitchFamily="2" charset="-52"/>
              </a:rPr>
              <a:t> </a:t>
            </a:r>
            <a:r>
              <a:rPr lang="uk-UA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etka Kirnarskoho" panose="01000500080000020003" pitchFamily="2" charset="-52"/>
              </a:rPr>
              <a:t>ІІ семестр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8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400">
                <a:latin typeface="Arial Black" panose="020B0A04020102020204" charset="0"/>
              </a:rPr>
              <a:t>Парне опитування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en-US">
                <a:latin typeface="Times New Roman" panose="02020603050405020304" pitchFamily="18" charset="0"/>
              </a:rPr>
              <a:t>-Що таке рок?</a:t>
            </a:r>
          </a:p>
          <a:p>
            <a:r>
              <a:rPr lang="ru-RU" altLang="en-US">
                <a:latin typeface="Times New Roman" panose="02020603050405020304" pitchFamily="18" charset="0"/>
              </a:rPr>
              <a:t>-Які виконавці та групи працювали в різних напрямах рок-музики?</a:t>
            </a:r>
          </a:p>
          <a:p>
            <a:r>
              <a:rPr lang="ru-RU" altLang="en-US">
                <a:latin typeface="Times New Roman" panose="02020603050405020304" pitchFamily="18" charset="0"/>
              </a:rPr>
              <a:t>-У чому полягає особливість рок-музики?</a:t>
            </a:r>
          </a:p>
          <a:p>
            <a:r>
              <a:rPr lang="ru-RU" altLang="en-US">
                <a:latin typeface="Times New Roman" panose="02020603050405020304" pitchFamily="18" charset="0"/>
              </a:rPr>
              <a:t>-Які характерні риси цього напряму ви знаєте?</a:t>
            </a:r>
          </a:p>
          <a:p>
            <a:r>
              <a:rPr lang="ru-RU" altLang="en-US">
                <a:latin typeface="Times New Roman" panose="02020603050405020304" pitchFamily="18" charset="0"/>
              </a:rPr>
              <a:t>-Які сучасні українські рок-гурти вам відомі?</a:t>
            </a: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02245" y="274955"/>
            <a:ext cx="1219200" cy="1905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dirty="0" err="1">
                <a:solidFill>
                  <a:srgbClr val="002060"/>
                </a:solidFill>
                <a:latin typeface="Arial Black" panose="020B0A04020102020204" charset="0"/>
              </a:rPr>
              <a:t>Історія</a:t>
            </a:r>
            <a:r>
              <a:rPr lang="ru-RU" altLang="en-US" sz="4000" dirty="0">
                <a:solidFill>
                  <a:srgbClr val="002060"/>
                </a:solidFill>
                <a:latin typeface="Arial Black" panose="020B0A04020102020204" charset="0"/>
              </a:rPr>
              <a:t> </a:t>
            </a:r>
            <a:r>
              <a:rPr lang="ru-RU" altLang="en-US" sz="4000" dirty="0" err="1">
                <a:solidFill>
                  <a:srgbClr val="002060"/>
                </a:solidFill>
                <a:latin typeface="Arial Black" panose="020B0A04020102020204" charset="0"/>
              </a:rPr>
              <a:t>розвитку</a:t>
            </a:r>
            <a:r>
              <a:rPr lang="ru-RU" altLang="en-US" sz="4000" dirty="0">
                <a:solidFill>
                  <a:srgbClr val="002060"/>
                </a:solidFill>
                <a:latin typeface="Arial Black" panose="020B0A04020102020204" charset="0"/>
              </a:rPr>
              <a:t> </a:t>
            </a:r>
            <a:r>
              <a:rPr lang="ru-RU" altLang="en-US" sz="4000" dirty="0" err="1">
                <a:solidFill>
                  <a:srgbClr val="002060"/>
                </a:solidFill>
                <a:latin typeface="Arial Black" panose="020B0A04020102020204" charset="0"/>
              </a:rPr>
              <a:t>поп-музики</a:t>
            </a:r>
            <a:endParaRPr lang="ru-RU" altLang="en-US" sz="4000" dirty="0">
              <a:solidFill>
                <a:srgbClr val="002060"/>
              </a:solidFill>
              <a:latin typeface="Arial Black" panose="020B0A04020102020204" charset="0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2297430" y="1316355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sz="2400" b="1">
                <a:solidFill>
                  <a:srgbClr val="002060"/>
                </a:solidFill>
                <a:latin typeface="Arial Black" panose="020B0A04020102020204" charset="0"/>
                <a:cs typeface="Times New Roman" panose="02020603050405020304" pitchFamily="18" charset="0"/>
              </a:rPr>
              <a:t>Робота з таблицею:</a:t>
            </a:r>
            <a:endParaRPr lang="ru-RU" altLang="en-US" sz="2400" b="1">
              <a:solidFill>
                <a:srgbClr val="002060"/>
              </a:solidFill>
              <a:latin typeface="Arial Black" panose="020B0A04020102020204" charset="0"/>
              <a:cs typeface="Times New Roman" panose="02020603050405020304" pitchFamily="18" charset="0"/>
            </a:endParaRP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15206" y="0"/>
            <a:ext cx="1219200" cy="1905000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uk-UA" b="1" dirty="0" smtClean="0"/>
              <a:t>Зміст</a:t>
            </a:r>
          </a:p>
          <a:p>
            <a:r>
              <a:rPr lang="uk-UA" dirty="0" smtClean="0"/>
              <a:t>Буденне життя, людські стосунки, почуття, життє­ві історії, близькі кожній людині.</a:t>
            </a:r>
          </a:p>
          <a:p>
            <a:r>
              <a:rPr lang="uk-UA" b="1" dirty="0" smtClean="0"/>
              <a:t>Вокальний</a:t>
            </a:r>
          </a:p>
          <a:p>
            <a:r>
              <a:rPr lang="uk-UA" b="1" dirty="0" smtClean="0"/>
              <a:t>стиль</a:t>
            </a:r>
          </a:p>
          <a:p>
            <a:r>
              <a:rPr lang="uk-UA" dirty="0" smtClean="0"/>
              <a:t>Мелодійна та емоційна манера виконання, засто­сування «відкритого» звука, широке використання техніки естрадного вокалу.</a:t>
            </a:r>
          </a:p>
          <a:p>
            <a:r>
              <a:rPr lang="uk-UA" b="1" dirty="0" smtClean="0"/>
              <a:t>Музичні</a:t>
            </a:r>
          </a:p>
          <a:p>
            <a:r>
              <a:rPr lang="uk-UA" b="1" dirty="0" smtClean="0"/>
              <a:t>інструменти</a:t>
            </a:r>
          </a:p>
          <a:p>
            <a:r>
              <a:rPr lang="uk-UA" dirty="0" smtClean="0"/>
              <a:t>Популярну пісню супроводжує «живий» естрадний ансамбль або оркестр, сучасний фонограмний су­провід. Для сучасної поп-музики велике значення відіграє електронна апаратура, яка додає музично­му твору неповторного звучання.</a:t>
            </a:r>
          </a:p>
          <a:p>
            <a:r>
              <a:rPr lang="uk-UA" b="1" dirty="0" smtClean="0"/>
              <a:t>Мелодії</a:t>
            </a:r>
          </a:p>
          <a:p>
            <a:r>
              <a:rPr lang="uk-UA" dirty="0" smtClean="0"/>
              <a:t>Мелодії, як правило, нескладні, ритмічні, легко запам’ятовуються.</a:t>
            </a:r>
          </a:p>
          <a:p>
            <a:endParaRPr lang="uk-UA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255" y="233998"/>
            <a:ext cx="7488832" cy="994122"/>
          </a:xfrm>
        </p:spPr>
        <p:txBody>
          <a:bodyPr/>
          <a:lstStyle/>
          <a:p>
            <a:r>
              <a:rPr lang="ru-RU" altLang="en-US" sz="4800" b="1">
                <a:solidFill>
                  <a:schemeClr val="tx1"/>
                </a:solidFill>
                <a:latin typeface="Times New Roman" panose="02020603050405020304" pitchFamily="18" charset="0"/>
                <a:sym typeface="+mn-ea"/>
              </a:rPr>
              <a:t>Музичний словничок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467995" y="1700530"/>
            <a:ext cx="7776845" cy="45364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3600">
                <a:latin typeface="Arial Black" panose="020B0A04020102020204" charset="0"/>
              </a:rPr>
              <a:t>Поп-музика </a:t>
            </a:r>
            <a:r>
              <a:rPr lang="ru-RU" altLang="en-US" sz="3200" i="1">
                <a:latin typeface="Arial Black" panose="020B0A04020102020204" charset="0"/>
              </a:rPr>
              <a:t> (англ. pop music, скорочення від popular music — популярна, загальнодоступна музика)</a:t>
            </a:r>
            <a:r>
              <a:rPr lang="ru-RU" altLang="en-US" sz="3200">
                <a:latin typeface="Arial Black" panose="020B0A04020102020204" charset="0"/>
              </a:rPr>
              <a:t> </a:t>
            </a:r>
            <a:r>
              <a:rPr lang="ru-RU" altLang="en-US" sz="3200">
                <a:latin typeface="Times New Roman" panose="02020603050405020304" pitchFamily="18" charset="0"/>
              </a:rPr>
              <a:t>— поняття, що охоплює ^різноманітні стилі, жанри та напрями масового музикування.</a:t>
            </a: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02245" y="274955"/>
            <a:ext cx="1219200" cy="1905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>
                <a:solidFill>
                  <a:srgbClr val="002060"/>
                </a:solidFill>
                <a:latin typeface="Arial Black" panose="020B0A04020102020204" charset="0"/>
              </a:rPr>
              <a:t>Зірки поп-музики</a:t>
            </a:r>
          </a:p>
        </p:txBody>
      </p:sp>
      <p:pic>
        <p:nvPicPr>
          <p:cNvPr id="4" name="Замещающее содержимое 3" descr="images"/>
          <p:cNvPicPr>
            <a:picLocks noGrp="1" noChangeAspect="1"/>
          </p:cNvPicPr>
          <p:nvPr>
            <p:ph sz="half" idx="1"/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contrast="6000"/>
          </a:blip>
          <a:stretch>
            <a:fillRect/>
          </a:stretch>
        </p:blipFill>
        <p:spPr>
          <a:xfrm>
            <a:off x="685165" y="1094740"/>
            <a:ext cx="2943860" cy="2943860"/>
          </a:xfrm>
          <a:prstGeom prst="rect">
            <a:avLst/>
          </a:prstGeom>
        </p:spPr>
      </p:pic>
      <p:pic>
        <p:nvPicPr>
          <p:cNvPr id="5" name="Замещающее содержимое 4" descr="7ccef4a1b18b862878c76653601b5757"/>
          <p:cNvPicPr>
            <a:picLocks noGrp="1" noChangeAspect="1"/>
          </p:cNvPicPr>
          <p:nvPr>
            <p:ph sz="half" idx="2"/>
          </p:nvPr>
        </p:nvPicPr>
        <p:blipFill>
          <a:blip r:embed="rId3">
            <a:clrChange>
              <a:clrFrom>
                <a:srgbClr val="FEFAFB">
                  <a:alpha val="100000"/>
                </a:srgbClr>
              </a:clrFrom>
              <a:clrTo>
                <a:srgbClr val="FEFAFB">
                  <a:alpha val="100000"/>
                  <a:alpha val="0"/>
                </a:srgbClr>
              </a:clrTo>
            </a:clrChange>
            <a:lum contrast="12000"/>
          </a:blip>
          <a:stretch>
            <a:fillRect/>
          </a:stretch>
        </p:blipFill>
        <p:spPr>
          <a:xfrm>
            <a:off x="6423660" y="1024255"/>
            <a:ext cx="2122805" cy="3085465"/>
          </a:xfrm>
          <a:prstGeom prst="rect">
            <a:avLst/>
          </a:prstGeom>
        </p:spPr>
      </p:pic>
      <p:pic>
        <p:nvPicPr>
          <p:cNvPr id="6" name="Изображение 5" descr="220px-Je_te_dis_vou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025" y="1623695"/>
            <a:ext cx="2794635" cy="2794635"/>
          </a:xfrm>
          <a:prstGeom prst="rect">
            <a:avLst/>
          </a:prstGeom>
        </p:spPr>
      </p:pic>
      <p:pic>
        <p:nvPicPr>
          <p:cNvPr id="7" name="Изображение 6" descr="lara_fabian2016"/>
          <p:cNvPicPr>
            <a:picLocks noChangeAspect="1"/>
          </p:cNvPicPr>
          <p:nvPr/>
        </p:nvPicPr>
        <p:blipFill>
          <a:blip r:embed="rId5">
            <a:lum contrast="12000"/>
          </a:blip>
          <a:stretch>
            <a:fillRect/>
          </a:stretch>
        </p:blipFill>
        <p:spPr>
          <a:xfrm>
            <a:off x="260350" y="3895090"/>
            <a:ext cx="2095500" cy="2761615"/>
          </a:xfrm>
          <a:prstGeom prst="rect">
            <a:avLst/>
          </a:prstGeom>
        </p:spPr>
      </p:pic>
      <p:pic>
        <p:nvPicPr>
          <p:cNvPr id="8" name="Изображение 7" descr="images (1)"/>
          <p:cNvPicPr>
            <a:picLocks noChangeAspect="1"/>
          </p:cNvPicPr>
          <p:nvPr/>
        </p:nvPicPr>
        <p:blipFill>
          <a:blip r:embed="rId6">
            <a:lum contrast="12000"/>
          </a:blip>
          <a:stretch>
            <a:fillRect/>
          </a:stretch>
        </p:blipFill>
        <p:spPr>
          <a:xfrm>
            <a:off x="3926840" y="4236085"/>
            <a:ext cx="1819275" cy="2514600"/>
          </a:xfrm>
          <a:prstGeom prst="rect">
            <a:avLst/>
          </a:prstGeom>
        </p:spPr>
      </p:pic>
      <p:pic>
        <p:nvPicPr>
          <p:cNvPr id="9" name="Изображение 8" descr="1005940384"/>
          <p:cNvPicPr>
            <a:picLocks noChangeAspect="1"/>
          </p:cNvPicPr>
          <p:nvPr/>
        </p:nvPicPr>
        <p:blipFill>
          <a:blip r:embed="rId7"/>
          <a:srcRect l="31529" t="3702" r="31521"/>
          <a:stretch>
            <a:fillRect/>
          </a:stretch>
        </p:blipFill>
        <p:spPr>
          <a:xfrm>
            <a:off x="6807835" y="3706495"/>
            <a:ext cx="2012950" cy="295021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/>
              <a:t>Легенди естради</a:t>
            </a:r>
          </a:p>
        </p:txBody>
      </p:sp>
      <p:pic>
        <p:nvPicPr>
          <p:cNvPr id="5" name="Замещающее содержимое 4" descr="053_14712235_1112695692150004_4557076849288544256_n1"/>
          <p:cNvPicPr>
            <a:picLocks noGrp="1" noChangeAspect="1"/>
          </p:cNvPicPr>
          <p:nvPr>
            <p:ph sz="half" idx="1"/>
          </p:nvPr>
        </p:nvPicPr>
        <p:blipFill>
          <a:blip r:embed="rId2">
            <a:clrChange>
              <a:clrFrom>
                <a:srgbClr val="D0D0CE">
                  <a:alpha val="100000"/>
                </a:srgbClr>
              </a:clrFrom>
              <a:clrTo>
                <a:srgbClr val="D0D0CE">
                  <a:alpha val="100000"/>
                  <a:alpha val="0"/>
                </a:srgbClr>
              </a:clrTo>
            </a:clrChange>
            <a:lum contrast="12000"/>
          </a:blip>
          <a:stretch>
            <a:fillRect/>
          </a:stretch>
        </p:blipFill>
        <p:spPr>
          <a:xfrm>
            <a:off x="50165" y="1118235"/>
            <a:ext cx="4812030" cy="3499485"/>
          </a:xfrm>
          <a:prstGeom prst="rect">
            <a:avLst/>
          </a:prstGeom>
        </p:spPr>
      </p:pic>
      <p:pic>
        <p:nvPicPr>
          <p:cNvPr id="7" name="Замещающее содержимое 6" descr="874735113_w640_h640_sofiya_rotaru___013_2013_1"/>
          <p:cNvPicPr>
            <a:picLocks noGrp="1" noChangeAspect="1"/>
          </p:cNvPicPr>
          <p:nvPr>
            <p:ph sz="half" idx="2"/>
          </p:nvPr>
        </p:nvPicPr>
        <p:blipFill>
          <a:blip r:embed="rId3">
            <a:clrChange>
              <a:clrFrom>
                <a:srgbClr val="A25021">
                  <a:alpha val="100000"/>
                </a:srgbClr>
              </a:clrFrom>
              <a:clrTo>
                <a:srgbClr val="A25021">
                  <a:alpha val="100000"/>
                  <a:alpha val="0"/>
                </a:srgbClr>
              </a:clrTo>
            </a:clrChange>
            <a:lum contrast="12000"/>
          </a:blip>
          <a:stretch>
            <a:fillRect/>
          </a:stretch>
        </p:blipFill>
        <p:spPr>
          <a:xfrm>
            <a:off x="5082540" y="2821940"/>
            <a:ext cx="4038600" cy="4038600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341" y="605473"/>
            <a:ext cx="8424936" cy="994122"/>
          </a:xfrm>
        </p:spPr>
        <p:txBody>
          <a:bodyPr/>
          <a:lstStyle/>
          <a:p>
            <a:r>
              <a:rPr lang="ru-RU" altLang="en-US" sz="4800" dirty="0" err="1">
                <a:solidFill>
                  <a:srgbClr val="002060"/>
                </a:solidFill>
                <a:latin typeface="Arial Black" panose="020B0A04020102020204" charset="0"/>
                <a:sym typeface="+mn-ea"/>
              </a:rPr>
              <a:t>Музичне</a:t>
            </a:r>
            <a:r>
              <a:rPr lang="ru-RU" altLang="en-US" sz="4800" dirty="0">
                <a:solidFill>
                  <a:srgbClr val="002060"/>
                </a:solidFill>
                <a:latin typeface="Arial Black" panose="020B0A04020102020204" charset="0"/>
                <a:sym typeface="+mn-ea"/>
              </a:rPr>
              <a:t> </a:t>
            </a:r>
            <a:r>
              <a:rPr lang="ru-RU" altLang="en-US" sz="4800" dirty="0" err="1" smtClean="0">
                <a:solidFill>
                  <a:srgbClr val="002060"/>
                </a:solidFill>
                <a:latin typeface="Arial Black" panose="020B0A04020102020204" charset="0"/>
                <a:sym typeface="+mn-ea"/>
              </a:rPr>
              <a:t>сприймання</a:t>
            </a:r>
            <a:r>
              <a:rPr lang="ru-RU" altLang="en-US" dirty="0">
                <a:solidFill>
                  <a:srgbClr val="002060"/>
                </a:solidFill>
                <a:latin typeface="Arial Black" panose="020B0A04020102020204" charset="0"/>
              </a:rPr>
              <a:t/>
            </a:r>
            <a:br>
              <a:rPr lang="ru-RU" altLang="en-US" dirty="0">
                <a:solidFill>
                  <a:srgbClr val="002060"/>
                </a:solidFill>
                <a:latin typeface="Arial Black" panose="020B0A04020102020204" charset="0"/>
              </a:rPr>
            </a:br>
            <a:endParaRPr lang="ru-RU" altLang="en-US" dirty="0"/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359410" y="160020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b="1">
                <a:latin typeface="Times New Roman" panose="02020603050405020304" pitchFamily="18" charset="0"/>
                <a:cs typeface="Times New Roman" panose="02020603050405020304" pitchFamily="18" charset="0"/>
              </a:rPr>
              <a:t>М. Джексон. «They Don’t Care About Us»</a:t>
            </a:r>
            <a:endParaRPr lang="ru-RU" altLang="en-US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59410" y="2673985"/>
            <a:ext cx="3206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b="1">
                <a:latin typeface="Times New Roman" panose="02020603050405020304" pitchFamily="18" charset="0"/>
                <a:cs typeface="Times New Roman" panose="02020603050405020304" pitchFamily="18" charset="0"/>
              </a:rPr>
              <a:t>П. Kaac. «Mon Мое Moi»</a:t>
            </a:r>
            <a:endParaRPr lang="ru-RU" altLang="en-US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56565" y="3747770"/>
            <a:ext cx="311023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b="1">
                <a:latin typeface="Times New Roman" panose="02020603050405020304" pitchFamily="18" charset="0"/>
                <a:cs typeface="Times New Roman" panose="02020603050405020304" pitchFamily="18" charset="0"/>
              </a:rPr>
              <a:t>A. Челентано. «Confessa»</a:t>
            </a:r>
            <a:endParaRPr lang="ru-RU" altLang="en-US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456565" y="4752340"/>
            <a:ext cx="262191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b="1">
                <a:latin typeface="Times New Roman" panose="02020603050405020304" pitchFamily="18" charset="0"/>
                <a:cs typeface="Times New Roman" panose="02020603050405020304" pitchFamily="18" charset="0"/>
              </a:rPr>
              <a:t>Фабіан. «Je t’aime»</a:t>
            </a:r>
            <a:endParaRPr lang="ru-RU" altLang="en-US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456565" y="5567045"/>
            <a:ext cx="342392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b="1">
                <a:latin typeface="Times New Roman" panose="02020603050405020304" pitchFamily="18" charset="0"/>
                <a:cs typeface="Times New Roman" panose="02020603050405020304" pitchFamily="18" charset="0"/>
              </a:rPr>
              <a:t> A.Пугачова. «Маестро»</a:t>
            </a:r>
            <a:endParaRPr lang="ru-RU" altLang="en-US"/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456565" y="6286500"/>
            <a:ext cx="30162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b="1">
                <a:latin typeface="Times New Roman" panose="02020603050405020304" pitchFamily="18" charset="0"/>
                <a:cs typeface="Times New Roman" panose="02020603050405020304" pitchFamily="18" charset="0"/>
              </a:rPr>
              <a:t>C.Ротару. «Червона рута»</a:t>
            </a:r>
            <a:endParaRPr lang="ru-RU" altLang="en-US"/>
          </a:p>
        </p:txBody>
      </p:sp>
      <p:pic>
        <p:nvPicPr>
          <p:cNvPr id="17" name="21-03 Patricia Kaas - D'Allemang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4857752" y="2714620"/>
            <a:ext cx="304800" cy="304800"/>
          </a:xfrm>
          <a:prstGeom prst="rect">
            <a:avLst/>
          </a:prstGeom>
        </p:spPr>
      </p:pic>
      <p:pic>
        <p:nvPicPr>
          <p:cNvPr id="18" name="21-05 Adriano Celentano - Confessa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/>
          <a:stretch>
            <a:fillRect/>
          </a:stretch>
        </p:blipFill>
        <p:spPr>
          <a:xfrm>
            <a:off x="4857752" y="3786190"/>
            <a:ext cx="304800" cy="304800"/>
          </a:xfrm>
          <a:prstGeom prst="rect">
            <a:avLst/>
          </a:prstGeom>
        </p:spPr>
      </p:pic>
      <p:pic>
        <p:nvPicPr>
          <p:cNvPr id="19" name="21-07 Lara Fabian - Je t'aime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8"/>
          <a:stretch>
            <a:fillRect/>
          </a:stretch>
        </p:blipFill>
        <p:spPr>
          <a:xfrm>
            <a:off x="4857752" y="4643446"/>
            <a:ext cx="304800" cy="304800"/>
          </a:xfrm>
          <a:prstGeom prst="rect">
            <a:avLst/>
          </a:prstGeom>
        </p:spPr>
      </p:pic>
      <p:pic>
        <p:nvPicPr>
          <p:cNvPr id="20" name="21-04 Alla Pugachyova - Maestro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8"/>
          <a:stretch>
            <a:fillRect/>
          </a:stretch>
        </p:blipFill>
        <p:spPr>
          <a:xfrm>
            <a:off x="4786314" y="5572140"/>
            <a:ext cx="304800" cy="304800"/>
          </a:xfrm>
          <a:prstGeom prst="rect">
            <a:avLst/>
          </a:prstGeom>
        </p:spPr>
      </p:pic>
      <p:pic>
        <p:nvPicPr>
          <p:cNvPr id="21" name="21-08 Sofiya Rotaru - Chervona ruta.mp3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8"/>
          <a:stretch>
            <a:fillRect/>
          </a:stretch>
        </p:blipFill>
        <p:spPr>
          <a:xfrm>
            <a:off x="4857752" y="6286520"/>
            <a:ext cx="304800" cy="304800"/>
          </a:xfrm>
          <a:prstGeom prst="rect">
            <a:avLst/>
          </a:prstGeom>
        </p:spPr>
      </p:pic>
      <p:pic>
        <p:nvPicPr>
          <p:cNvPr id="15" name="21-01-2 Michael Jackson - They Don't Care About Us (D'n'b Remix) (suchasna dj obrobka).mp3">
            <a:hlinkClick r:id="" action="ppaction://media"/>
          </p:cNvPr>
          <p:cNvPicPr>
            <a:picLocks noRot="1" noChangeAspect="1"/>
          </p:cNvPicPr>
          <p:nvPr>
            <a:audioFile r:link="rId6"/>
          </p:nvPr>
        </p:nvPicPr>
        <p:blipFill>
          <a:blip r:embed="rId10"/>
          <a:stretch>
            <a:fillRect/>
          </a:stretch>
        </p:blipFill>
        <p:spPr>
          <a:xfrm>
            <a:off x="4857752" y="178592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4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611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98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3691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307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351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Аналіз</a:t>
            </a:r>
            <a:r>
              <a:rPr lang="ru-RU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ru-RU" alt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музичних</a:t>
            </a:r>
            <a:r>
              <a:rPr lang="ru-RU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  </a:t>
            </a:r>
            <a:r>
              <a:rPr lang="ru-RU" altLang="en-US" sz="4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sym typeface="+mn-ea"/>
              </a:rPr>
              <a:t>творів</a:t>
            </a:r>
            <a:endParaRPr lang="ru-RU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285720" y="2714620"/>
            <a:ext cx="8383270" cy="1593215"/>
          </a:xfrm>
        </p:spPr>
        <p:txBody>
          <a:bodyPr/>
          <a:lstStyle/>
          <a:p>
            <a:r>
              <a:rPr lang="ru-RU" altLang="en-US" dirty="0"/>
              <a:t>-</a:t>
            </a:r>
            <a:r>
              <a:rPr lang="ru-RU" altLang="en-US" dirty="0" err="1">
                <a:latin typeface="Times New Roman" panose="02020603050405020304" pitchFamily="18" charset="0"/>
              </a:rPr>
              <a:t>Розкажіть</a:t>
            </a:r>
            <a:r>
              <a:rPr lang="ru-RU" altLang="en-US" dirty="0">
                <a:latin typeface="Times New Roman" panose="02020603050405020304" pitchFamily="18" charset="0"/>
              </a:rPr>
              <a:t> про те, </a:t>
            </a:r>
            <a:r>
              <a:rPr lang="ru-RU" altLang="en-US" dirty="0" err="1">
                <a:latin typeface="Times New Roman" panose="02020603050405020304" pitchFamily="18" charset="0"/>
              </a:rPr>
              <a:t>які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характерні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риси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поп-музики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ви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почули</a:t>
            </a:r>
            <a:r>
              <a:rPr lang="ru-RU" altLang="en-US" dirty="0">
                <a:latin typeface="Times New Roman" panose="02020603050405020304" pitchFamily="18" charset="0"/>
              </a:rPr>
              <a:t> у </a:t>
            </a:r>
            <a:r>
              <a:rPr lang="ru-RU" altLang="en-US" dirty="0" err="1">
                <a:latin typeface="Times New Roman" panose="02020603050405020304" pitchFamily="18" charset="0"/>
              </a:rPr>
              <a:t>творах</a:t>
            </a:r>
            <a:r>
              <a:rPr lang="ru-RU" altLang="en-US" dirty="0">
                <a:latin typeface="Times New Roman" panose="02020603050405020304" pitchFamily="18" charset="0"/>
              </a:rPr>
              <a:t>.</a:t>
            </a:r>
          </a:p>
          <a:p>
            <a:r>
              <a:rPr lang="ru-RU" altLang="en-US" dirty="0">
                <a:latin typeface="Times New Roman" panose="02020603050405020304" pitchFamily="18" charset="0"/>
              </a:rPr>
              <a:t>-Яка </a:t>
            </a:r>
            <a:r>
              <a:rPr lang="ru-RU" altLang="en-US" dirty="0" err="1">
                <a:latin typeface="Times New Roman" panose="02020603050405020304" pitchFamily="18" charset="0"/>
              </a:rPr>
              <a:t>пісня</a:t>
            </a:r>
            <a:r>
              <a:rPr lang="ru-RU" altLang="en-US" dirty="0">
                <a:latin typeface="Times New Roman" panose="02020603050405020304" pitchFamily="18" charset="0"/>
              </a:rPr>
              <a:t> вам </a:t>
            </a:r>
            <a:r>
              <a:rPr lang="ru-RU" altLang="en-US" dirty="0" err="1">
                <a:latin typeface="Times New Roman" panose="02020603050405020304" pitchFamily="18" charset="0"/>
              </a:rPr>
              <a:t>сподобалася</a:t>
            </a:r>
            <a:r>
              <a:rPr lang="ru-RU" altLang="en-US" dirty="0">
                <a:latin typeface="Times New Roman" panose="02020603050405020304" pitchFamily="18" charset="0"/>
              </a:rPr>
              <a:t> </a:t>
            </a:r>
            <a:r>
              <a:rPr lang="ru-RU" altLang="en-US" dirty="0" err="1">
                <a:latin typeface="Times New Roman" panose="02020603050405020304" pitchFamily="18" charset="0"/>
              </a:rPr>
              <a:t>найбільше</a:t>
            </a:r>
            <a:r>
              <a:rPr lang="ru-RU" altLang="en-US" dirty="0">
                <a:latin typeface="Times New Roman" panose="02020603050405020304" pitchFamily="18" charset="0"/>
              </a:rPr>
              <a:t>? </a:t>
            </a:r>
            <a:r>
              <a:rPr lang="ru-RU" altLang="en-US" dirty="0" err="1">
                <a:latin typeface="Times New Roman" panose="02020603050405020304" pitchFamily="18" charset="0"/>
              </a:rPr>
              <a:t>Чому</a:t>
            </a:r>
            <a:r>
              <a:rPr lang="ru-RU" altLang="en-US" dirty="0">
                <a:latin typeface="Times New Roman" panose="02020603050405020304" pitchFamily="18" charset="0"/>
              </a:rPr>
              <a:t>?</a:t>
            </a: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24800" y="0"/>
            <a:ext cx="1219200" cy="190500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  <a:cs typeface="Times New Roman" panose="02020603050405020304" pitchFamily="18" charset="0"/>
              </a:rPr>
              <a:t>Бесіда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  <a:cs typeface="Times New Roman" panose="02020603050405020304" pitchFamily="18" charset="0"/>
              </a:rPr>
              <a:t> про 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  <a:cs typeface="Times New Roman" panose="02020603050405020304" pitchFamily="18" charset="0"/>
              </a:rPr>
              <a:t>українських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  <a:cs typeface="Times New Roman" panose="02020603050405020304" pitchFamily="18" charset="0"/>
              </a:rPr>
              <a:t>поп-виконавців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  <a:cs typeface="Times New Roman" panose="02020603050405020304" pitchFamily="18" charset="0"/>
              </a:rPr>
              <a:t>сучасності</a:t>
            </a:r>
            <a:endParaRPr lang="uk-UA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поп-зірок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знаєте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285750" indent="-285750"/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слухаєте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сучасну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українську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популярну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музику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285750" indent="-285750"/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Назвіть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341" y="605473"/>
            <a:ext cx="8424936" cy="994122"/>
          </a:xfrm>
        </p:spPr>
        <p:txBody>
          <a:bodyPr/>
          <a:lstStyle/>
          <a:p>
            <a:r>
              <a:rPr lang="ru-RU" altLang="en-US" sz="4800" dirty="0" err="1">
                <a:solidFill>
                  <a:srgbClr val="002060"/>
                </a:solidFill>
                <a:latin typeface="Arial Black" panose="020B0A04020102020204" charset="0"/>
                <a:sym typeface="+mn-ea"/>
              </a:rPr>
              <a:t>Музичне</a:t>
            </a:r>
            <a:r>
              <a:rPr lang="ru-RU" altLang="en-US" sz="4800" dirty="0">
                <a:solidFill>
                  <a:srgbClr val="002060"/>
                </a:solidFill>
                <a:latin typeface="Arial Black" panose="020B0A04020102020204" charset="0"/>
                <a:sym typeface="+mn-ea"/>
              </a:rPr>
              <a:t> </a:t>
            </a:r>
            <a:r>
              <a:rPr lang="ru-RU" altLang="en-US" sz="4800" dirty="0" err="1" smtClean="0">
                <a:solidFill>
                  <a:srgbClr val="002060"/>
                </a:solidFill>
                <a:latin typeface="Arial Black" panose="020B0A04020102020204" charset="0"/>
                <a:sym typeface="+mn-ea"/>
              </a:rPr>
              <a:t>сприймання</a:t>
            </a:r>
            <a:r>
              <a:rPr lang="ru-RU" altLang="en-US" dirty="0">
                <a:solidFill>
                  <a:srgbClr val="002060"/>
                </a:solidFill>
                <a:latin typeface="Arial Black" panose="020B0A04020102020204" charset="0"/>
                <a:sym typeface="+mn-ea"/>
              </a:rPr>
              <a:t/>
            </a:r>
            <a:br>
              <a:rPr lang="ru-RU" altLang="en-US" dirty="0">
                <a:solidFill>
                  <a:srgbClr val="002060"/>
                </a:solidFill>
                <a:latin typeface="Arial Black" panose="020B0A04020102020204" charset="0"/>
                <a:sym typeface="+mn-ea"/>
              </a:rPr>
            </a:br>
            <a:endParaRPr lang="ru-RU" altLang="en-US" dirty="0"/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497205" y="1303020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Тіна Кароль. «Намалюю тобі»</a:t>
            </a:r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97205" y="3000375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Джамала. « Чому квіти мають очі»</a:t>
            </a:r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97205" y="4480560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О.Пономарьов. «Він чекає на неї»</a:t>
            </a:r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21-09 Tina Karol - Namalyuyu tob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5715008" y="1428736"/>
            <a:ext cx="304800" cy="304800"/>
          </a:xfrm>
          <a:prstGeom prst="rect">
            <a:avLst/>
          </a:prstGeom>
        </p:spPr>
      </p:pic>
      <p:pic>
        <p:nvPicPr>
          <p:cNvPr id="11" name="21-10 Dgamala - Chomu kvity mayut ochi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5643570" y="3143248"/>
            <a:ext cx="304800" cy="304800"/>
          </a:xfrm>
          <a:prstGeom prst="rect">
            <a:avLst/>
          </a:prstGeom>
        </p:spPr>
      </p:pic>
      <p:pic>
        <p:nvPicPr>
          <p:cNvPr id="12" name="21-11 Oleksandr Ponomaryov - Vin chekae na nei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6"/>
          <a:stretch>
            <a:fillRect/>
          </a:stretch>
        </p:blipFill>
        <p:spPr>
          <a:xfrm>
            <a:off x="5643570" y="464344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6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7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665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>
                <a:solidFill>
                  <a:schemeClr val="tx2">
                    <a:lumMod val="75000"/>
                  </a:schemeClr>
                </a:solidFill>
                <a:latin typeface="Arial Black" panose="020B0A04020102020204" charset="0"/>
                <a:sym typeface="+mn-ea"/>
              </a:rPr>
              <a:t>Фізкультхвилинка</a:t>
            </a:r>
          </a:p>
        </p:txBody>
      </p:sp>
      <p:pic>
        <p:nvPicPr>
          <p:cNvPr id="6" name="фізкультхвилинка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28728" y="1714488"/>
            <a:ext cx="6357982" cy="4429156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210" y="-37147"/>
            <a:ext cx="7488832" cy="994122"/>
          </a:xfrm>
        </p:spPr>
        <p:txBody>
          <a:bodyPr/>
          <a:lstStyle/>
          <a:p>
            <a:r>
              <a:rPr lang="ru-RU" altLang="en-US" sz="4800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</a:rPr>
              <a:t>Розучування</a:t>
            </a:r>
            <a:r>
              <a:rPr lang="ru-RU" altLang="en-US" sz="4800" dirty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</a:rPr>
              <a:t> </a:t>
            </a:r>
            <a:r>
              <a:rPr lang="ru-RU" altLang="en-US" sz="4800" dirty="0" err="1" smtClean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</a:rPr>
              <a:t>пісні</a:t>
            </a:r>
            <a:endParaRPr lang="ru-RU" altLang="en-US" sz="4800" dirty="0">
              <a:solidFill>
                <a:schemeClr val="accent4">
                  <a:lumMod val="50000"/>
                </a:schemeClr>
              </a:solidFill>
              <a:latin typeface="Arial Black" panose="020B0A04020102020204" charset="0"/>
            </a:endParaRPr>
          </a:p>
        </p:txBody>
      </p:sp>
      <p:pic>
        <p:nvPicPr>
          <p:cNvPr id="4" name="7 клас. П. Маккартні. «Вчора» («Yesterday») (плюс)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/>
          </p:nvPr>
        </p:nvPicPr>
        <p:blipFill>
          <a:blip r:embed="rId3"/>
          <a:stretch>
            <a:fillRect/>
          </a:stretch>
        </p:blipFill>
        <p:spPr>
          <a:xfrm>
            <a:off x="774065" y="1269365"/>
            <a:ext cx="7992745" cy="4495800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 dirty="0" err="1" smtClean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</a:rPr>
              <a:t>Рефлексія</a:t>
            </a:r>
            <a:endParaRPr lang="ru-RU" altLang="en-US" sz="4800" dirty="0">
              <a:solidFill>
                <a:schemeClr val="accent4">
                  <a:lumMod val="50000"/>
                </a:schemeClr>
              </a:solidFill>
              <a:latin typeface="Arial Black" panose="020B0A04020102020204" charset="0"/>
            </a:endParaRP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9560" y="26670"/>
            <a:ext cx="1219200" cy="1905000"/>
          </a:xfrm>
          <a:prstGeom prst="rect">
            <a:avLst/>
          </a:prstGeom>
        </p:spPr>
      </p:pic>
      <p:sp>
        <p:nvSpPr>
          <p:cNvPr id="100" name="Текстовое поле 99"/>
          <p:cNvSpPr txBox="1"/>
          <p:nvPr/>
        </p:nvSpPr>
        <p:spPr>
          <a:xfrm>
            <a:off x="859155" y="2701925"/>
            <a:ext cx="7425690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- Що нового ви дізналися на уроці?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-Які особливості характерні для популярної музики?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-Які зіркові імена представляють поп-музику різних країн?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  <a:sym typeface="+mn-ea"/>
              </a:rPr>
              <a:t>Домашнє</a:t>
            </a:r>
            <a:r>
              <a:rPr lang="ru-RU" altLang="en-US" sz="4800" dirty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  <a:sym typeface="+mn-ea"/>
              </a:rPr>
              <a:t> </a:t>
            </a:r>
            <a:r>
              <a:rPr lang="ru-RU" altLang="en-US" sz="4800" dirty="0" err="1" smtClean="0">
                <a:solidFill>
                  <a:schemeClr val="accent4">
                    <a:lumMod val="50000"/>
                  </a:schemeClr>
                </a:solidFill>
                <a:latin typeface="Arial Black" panose="020B0A04020102020204" charset="0"/>
                <a:sym typeface="+mn-ea"/>
              </a:rPr>
              <a:t>завдання</a:t>
            </a:r>
            <a:endParaRPr lang="ru-RU" altLang="en-US" sz="4800" dirty="0">
              <a:solidFill>
                <a:schemeClr val="accent4">
                  <a:lumMod val="50000"/>
                </a:schemeClr>
              </a:solidFill>
              <a:latin typeface="Arial Black" panose="020B0A04020102020204" charset="0"/>
              <a:sym typeface="+mn-ea"/>
            </a:endParaRPr>
          </a:p>
        </p:txBody>
      </p:sp>
      <p:pic>
        <p:nvPicPr>
          <p:cNvPr id="12" name="Содержимое 11" descr="скрключ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43900" y="857232"/>
            <a:ext cx="1219200" cy="1905000"/>
          </a:xfrm>
          <a:prstGeom prst="rect">
            <a:avLst/>
          </a:prstGeom>
        </p:spPr>
      </p:pic>
      <p:sp>
        <p:nvSpPr>
          <p:cNvPr id="100" name="Текстовое поле 99"/>
          <p:cNvSpPr txBox="1"/>
          <p:nvPr/>
        </p:nvSpPr>
        <p:spPr>
          <a:xfrm>
            <a:off x="485140" y="1623695"/>
            <a:ext cx="742378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музичних композицій, які ви зазвичай слухаєте вдома, знайдіть ті, що належать до поп-музики. Приєднайтеся до проекту.</a:t>
            </a:r>
            <a:endParaRPr lang="ru-RU" altLang="en-US" sz="24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Замещающее содержимое 5" descr="2017-Customized-Music-Vocals-Voice-Cup-Microphone-Award-Trophy-Resin-Singing-Craft-Souvenir-Home-Decoration-Engraving.jpg_640x640"/>
          <p:cNvPicPr>
            <a:picLocks noGrp="1" noChangeAspect="1"/>
          </p:cNvPicPr>
          <p:nvPr>
            <p:ph sz="half" idx="2"/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8245" y="2737485"/>
            <a:ext cx="4038600" cy="4038600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35890" y="2093913"/>
            <a:ext cx="7488832" cy="994122"/>
          </a:xfrm>
        </p:spPr>
        <p:txBody>
          <a:bodyPr/>
          <a:lstStyle/>
          <a:p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Дякуємо </a:t>
            </a:r>
            <a:b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 увагу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</a:t>
            </a:r>
            <a:r>
              <a:rPr lang="ru-RU" altLang="en-US">
                <a:sym typeface="+mn-ea"/>
              </a:rPr>
              <a:t/>
            </a:r>
            <a:br>
              <a:rPr lang="ru-RU" altLang="en-US">
                <a:sym typeface="+mn-ea"/>
              </a:rPr>
            </a:br>
            <a:endParaRPr lang="ru-RU" altLang="en-US"/>
          </a:p>
        </p:txBody>
      </p:sp>
      <p:pic>
        <p:nvPicPr>
          <p:cNvPr id="5" name="Замещающее содержимое 4" descr="Microphone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AA759">
                  <a:alpha val="100000"/>
                </a:srgbClr>
              </a:clrFrom>
              <a:clrTo>
                <a:srgbClr val="FAA759">
                  <a:alpha val="100000"/>
                  <a:alpha val="0"/>
                </a:srgbClr>
              </a:clrTo>
            </a:clrChange>
            <a:lum contrast="-6000"/>
          </a:blip>
          <a:stretch>
            <a:fillRect/>
          </a:stretch>
        </p:blipFill>
        <p:spPr>
          <a:xfrm>
            <a:off x="3461385" y="3295650"/>
            <a:ext cx="5715000" cy="357187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501008"/>
            <a:ext cx="3645724" cy="4999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4015060"/>
            <a:ext cx="4572000" cy="164352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вчитель музичного мистецтва</a:t>
            </a:r>
          </a:p>
          <a:p>
            <a:pPr algn="ctr">
              <a:spcBef>
                <a:spcPct val="20000"/>
              </a:spcBef>
              <a:buFont typeface="Arial" panose="020B0604020202020204" pitchFamily="34" charset="0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Кривчунського закладу загальної середньої освіти І-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ІІІст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pPr algn="ctr">
              <a:spcBef>
                <a:spcPct val="20000"/>
              </a:spcBef>
              <a:buFont typeface="Arial" panose="020B0604020202020204" pitchFamily="34" charset="0"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Жашківської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міської ради</a:t>
            </a:r>
          </a:p>
          <a:p>
            <a:pPr algn="ctr">
              <a:spcBef>
                <a:spcPct val="20000"/>
              </a:spcBef>
              <a:buFont typeface="Arial" panose="020B0604020202020204" pitchFamily="34" charset="0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Черкаської області    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Список використаних джерел</a:t>
            </a:r>
            <a:br>
              <a:rPr lang="uk-UA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uk-UA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Література:</a:t>
            </a:r>
            <a:r>
              <a:rPr lang="uk-UA" altLang="en-US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/>
            </a:r>
            <a:br>
              <a:rPr lang="uk-UA" altLang="en-US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uk-UA" altLang="en-US" sz="3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Кондратова Л.Г. Музичне мистецтво: підручник для 7 кл.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загальноосвіт.навч.закл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/Л.Г.Кондратова.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-Тернопіль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Навчальна книга - Богдан, 2015. -200 с.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Нова програма «Музичне мистецтво» для 5—7 класів загальноосвітніх навчальних закладів (автори: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Масол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JI.M.,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Коваленко О.Я.,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Сотська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Г.І., Кузьменко Г.В., Марчук Ж.С.,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Константинова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О.В., Паньків Л.І.,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Гринчук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І.ГТ.,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Новіко-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Н.В.,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Овіннікова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Н.І., 2012 р.) та Державного стандарту базової і повної загальної середньої освіти.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Павлюченко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С. Музиканту-любителю: короткий словник-довідник. Загальна редакція нар. артиста СРСР, академіка АН УРСР Л.М.Ревуцького, М.В.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Дремлюги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Київ – 1965.</a:t>
            </a:r>
            <a:endParaRPr lang="ru-RU" alt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8265" y="778193"/>
            <a:ext cx="7488832" cy="994122"/>
          </a:xfrm>
        </p:spPr>
        <p:txBody>
          <a:bodyPr/>
          <a:lstStyle/>
          <a:p>
            <a:r>
              <a:rPr lang="uk-UA" sz="5400" b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Інтернет-ресурси</a:t>
            </a:r>
            <a:r>
              <a:rPr lang="uk-UA" altLang="en-US" b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/>
            </a:r>
            <a:br>
              <a:rPr lang="uk-UA" altLang="en-US" b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</a:b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  <a:hlinkClick r:id="rId2"/>
              </a:rPr>
              <a:t>http://www.ex.ua/80226571</a:t>
            </a:r>
            <a:endParaRPr lang="uk-UA" dirty="0" smtClean="0"/>
          </a:p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  <a:hlinkClick r:id="rId3"/>
              </a:rPr>
              <a:t>https://vk.com/nvip_com_ua</a:t>
            </a:r>
            <a:endParaRPr lang="uk-UA" dirty="0" smtClean="0"/>
          </a:p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  <a:hlinkClick r:id="rId4"/>
              </a:rPr>
              <a:t>http://mmomusicmel.blogspot.in</a:t>
            </a:r>
            <a:endParaRPr lang="ru-RU" altLang="en-US"/>
          </a:p>
          <a:p>
            <a:endParaRPr lang="ru-RU" altLang="en-US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502</Words>
  <Application>Microsoft Office PowerPoint</Application>
  <PresentationFormat>Экран (4:3)</PresentationFormat>
  <Paragraphs>65</Paragraphs>
  <Slides>17</Slides>
  <Notes>1</Notes>
  <HiddenSlides>0</HiddenSlides>
  <MMClips>12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Парне опитування</vt:lpstr>
      <vt:lpstr>Історія розвитку поп-музики</vt:lpstr>
      <vt:lpstr>Музичний словничок</vt:lpstr>
      <vt:lpstr>Зірки поп-музики</vt:lpstr>
      <vt:lpstr>Легенди естради</vt:lpstr>
      <vt:lpstr>Музичне сприймання </vt:lpstr>
      <vt:lpstr>Аналіз музичних  творів</vt:lpstr>
      <vt:lpstr>Бесіда про українських поп-виконавців сучасності</vt:lpstr>
      <vt:lpstr>Музичне сприймання </vt:lpstr>
      <vt:lpstr>Фізкультхвилинка</vt:lpstr>
      <vt:lpstr>Розучування пісні</vt:lpstr>
      <vt:lpstr>Рефлексія</vt:lpstr>
      <vt:lpstr>Домашнє завдання</vt:lpstr>
      <vt:lpstr>Дякуємо  за увагу! </vt:lpstr>
      <vt:lpstr>Список використаних джерел Література: </vt:lpstr>
      <vt:lpstr>Інтернет-ресурси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TPCUSer</cp:lastModifiedBy>
  <cp:revision>28</cp:revision>
  <dcterms:created xsi:type="dcterms:W3CDTF">2015-03-06T10:45:00Z</dcterms:created>
  <dcterms:modified xsi:type="dcterms:W3CDTF">2023-02-27T11:17:28Z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1049-10.2.0.5965</vt:lpwstr>
  </property>
</Properties>
</file>