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90" d="100"/>
          <a:sy n="90" d="100"/>
        </p:scale>
        <p:origin x="-1238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9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767CE1-0CB3-49A4-8AB6-013A05A32DE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97C11-D3C9-4C4A-9F39-4C1888C49E08}">
      <dgm:prSet phldrT="[Текст]"/>
      <dgm:spPr/>
      <dgm:t>
        <a:bodyPr/>
        <a:lstStyle/>
        <a:p>
          <a:r>
            <a:rPr lang="uk-UA" dirty="0" smtClean="0"/>
            <a:t>1</a:t>
          </a:r>
          <a:endParaRPr lang="ru-RU" dirty="0"/>
        </a:p>
      </dgm:t>
    </dgm:pt>
    <dgm:pt modelId="{313E24E7-5347-4362-814E-80DC23930854}" type="parTrans" cxnId="{559A63E8-BCF4-420A-8DDE-BA7557E3EF88}">
      <dgm:prSet/>
      <dgm:spPr/>
      <dgm:t>
        <a:bodyPr/>
        <a:lstStyle/>
        <a:p>
          <a:endParaRPr lang="ru-RU"/>
        </a:p>
      </dgm:t>
    </dgm:pt>
    <dgm:pt modelId="{B9A59C39-850B-4DDA-A677-BAD0DCFE6EDD}" type="sibTrans" cxnId="{559A63E8-BCF4-420A-8DDE-BA7557E3EF88}">
      <dgm:prSet/>
      <dgm:spPr/>
      <dgm:t>
        <a:bodyPr/>
        <a:lstStyle/>
        <a:p>
          <a:endParaRPr lang="ru-RU"/>
        </a:p>
      </dgm:t>
    </dgm:pt>
    <dgm:pt modelId="{5698C3F4-567E-43A1-8FA9-DB04C748BD81}">
      <dgm:prSet phldrT="[Текст]"/>
      <dgm:spPr/>
      <dgm:t>
        <a:bodyPr/>
        <a:lstStyle/>
        <a:p>
          <a:r>
            <a:rPr lang="uk-UA" dirty="0" smtClean="0"/>
            <a:t>Затримка дихання</a:t>
          </a:r>
          <a:endParaRPr lang="ru-RU" dirty="0"/>
        </a:p>
      </dgm:t>
    </dgm:pt>
    <dgm:pt modelId="{00BDAC79-D512-4539-9506-BFCEBABA11E1}" type="parTrans" cxnId="{CFCB3CFD-1F91-44BE-8DE9-43B8CD8DB22D}">
      <dgm:prSet/>
      <dgm:spPr/>
      <dgm:t>
        <a:bodyPr/>
        <a:lstStyle/>
        <a:p>
          <a:endParaRPr lang="ru-RU"/>
        </a:p>
      </dgm:t>
    </dgm:pt>
    <dgm:pt modelId="{7E60FF3A-8C8D-4337-9E01-FAA78D51A113}" type="sibTrans" cxnId="{CFCB3CFD-1F91-44BE-8DE9-43B8CD8DB22D}">
      <dgm:prSet/>
      <dgm:spPr/>
      <dgm:t>
        <a:bodyPr/>
        <a:lstStyle/>
        <a:p>
          <a:endParaRPr lang="ru-RU"/>
        </a:p>
      </dgm:t>
    </dgm:pt>
    <dgm:pt modelId="{5DC56AE0-3416-48B1-8357-6F58A22B32F6}">
      <dgm:prSet phldrT="[Текст]"/>
      <dgm:spPr/>
      <dgm:t>
        <a:bodyPr/>
        <a:lstStyle/>
        <a:p>
          <a:r>
            <a:rPr lang="uk-UA" dirty="0" smtClean="0"/>
            <a:t>2</a:t>
          </a:r>
          <a:endParaRPr lang="ru-RU" dirty="0"/>
        </a:p>
      </dgm:t>
    </dgm:pt>
    <dgm:pt modelId="{09773894-24A3-460A-B4DA-4E2AA5FD1BBF}" type="parTrans" cxnId="{30DBF100-28A1-4175-B900-37D8A477A44D}">
      <dgm:prSet/>
      <dgm:spPr/>
      <dgm:t>
        <a:bodyPr/>
        <a:lstStyle/>
        <a:p>
          <a:endParaRPr lang="ru-RU"/>
        </a:p>
      </dgm:t>
    </dgm:pt>
    <dgm:pt modelId="{238A92DE-AFD5-4044-8B37-D0E2A4A7C7F9}" type="sibTrans" cxnId="{30DBF100-28A1-4175-B900-37D8A477A44D}">
      <dgm:prSet/>
      <dgm:spPr/>
      <dgm:t>
        <a:bodyPr/>
        <a:lstStyle/>
        <a:p>
          <a:endParaRPr lang="ru-RU"/>
        </a:p>
      </dgm:t>
    </dgm:pt>
    <dgm:pt modelId="{786E6F0C-822A-422C-9ED0-FF32661D0A5A}">
      <dgm:prSet phldrT="[Текст]"/>
      <dgm:spPr/>
      <dgm:t>
        <a:bodyPr/>
        <a:lstStyle/>
        <a:p>
          <a:r>
            <a:rPr lang="uk-UA" dirty="0" smtClean="0"/>
            <a:t>Короткочасне дихання</a:t>
          </a:r>
          <a:endParaRPr lang="ru-RU" dirty="0"/>
        </a:p>
      </dgm:t>
    </dgm:pt>
    <dgm:pt modelId="{2DAC348F-564C-444D-9A96-CB185DD8E051}" type="parTrans" cxnId="{C0A27BCF-A1A7-498A-B183-41C018A9D41A}">
      <dgm:prSet/>
      <dgm:spPr/>
      <dgm:t>
        <a:bodyPr/>
        <a:lstStyle/>
        <a:p>
          <a:endParaRPr lang="ru-RU"/>
        </a:p>
      </dgm:t>
    </dgm:pt>
    <dgm:pt modelId="{F42CDAE1-64FD-4C24-A0F9-0E882060B38D}" type="sibTrans" cxnId="{C0A27BCF-A1A7-498A-B183-41C018A9D41A}">
      <dgm:prSet/>
      <dgm:spPr/>
      <dgm:t>
        <a:bodyPr/>
        <a:lstStyle/>
        <a:p>
          <a:endParaRPr lang="ru-RU"/>
        </a:p>
      </dgm:t>
    </dgm:pt>
    <dgm:pt modelId="{CF9EF8F8-D1B3-4C93-8EDA-3110402346D9}">
      <dgm:prSet phldrT="[Текст]"/>
      <dgm:spPr/>
      <dgm:t>
        <a:bodyPr/>
        <a:lstStyle/>
        <a:p>
          <a:r>
            <a:rPr lang="uk-UA" dirty="0" smtClean="0"/>
            <a:t>3</a:t>
          </a:r>
          <a:endParaRPr lang="ru-RU" dirty="0"/>
        </a:p>
      </dgm:t>
    </dgm:pt>
    <dgm:pt modelId="{BC9721AA-AA26-4F95-8551-A2E05DBDD4AB}" type="parTrans" cxnId="{2D575978-21F5-459A-8F38-A378CDB29F27}">
      <dgm:prSet/>
      <dgm:spPr/>
      <dgm:t>
        <a:bodyPr/>
        <a:lstStyle/>
        <a:p>
          <a:endParaRPr lang="ru-RU"/>
        </a:p>
      </dgm:t>
    </dgm:pt>
    <dgm:pt modelId="{60D8D67B-9C7D-4D5F-8C91-28F0365F28F5}" type="sibTrans" cxnId="{2D575978-21F5-459A-8F38-A378CDB29F27}">
      <dgm:prSet/>
      <dgm:spPr/>
      <dgm:t>
        <a:bodyPr/>
        <a:lstStyle/>
        <a:p>
          <a:endParaRPr lang="ru-RU"/>
        </a:p>
      </dgm:t>
    </dgm:pt>
    <dgm:pt modelId="{B2F9E2C1-FDFB-4FE3-B4FD-67EABA2D1121}">
      <dgm:prSet phldrT="[Текст]"/>
      <dgm:spPr/>
      <dgm:t>
        <a:bodyPr/>
        <a:lstStyle/>
        <a:p>
          <a:r>
            <a:rPr lang="uk-UA" dirty="0" smtClean="0"/>
            <a:t>Швидке дихання</a:t>
          </a:r>
          <a:endParaRPr lang="ru-RU" dirty="0"/>
        </a:p>
      </dgm:t>
    </dgm:pt>
    <dgm:pt modelId="{2A01FBF4-2D50-4B59-8B56-31F5FF49EF87}" type="parTrans" cxnId="{235B54E9-DF49-4B55-AE6C-75D967379AEB}">
      <dgm:prSet/>
      <dgm:spPr/>
      <dgm:t>
        <a:bodyPr/>
        <a:lstStyle/>
        <a:p>
          <a:endParaRPr lang="ru-RU"/>
        </a:p>
      </dgm:t>
    </dgm:pt>
    <dgm:pt modelId="{8DADF532-9B52-45BF-B911-80DC2ED78621}" type="sibTrans" cxnId="{235B54E9-DF49-4B55-AE6C-75D967379AEB}">
      <dgm:prSet/>
      <dgm:spPr/>
      <dgm:t>
        <a:bodyPr/>
        <a:lstStyle/>
        <a:p>
          <a:endParaRPr lang="ru-RU"/>
        </a:p>
      </dgm:t>
    </dgm:pt>
    <dgm:pt modelId="{88456282-2578-4ED4-BFD9-BBB674FF9A9C}" type="pres">
      <dgm:prSet presAssocID="{B6767CE1-0CB3-49A4-8AB6-013A05A32DE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1F9BEA-9FBA-4FE5-A672-CB406E7B439D}" type="pres">
      <dgm:prSet presAssocID="{A2D97C11-D3C9-4C4A-9F39-4C1888C49E08}" presName="composite" presStyleCnt="0"/>
      <dgm:spPr/>
    </dgm:pt>
    <dgm:pt modelId="{D1F930E7-F178-4467-BE7E-44A7A9CED3AF}" type="pres">
      <dgm:prSet presAssocID="{A2D97C11-D3C9-4C4A-9F39-4C1888C49E0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EE7A3-9C4B-4622-A5E1-5D9ED065FBD0}" type="pres">
      <dgm:prSet presAssocID="{A2D97C11-D3C9-4C4A-9F39-4C1888C49E0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E0B8D-7D52-4A89-8328-5D307247F1CD}" type="pres">
      <dgm:prSet presAssocID="{B9A59C39-850B-4DDA-A677-BAD0DCFE6EDD}" presName="sp" presStyleCnt="0"/>
      <dgm:spPr/>
    </dgm:pt>
    <dgm:pt modelId="{20B63B92-0936-47D8-8933-E7AF31B226BE}" type="pres">
      <dgm:prSet presAssocID="{5DC56AE0-3416-48B1-8357-6F58A22B32F6}" presName="composite" presStyleCnt="0"/>
      <dgm:spPr/>
    </dgm:pt>
    <dgm:pt modelId="{E97164C6-CF37-40B0-A6F1-719D42EF6CD3}" type="pres">
      <dgm:prSet presAssocID="{5DC56AE0-3416-48B1-8357-6F58A22B32F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6A7A39-825C-4155-9BF5-134D83A555ED}" type="pres">
      <dgm:prSet presAssocID="{5DC56AE0-3416-48B1-8357-6F58A22B32F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C4346-01DA-4443-A79A-8ACE2F54236C}" type="pres">
      <dgm:prSet presAssocID="{238A92DE-AFD5-4044-8B37-D0E2A4A7C7F9}" presName="sp" presStyleCnt="0"/>
      <dgm:spPr/>
    </dgm:pt>
    <dgm:pt modelId="{5F76D06A-8348-42D3-AA90-B5657C955E2D}" type="pres">
      <dgm:prSet presAssocID="{CF9EF8F8-D1B3-4C93-8EDA-3110402346D9}" presName="composite" presStyleCnt="0"/>
      <dgm:spPr/>
    </dgm:pt>
    <dgm:pt modelId="{BBDE395A-D816-4484-94A1-2A4378C32B51}" type="pres">
      <dgm:prSet presAssocID="{CF9EF8F8-D1B3-4C93-8EDA-3110402346D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20879-DB9C-49CA-9E3C-C0A74588C28B}" type="pres">
      <dgm:prSet presAssocID="{CF9EF8F8-D1B3-4C93-8EDA-3110402346D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CFEC1C-C743-4829-8FBD-BEB2B5674A38}" type="presOf" srcId="{CF9EF8F8-D1B3-4C93-8EDA-3110402346D9}" destId="{BBDE395A-D816-4484-94A1-2A4378C32B51}" srcOrd="0" destOrd="0" presId="urn:microsoft.com/office/officeart/2005/8/layout/chevron2"/>
    <dgm:cxn modelId="{864EB68A-A722-4076-8B22-1CE45D0AED18}" type="presOf" srcId="{B6767CE1-0CB3-49A4-8AB6-013A05A32DEA}" destId="{88456282-2578-4ED4-BFD9-BBB674FF9A9C}" srcOrd="0" destOrd="0" presId="urn:microsoft.com/office/officeart/2005/8/layout/chevron2"/>
    <dgm:cxn modelId="{B4614852-CC2F-43EB-9008-ECE54DABCE12}" type="presOf" srcId="{5698C3F4-567E-43A1-8FA9-DB04C748BD81}" destId="{5EFEE7A3-9C4B-4622-A5E1-5D9ED065FBD0}" srcOrd="0" destOrd="0" presId="urn:microsoft.com/office/officeart/2005/8/layout/chevron2"/>
    <dgm:cxn modelId="{2B2D3970-1AE5-420E-BD85-4A4662B7161A}" type="presOf" srcId="{5DC56AE0-3416-48B1-8357-6F58A22B32F6}" destId="{E97164C6-CF37-40B0-A6F1-719D42EF6CD3}" srcOrd="0" destOrd="0" presId="urn:microsoft.com/office/officeart/2005/8/layout/chevron2"/>
    <dgm:cxn modelId="{30DBF100-28A1-4175-B900-37D8A477A44D}" srcId="{B6767CE1-0CB3-49A4-8AB6-013A05A32DEA}" destId="{5DC56AE0-3416-48B1-8357-6F58A22B32F6}" srcOrd="1" destOrd="0" parTransId="{09773894-24A3-460A-B4DA-4E2AA5FD1BBF}" sibTransId="{238A92DE-AFD5-4044-8B37-D0E2A4A7C7F9}"/>
    <dgm:cxn modelId="{7F5ABD38-F327-47E5-9D8A-B2B131CD8A2F}" type="presOf" srcId="{A2D97C11-D3C9-4C4A-9F39-4C1888C49E08}" destId="{D1F930E7-F178-4467-BE7E-44A7A9CED3AF}" srcOrd="0" destOrd="0" presId="urn:microsoft.com/office/officeart/2005/8/layout/chevron2"/>
    <dgm:cxn modelId="{559A63E8-BCF4-420A-8DDE-BA7557E3EF88}" srcId="{B6767CE1-0CB3-49A4-8AB6-013A05A32DEA}" destId="{A2D97C11-D3C9-4C4A-9F39-4C1888C49E08}" srcOrd="0" destOrd="0" parTransId="{313E24E7-5347-4362-814E-80DC23930854}" sibTransId="{B9A59C39-850B-4DDA-A677-BAD0DCFE6EDD}"/>
    <dgm:cxn modelId="{2D575978-21F5-459A-8F38-A378CDB29F27}" srcId="{B6767CE1-0CB3-49A4-8AB6-013A05A32DEA}" destId="{CF9EF8F8-D1B3-4C93-8EDA-3110402346D9}" srcOrd="2" destOrd="0" parTransId="{BC9721AA-AA26-4F95-8551-A2E05DBDD4AB}" sibTransId="{60D8D67B-9C7D-4D5F-8C91-28F0365F28F5}"/>
    <dgm:cxn modelId="{C0A27BCF-A1A7-498A-B183-41C018A9D41A}" srcId="{5DC56AE0-3416-48B1-8357-6F58A22B32F6}" destId="{786E6F0C-822A-422C-9ED0-FF32661D0A5A}" srcOrd="0" destOrd="0" parTransId="{2DAC348F-564C-444D-9A96-CB185DD8E051}" sibTransId="{F42CDAE1-64FD-4C24-A0F9-0E882060B38D}"/>
    <dgm:cxn modelId="{CFCB3CFD-1F91-44BE-8DE9-43B8CD8DB22D}" srcId="{A2D97C11-D3C9-4C4A-9F39-4C1888C49E08}" destId="{5698C3F4-567E-43A1-8FA9-DB04C748BD81}" srcOrd="0" destOrd="0" parTransId="{00BDAC79-D512-4539-9506-BFCEBABA11E1}" sibTransId="{7E60FF3A-8C8D-4337-9E01-FAA78D51A113}"/>
    <dgm:cxn modelId="{235B54E9-DF49-4B55-AE6C-75D967379AEB}" srcId="{CF9EF8F8-D1B3-4C93-8EDA-3110402346D9}" destId="{B2F9E2C1-FDFB-4FE3-B4FD-67EABA2D1121}" srcOrd="0" destOrd="0" parTransId="{2A01FBF4-2D50-4B59-8B56-31F5FF49EF87}" sibTransId="{8DADF532-9B52-45BF-B911-80DC2ED78621}"/>
    <dgm:cxn modelId="{6370CA5B-4231-4B61-B81D-D31F986CF9F5}" type="presOf" srcId="{B2F9E2C1-FDFB-4FE3-B4FD-67EABA2D1121}" destId="{C9920879-DB9C-49CA-9E3C-C0A74588C28B}" srcOrd="0" destOrd="0" presId="urn:microsoft.com/office/officeart/2005/8/layout/chevron2"/>
    <dgm:cxn modelId="{F8C856BF-830E-442D-9CB2-7729082A4854}" type="presOf" srcId="{786E6F0C-822A-422C-9ED0-FF32661D0A5A}" destId="{276A7A39-825C-4155-9BF5-134D83A555ED}" srcOrd="0" destOrd="0" presId="urn:microsoft.com/office/officeart/2005/8/layout/chevron2"/>
    <dgm:cxn modelId="{397D5D75-1CDC-4CFB-8726-8AA0FA0E77FE}" type="presParOf" srcId="{88456282-2578-4ED4-BFD9-BBB674FF9A9C}" destId="{DC1F9BEA-9FBA-4FE5-A672-CB406E7B439D}" srcOrd="0" destOrd="0" presId="urn:microsoft.com/office/officeart/2005/8/layout/chevron2"/>
    <dgm:cxn modelId="{5E98E2C5-6536-41BD-8F80-AB4B9F47F71E}" type="presParOf" srcId="{DC1F9BEA-9FBA-4FE5-A672-CB406E7B439D}" destId="{D1F930E7-F178-4467-BE7E-44A7A9CED3AF}" srcOrd="0" destOrd="0" presId="urn:microsoft.com/office/officeart/2005/8/layout/chevron2"/>
    <dgm:cxn modelId="{D61FB063-7342-4095-A38B-CFFC09B9C9F7}" type="presParOf" srcId="{DC1F9BEA-9FBA-4FE5-A672-CB406E7B439D}" destId="{5EFEE7A3-9C4B-4622-A5E1-5D9ED065FBD0}" srcOrd="1" destOrd="0" presId="urn:microsoft.com/office/officeart/2005/8/layout/chevron2"/>
    <dgm:cxn modelId="{7A9BB51D-4258-43A6-A164-0EFF94F5E46B}" type="presParOf" srcId="{88456282-2578-4ED4-BFD9-BBB674FF9A9C}" destId="{E9BE0B8D-7D52-4A89-8328-5D307247F1CD}" srcOrd="1" destOrd="0" presId="urn:microsoft.com/office/officeart/2005/8/layout/chevron2"/>
    <dgm:cxn modelId="{72D7A7C0-9834-48E4-8715-1727C4ED2223}" type="presParOf" srcId="{88456282-2578-4ED4-BFD9-BBB674FF9A9C}" destId="{20B63B92-0936-47D8-8933-E7AF31B226BE}" srcOrd="2" destOrd="0" presId="urn:microsoft.com/office/officeart/2005/8/layout/chevron2"/>
    <dgm:cxn modelId="{3BC925FE-0FE3-4150-BEFC-BBF421334C19}" type="presParOf" srcId="{20B63B92-0936-47D8-8933-E7AF31B226BE}" destId="{E97164C6-CF37-40B0-A6F1-719D42EF6CD3}" srcOrd="0" destOrd="0" presId="urn:microsoft.com/office/officeart/2005/8/layout/chevron2"/>
    <dgm:cxn modelId="{7EC2E5DA-3620-4FCE-B2E5-105A9BCA0612}" type="presParOf" srcId="{20B63B92-0936-47D8-8933-E7AF31B226BE}" destId="{276A7A39-825C-4155-9BF5-134D83A555ED}" srcOrd="1" destOrd="0" presId="urn:microsoft.com/office/officeart/2005/8/layout/chevron2"/>
    <dgm:cxn modelId="{7F84058F-FDA0-43AB-B8DD-AF104F774F84}" type="presParOf" srcId="{88456282-2578-4ED4-BFD9-BBB674FF9A9C}" destId="{547C4346-01DA-4443-A79A-8ACE2F54236C}" srcOrd="3" destOrd="0" presId="urn:microsoft.com/office/officeart/2005/8/layout/chevron2"/>
    <dgm:cxn modelId="{7081E178-F40B-4339-8F99-69B498B8794F}" type="presParOf" srcId="{88456282-2578-4ED4-BFD9-BBB674FF9A9C}" destId="{5F76D06A-8348-42D3-AA90-B5657C955E2D}" srcOrd="4" destOrd="0" presId="urn:microsoft.com/office/officeart/2005/8/layout/chevron2"/>
    <dgm:cxn modelId="{746A6A0C-8C88-4931-BD5E-09012CBEDD40}" type="presParOf" srcId="{5F76D06A-8348-42D3-AA90-B5657C955E2D}" destId="{BBDE395A-D816-4484-94A1-2A4378C32B51}" srcOrd="0" destOrd="0" presId="urn:microsoft.com/office/officeart/2005/8/layout/chevron2"/>
    <dgm:cxn modelId="{B2A26723-760D-44A7-8622-67028DBE6C66}" type="presParOf" srcId="{5F76D06A-8348-42D3-AA90-B5657C955E2D}" destId="{C9920879-DB9C-49CA-9E3C-C0A74588C28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Maryna\Desktop\&#1076;&#1078;&#1072;&#1079;\&#1074;&#1110;&#1076;&#1077;&#1086;\&#1052;&#1091;&#1079;&#1080;&#1082;&#1072;%20&#1088;&#1110;&#1076;&#1085;&#1086;&#1075;&#1086;%20&#1076;&#1086;&#1084;&#1091;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>
                <a:latin typeface="Comic Sans MS" pitchFamily="66" charset="0"/>
              </a:rPr>
              <a:t>Відкритий урок на тему:</a:t>
            </a:r>
            <a:endParaRPr lang="ru-RU" sz="5400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556792"/>
            <a:ext cx="552266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9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</a:rPr>
              <a:t>“Джаз”</a:t>
            </a:r>
            <a:endParaRPr lang="ru-RU" sz="9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Script" pitchFamily="34" charset="0"/>
            </a:endParaRPr>
          </a:p>
        </p:txBody>
      </p:sp>
      <p:pic>
        <p:nvPicPr>
          <p:cNvPr id="11" name="Рисунок 10" descr="4d2e6cb6240093122d2571567ca8c0b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924944"/>
            <a:ext cx="6336704" cy="36724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5818658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smtClean="0">
                <a:latin typeface="Segoe Script" pitchFamily="34" charset="0"/>
              </a:rPr>
              <a:t>Мета уроку:</a:t>
            </a:r>
            <a:br>
              <a:rPr lang="uk-UA" b="1" dirty="0" smtClean="0">
                <a:latin typeface="Segoe Script" pitchFamily="34" charset="0"/>
              </a:rPr>
            </a:br>
            <a:r>
              <a:rPr lang="uk-UA" sz="3100" b="1" dirty="0" smtClean="0">
                <a:latin typeface="Segoe Script" pitchFamily="34" charset="0"/>
              </a:rPr>
              <a:t>1. ознайомитися з особливостями сучасних музичних явищ (джазом), розглянути особливості поняття “музична імпровізація”;</a:t>
            </a:r>
            <a:br>
              <a:rPr lang="uk-UA" sz="3100" b="1" dirty="0" smtClean="0">
                <a:latin typeface="Segoe Script" pitchFamily="34" charset="0"/>
              </a:rPr>
            </a:br>
            <a:r>
              <a:rPr lang="uk-UA" sz="3100" b="1" dirty="0" smtClean="0">
                <a:latin typeface="Segoe Script" pitchFamily="34" charset="0"/>
              </a:rPr>
              <a:t>2. розвивати вміння уважно слухати, надавати характеристику джазовим композиціям;</a:t>
            </a:r>
            <a:br>
              <a:rPr lang="uk-UA" sz="3100" b="1" dirty="0" smtClean="0">
                <a:latin typeface="Segoe Script" pitchFamily="34" charset="0"/>
              </a:rPr>
            </a:br>
            <a:r>
              <a:rPr lang="uk-UA" sz="3100" b="1" dirty="0" smtClean="0">
                <a:latin typeface="Segoe Script" pitchFamily="34" charset="0"/>
              </a:rPr>
              <a:t>3. виховувати ціннісне ставлення до джазової музики, творчості видатних джазментів.</a:t>
            </a:r>
            <a:r>
              <a:rPr lang="uk-UA" sz="3100" dirty="0" smtClean="0">
                <a:latin typeface="Segoe Script" pitchFamily="34" charset="0"/>
              </a:rPr>
              <a:t/>
            </a:r>
            <a:br>
              <a:rPr lang="uk-UA" sz="3100" dirty="0" smtClean="0">
                <a:latin typeface="Segoe Script" pitchFamily="34" charset="0"/>
              </a:rPr>
            </a:br>
            <a:endParaRPr lang="ru-RU" sz="3100" dirty="0">
              <a:latin typeface="Segoe Script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44824"/>
            <a:ext cx="8136904" cy="2511152"/>
          </a:xfrm>
        </p:spPr>
        <p:txBody>
          <a:bodyPr>
            <a:normAutofit/>
          </a:bodyPr>
          <a:lstStyle/>
          <a:p>
            <a:r>
              <a:rPr lang="uk-UA" sz="6600" dirty="0" smtClean="0">
                <a:latin typeface="Comic Sans MS" pitchFamily="66" charset="0"/>
              </a:rPr>
              <a:t>Подорож у Країну джазової музики</a:t>
            </a:r>
            <a:endParaRPr lang="ru-RU" sz="6600" dirty="0">
              <a:latin typeface="Comic Sans MS" pitchFamily="66" charset="0"/>
            </a:endParaRPr>
          </a:p>
        </p:txBody>
      </p:sp>
      <p:pic>
        <p:nvPicPr>
          <p:cNvPr id="3" name="Рисунок 2" descr="ACP-Jazz-Conc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221088"/>
            <a:ext cx="2952328" cy="225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raw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260648"/>
            <a:ext cx="3024336" cy="1701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archie shepp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88640"/>
            <a:ext cx="186526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etailed_pict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4437112"/>
            <a:ext cx="2625520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latin typeface="Comic Sans MS" pitchFamily="66" charset="0"/>
              </a:rPr>
              <a:t>Гра “Світлофор”</a:t>
            </a:r>
            <a:endParaRPr lang="ru-RU" sz="7200" b="1" dirty="0">
              <a:latin typeface="Comic Sans MS" pitchFamily="66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99592" y="2276872"/>
            <a:ext cx="3096344" cy="30243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076056" y="2348880"/>
            <a:ext cx="3168352" cy="309634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85184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latin typeface="Comic Sans MS" pitchFamily="66" charset="0"/>
              </a:rPr>
              <a:t>Історія джазу</a:t>
            </a:r>
            <a:endParaRPr lang="ru-RU" sz="7200" b="1" dirty="0">
              <a:latin typeface="Comic Sans MS" pitchFamily="66" charset="0"/>
            </a:endParaRPr>
          </a:p>
        </p:txBody>
      </p:sp>
      <p:pic>
        <p:nvPicPr>
          <p:cNvPr id="3" name="Рисунок 2" descr="ACP-Jazz-Conc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6552727" cy="4613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У XVIII - ХІХ столітті мільйони жителів Африки було перевезено до Америки і продано в рабство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3" name="Рисунок 2" descr="ccebb63bdadf37dd78d806405655ce1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852937"/>
            <a:ext cx="4464496" cy="31177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www.africanglobe.netwp-contentuploads201510Holocaust-In-Namibia-3-e7fd135d5ad3d5096feeb3e03841fcc198c04ae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221088"/>
            <a:ext cx="3736988" cy="24477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653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Афроамериканці зуміли зберегти свою природну музикальність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wa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700808"/>
            <a:ext cx="3705365" cy="24936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afrikanskij-tanets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9576" y="260648"/>
            <a:ext cx="4621409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4680520" cy="496855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Слово </a:t>
            </a:r>
            <a:r>
              <a:rPr lang="uk-UA" u="sng" dirty="0" smtClean="0">
                <a:latin typeface="Comic Sans MS" pitchFamily="66" charset="0"/>
              </a:rPr>
              <a:t>“джаз” </a:t>
            </a:r>
            <a:r>
              <a:rPr lang="uk-UA" dirty="0" smtClean="0">
                <a:latin typeface="Comic Sans MS" pitchFamily="66" charset="0"/>
              </a:rPr>
              <a:t>вживали, як </a:t>
            </a:r>
            <a:r>
              <a:rPr lang="uk-UA" u="sng" dirty="0" smtClean="0">
                <a:latin typeface="Comic Sans MS" pitchFamily="66" charset="0"/>
              </a:rPr>
              <a:t>підбадьорливий вигук у негрів</a:t>
            </a:r>
            <a:endParaRPr lang="ru-RU" u="sng" dirty="0">
              <a:latin typeface="Comic Sans MS" pitchFamily="66" charset="0"/>
            </a:endParaRPr>
          </a:p>
        </p:txBody>
      </p:sp>
      <p:pic>
        <p:nvPicPr>
          <p:cNvPr id="3" name="Рисунок 2" descr="Ango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276872"/>
            <a:ext cx="324035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afrikanskij-tanets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88640"/>
            <a:ext cx="3168352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rumming for peace int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4437112"/>
            <a:ext cx="3240360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207424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Джаз народився в місті </a:t>
            </a:r>
            <a:br>
              <a:rPr lang="uk-UA" dirty="0" smtClean="0">
                <a:latin typeface="Comic Sans MS" pitchFamily="66" charset="0"/>
              </a:rPr>
            </a:br>
            <a:r>
              <a:rPr lang="uk-UA" sz="6700" b="1" dirty="0" smtClean="0">
                <a:latin typeface="Comic Sans MS" pitchFamily="66" charset="0"/>
              </a:rPr>
              <a:t>Новий Орлеан</a:t>
            </a:r>
            <a:endParaRPr lang="ru-RU" sz="6700" b="1" dirty="0">
              <a:latin typeface="Comic Sans MS" pitchFamily="66" charset="0"/>
            </a:endParaRPr>
          </a:p>
        </p:txBody>
      </p:sp>
      <p:pic>
        <p:nvPicPr>
          <p:cNvPr id="3" name="Рисунок 2" descr="1453622851_or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501008"/>
            <a:ext cx="3701661" cy="25202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SHORPY_4a23684a.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348880"/>
            <a:ext cx="4752528" cy="32225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uk-UA" u="sng" dirty="0" smtClean="0">
                <a:solidFill>
                  <a:srgbClr val="00B0F0"/>
                </a:solidFill>
                <a:latin typeface="Comic Sans MS" pitchFamily="66" charset="0"/>
              </a:rPr>
              <a:t>Створюємо “Асоціативний кущ”</a:t>
            </a:r>
            <a:endParaRPr lang="ru-RU" u="sng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2314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Джаз -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68144" y="5229200"/>
            <a:ext cx="2484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напрям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40352" y="2708920"/>
            <a:ext cx="916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492896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581128"/>
            <a:ext cx="2418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узиці,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1916832"/>
            <a:ext cx="1096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4437112"/>
            <a:ext cx="2018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виник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2420888"/>
            <a:ext cx="904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4941168"/>
            <a:ext cx="1695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межі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1628800"/>
            <a:ext cx="2114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18 - 19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4005064"/>
            <a:ext cx="2244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століть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8064" y="3501008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71800" y="1988840"/>
            <a:ext cx="1778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США,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28384" y="1628800"/>
            <a:ext cx="872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88024" y="2492896"/>
            <a:ext cx="2145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синтез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1560" y="5733256"/>
            <a:ext cx="4310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африканської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12360" y="4365104"/>
            <a:ext cx="795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9552" y="3212976"/>
            <a:ext cx="4355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європейських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54259" y="3501008"/>
            <a:ext cx="2670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ультур.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236713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Джаз</a:t>
            </a:r>
            <a:r>
              <a:rPr lang="uk-UA" dirty="0" smtClean="0">
                <a:latin typeface="Comic Sans MS" pitchFamily="66" charset="0"/>
              </a:rPr>
              <a:t> – це напрям у музиці, що виник на межі XVIII - ХІХ століть у США, як синтез африканської та європейської культур.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56f1b0afcbb87.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140968"/>
            <a:ext cx="4680520" cy="3257642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915816" y="2321496"/>
            <a:ext cx="3744416" cy="35283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3140968"/>
            <a:ext cx="37444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характерні риси джазу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6444208" y="2636912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2411760" y="2780928"/>
            <a:ext cx="692374" cy="5167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979712" y="4941168"/>
            <a:ext cx="112442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444208" y="4941168"/>
            <a:ext cx="100811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4716016" y="1412776"/>
            <a:ext cx="0" cy="9087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179512" y="4869160"/>
            <a:ext cx="1728192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52320" y="4869160"/>
            <a:ext cx="1475656" cy="1512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0" y="1484784"/>
            <a:ext cx="2376264" cy="1656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092280" y="980728"/>
            <a:ext cx="205172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03848" y="332656"/>
            <a:ext cx="2952328" cy="1080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203848" y="620688"/>
            <a:ext cx="29466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імпровізаційність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180528" y="5301208"/>
            <a:ext cx="24482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підвищена емоційність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1700808"/>
            <a:ext cx="24482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специфічний склад виконавців та інструментарію</a:t>
            </a:r>
            <a:endParaRPr lang="ru-RU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020272" y="1196752"/>
            <a:ext cx="21237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икористання різноманітних тембрових барв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524328" y="5157192"/>
            <a:ext cx="13681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звуко - наслідування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00223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Основною рисою джазу є </a:t>
            </a:r>
            <a:r>
              <a:rPr lang="uk-UA" sz="6000" u="sng" dirty="0" smtClean="0">
                <a:latin typeface="Comic Sans MS" pitchFamily="66" charset="0"/>
              </a:rPr>
              <a:t>імпровізаційність</a:t>
            </a:r>
            <a:endParaRPr lang="ru-RU" sz="6000" u="sng" dirty="0">
              <a:latin typeface="Comic Sans MS" pitchFamily="66" charset="0"/>
            </a:endParaRPr>
          </a:p>
        </p:txBody>
      </p:sp>
      <p:pic>
        <p:nvPicPr>
          <p:cNvPr id="3" name="Рисунок 2" descr="afisha_jazz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492896"/>
            <a:ext cx="6591121" cy="3600400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89040"/>
            <a:ext cx="9144000" cy="273630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omic Sans MS" pitchFamily="66" charset="0"/>
              </a:rPr>
              <a:t>Музична імпровізація </a:t>
            </a:r>
            <a:r>
              <a:rPr lang="uk-UA" dirty="0" smtClean="0">
                <a:latin typeface="Comic Sans MS" pitchFamily="66" charset="0"/>
              </a:rPr>
              <a:t>– це створення музичного твору в момент його виконання без попередньої підготовки.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fernandez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32656"/>
            <a:ext cx="4464496" cy="2987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290266"/>
          </a:xfrm>
        </p:spPr>
        <p:txBody>
          <a:bodyPr>
            <a:normAutofit fontScale="90000"/>
          </a:bodyPr>
          <a:lstStyle/>
          <a:p>
            <a:r>
              <a:rPr lang="uk-UA" sz="3100" dirty="0" smtClean="0"/>
              <a:t>Викладач по класу фортепіано,</a:t>
            </a:r>
            <a:br>
              <a:rPr lang="uk-UA" sz="3100" dirty="0" smtClean="0"/>
            </a:br>
            <a:r>
              <a:rPr lang="uk-UA" sz="3100" dirty="0" smtClean="0"/>
              <a:t>розробник методики викладання стилізованої імпровізації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5300" b="1" dirty="0" smtClean="0"/>
              <a:t>Гринишин Ярослав Васильович</a:t>
            </a:r>
            <a:endParaRPr lang="ru-RU" sz="5300" b="1" dirty="0"/>
          </a:p>
        </p:txBody>
      </p:sp>
      <p:pic>
        <p:nvPicPr>
          <p:cNvPr id="3" name="Рисунок 2" descr="IMG_30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492896"/>
            <a:ext cx="6120680" cy="4080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848872" cy="184482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omic Sans MS" pitchFamily="66" charset="0"/>
              </a:rPr>
              <a:t>“Король” джазу</a:t>
            </a:r>
            <a:r>
              <a:rPr lang="uk-UA" sz="5400" dirty="0" smtClean="0">
                <a:latin typeface="Comic Sans MS" pitchFamily="66" charset="0"/>
              </a:rPr>
              <a:t/>
            </a:r>
            <a:br>
              <a:rPr lang="uk-UA" sz="5400" dirty="0" smtClean="0">
                <a:latin typeface="Comic Sans MS" pitchFamily="66" charset="0"/>
              </a:rPr>
            </a:br>
            <a:r>
              <a:rPr lang="uk-UA" sz="5400" dirty="0" smtClean="0">
                <a:latin typeface="Comic Sans MS" pitchFamily="66" charset="0"/>
              </a:rPr>
              <a:t>Луі Амстронг</a:t>
            </a:r>
            <a:endParaRPr lang="ru-RU" sz="5400" dirty="0">
              <a:latin typeface="Comic Sans MS" pitchFamily="66" charset="0"/>
            </a:endParaRPr>
          </a:p>
        </p:txBody>
      </p:sp>
      <p:pic>
        <p:nvPicPr>
          <p:cNvPr id="3" name="Рисунок 2" descr="11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2060848"/>
            <a:ext cx="2193136" cy="2160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c5npa9mbo5sj5si7b6bfy91c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620688"/>
            <a:ext cx="1748766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armstrong-lui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3039738"/>
            <a:ext cx="4392488" cy="351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6178698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Segoe Script" pitchFamily="34" charset="0"/>
              </a:rPr>
              <a:t>«Лу</a:t>
            </a:r>
            <a:r>
              <a:rPr lang="uk-UA" sz="2200" b="1" dirty="0" smtClean="0">
                <a:latin typeface="Segoe Script" pitchFamily="34" charset="0"/>
              </a:rPr>
              <a:t>і був найбільш обдарованим і майстерним з усіх імпровізаторів джазу. Як новатор, він ввів у джаз безліч нових прийомів і вніс ряд свіжих ідей, які потім стали кліше для інших музикантів”</a:t>
            </a:r>
            <a:br>
              <a:rPr lang="uk-UA" sz="2200" b="1" dirty="0" smtClean="0">
                <a:latin typeface="Segoe Script" pitchFamily="34" charset="0"/>
              </a:rPr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>
                <a:latin typeface="Comic Sans MS" pitchFamily="66" charset="0"/>
              </a:rPr>
              <a:t>Джордж Авакаян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3" name="Рисунок 2" descr="louis-armstro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3185592"/>
            <a:ext cx="4605241" cy="3672408"/>
          </a:xfrm>
          <a:prstGeom prst="rect">
            <a:avLst/>
          </a:prstGeom>
        </p:spPr>
      </p:pic>
      <p:pic>
        <p:nvPicPr>
          <p:cNvPr id="6" name="Рисунок 5" descr="f26bc1268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32656"/>
            <a:ext cx="3600400" cy="25178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Comic Sans MS" pitchFamily="66" charset="0"/>
              </a:rPr>
              <a:t>«</a:t>
            </a:r>
            <a:r>
              <a:rPr lang="en-US" sz="6000" b="1" dirty="0" smtClean="0">
                <a:latin typeface="Comic Sans MS" pitchFamily="66" charset="0"/>
              </a:rPr>
              <a:t>Hello Dolly</a:t>
            </a:r>
            <a:r>
              <a:rPr lang="ru-RU" sz="6000" b="1" dirty="0" smtClean="0">
                <a:latin typeface="Comic Sans MS" pitchFamily="66" charset="0"/>
              </a:rPr>
              <a:t>»</a:t>
            </a:r>
            <a:endParaRPr lang="ru-RU" sz="6000" b="1" dirty="0">
              <a:latin typeface="Comic Sans MS" pitchFamily="66" charset="0"/>
            </a:endParaRPr>
          </a:p>
        </p:txBody>
      </p:sp>
      <p:pic>
        <p:nvPicPr>
          <p:cNvPr id="3" name="Рисунок 2" descr="hello-dolly-1969-02-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3744416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4-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636912"/>
            <a:ext cx="4608512" cy="29858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115616" y="5949280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Comic Sans MS" pitchFamily="66" charset="0"/>
              </a:rPr>
              <a:t>Кадри з фільму </a:t>
            </a:r>
            <a:r>
              <a:rPr lang="ru-RU" sz="2400" b="1" dirty="0" smtClean="0">
                <a:latin typeface="Comic Sans MS" pitchFamily="66" charset="0"/>
              </a:rPr>
              <a:t>«</a:t>
            </a:r>
            <a:r>
              <a:rPr lang="en-US" sz="2400" b="1" dirty="0" smtClean="0">
                <a:latin typeface="Comic Sans MS" pitchFamily="66" charset="0"/>
              </a:rPr>
              <a:t>Hello Dolly</a:t>
            </a:r>
            <a:r>
              <a:rPr lang="ru-RU" sz="2400" b="1" dirty="0" smtClean="0">
                <a:latin typeface="Comic Sans MS" pitchFamily="66" charset="0"/>
              </a:rPr>
              <a:t>»</a:t>
            </a:r>
            <a:endParaRPr lang="ru-RU" sz="24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93022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Відомий джазовий композитор – </a:t>
            </a:r>
            <a:br>
              <a:rPr lang="uk-UA" dirty="0" smtClean="0">
                <a:latin typeface="Comic Sans MS" pitchFamily="66" charset="0"/>
              </a:rPr>
            </a:br>
            <a:r>
              <a:rPr lang="uk-UA" sz="6700" dirty="0" smtClean="0">
                <a:latin typeface="Comic Sans MS" pitchFamily="66" charset="0"/>
              </a:rPr>
              <a:t>Джордж Гершвін</a:t>
            </a:r>
            <a:endParaRPr lang="ru-RU" sz="6700" dirty="0">
              <a:latin typeface="Comic Sans MS" pitchFamily="66" charset="0"/>
            </a:endParaRPr>
          </a:p>
        </p:txBody>
      </p:sp>
      <p:pic>
        <p:nvPicPr>
          <p:cNvPr id="3" name="Рисунок 2" descr="dzh-gershvin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6649782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ershwinPiano59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3744416" cy="2671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Гершвин1_1.820x3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861048"/>
            <a:ext cx="3292400" cy="2194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Zhitkevich_pho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284984"/>
            <a:ext cx="4608512" cy="3305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Gershwin-Header-2_650x2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836712"/>
            <a:ext cx="4075828" cy="1837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85821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</a:rPr>
              <a:t>«</a:t>
            </a:r>
            <a:r>
              <a:rPr lang="en-US" dirty="0" smtClean="0">
                <a:latin typeface="Comic Sans MS" pitchFamily="66" charset="0"/>
              </a:rPr>
              <a:t>Summertime</a:t>
            </a:r>
            <a:r>
              <a:rPr lang="ru-RU" dirty="0" smtClean="0">
                <a:latin typeface="Comic Sans MS" pitchFamily="66" charset="0"/>
              </a:rPr>
              <a:t>» </a:t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виконували одні з найвідоміших вокалістів світу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3" name="Рисунок 2" descr="ella-fitzgerald-130__h-627_v-img__3__4__brkl_w-470_-d9610b74b6138446d8bd91d266c7caf3631fc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204864"/>
            <a:ext cx="2592288" cy="3458223"/>
          </a:xfrm>
          <a:prstGeom prst="rect">
            <a:avLst/>
          </a:prstGeom>
        </p:spPr>
      </p:pic>
      <p:pic>
        <p:nvPicPr>
          <p:cNvPr id="4" name="Рисунок 3" descr="coolest-american-celebrit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204864"/>
            <a:ext cx="3588718" cy="2454683"/>
          </a:xfrm>
          <a:prstGeom prst="rect">
            <a:avLst/>
          </a:prstGeom>
        </p:spPr>
      </p:pic>
      <p:pic>
        <p:nvPicPr>
          <p:cNvPr id="5" name="Рисунок 4" descr="Cooke_in_stud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3429000"/>
            <a:ext cx="2664296" cy="3265667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97152"/>
            <a:ext cx="8424936" cy="206084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Композиція </a:t>
            </a:r>
            <a:r>
              <a:rPr lang="ru-RU" b="1" dirty="0" smtClean="0">
                <a:latin typeface="Comic Sans MS" pitchFamily="66" charset="0"/>
              </a:rPr>
              <a:t>«</a:t>
            </a:r>
            <a:r>
              <a:rPr lang="en-US" b="1" dirty="0" smtClean="0">
                <a:latin typeface="Comic Sans MS" pitchFamily="66" charset="0"/>
              </a:rPr>
              <a:t>Summertime</a:t>
            </a:r>
            <a:r>
              <a:rPr lang="ru-RU" b="1" dirty="0" smtClean="0">
                <a:latin typeface="Comic Sans MS" pitchFamily="66" charset="0"/>
              </a:rPr>
              <a:t>»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uk-UA" dirty="0" smtClean="0">
                <a:latin typeface="Comic Sans MS" pitchFamily="66" charset="0"/>
              </a:rPr>
              <a:t>налічує </a:t>
            </a:r>
            <a:r>
              <a:rPr lang="uk-UA" b="1" dirty="0" smtClean="0">
                <a:latin typeface="Comic Sans MS" pitchFamily="66" charset="0"/>
              </a:rPr>
              <a:t>понад 23 000 записів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3" name="Рисунок 2" descr="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412776"/>
            <a:ext cx="468222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vinilovye_plastinki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3391503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pl-PL" sz="2800" dirty="0" smtClean="0">
                <a:latin typeface="Comic Sans MS" pitchFamily="66" charset="0"/>
              </a:rPr>
              <a:t>Ogólnopolski Festiwal Piosenki Musicalowej im. George'a Gershwina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4" name="Рисунок 3" descr="19424180_458559391170420_15857462491371271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628800"/>
            <a:ext cx="2448271" cy="36832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Gershwin-plaka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196752"/>
            <a:ext cx="3002280" cy="21427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19437599_458559351170424_303114617665004019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3717032"/>
            <a:ext cx="4752528" cy="29239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Autofit/>
          </a:bodyPr>
          <a:lstStyle/>
          <a:p>
            <a:r>
              <a:rPr lang="uk-UA" sz="4800" dirty="0" smtClean="0">
                <a:latin typeface="Comic Sans MS" pitchFamily="66" charset="0"/>
              </a:rPr>
              <a:t>Підготовчі вправи для дихання</a:t>
            </a:r>
            <a:endParaRPr lang="ru-RU" sz="4800" dirty="0">
              <a:latin typeface="Comic Sans MS" pitchFamily="66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547664" y="1844824"/>
          <a:ext cx="636036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19256" cy="1210146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Comic Sans MS" pitchFamily="66" charset="0"/>
              </a:rPr>
              <a:t>Виконання пісні </a:t>
            </a:r>
            <a:br>
              <a:rPr lang="uk-UA" sz="2400" dirty="0" smtClean="0">
                <a:latin typeface="Comic Sans MS" pitchFamily="66" charset="0"/>
              </a:rPr>
            </a:br>
            <a:r>
              <a:rPr lang="ru-RU" sz="4000" dirty="0" smtClean="0">
                <a:latin typeface="Comic Sans MS" pitchFamily="66" charset="0"/>
              </a:rPr>
              <a:t>«</a:t>
            </a:r>
            <a:r>
              <a:rPr lang="uk-UA" sz="4000" dirty="0" smtClean="0">
                <a:latin typeface="Comic Sans MS" pitchFamily="66" charset="0"/>
              </a:rPr>
              <a:t>Музика рідного дому</a:t>
            </a:r>
            <a:r>
              <a:rPr lang="ru-RU" sz="4000" dirty="0" smtClean="0">
                <a:latin typeface="Comic Sans MS" pitchFamily="66" charset="0"/>
              </a:rPr>
              <a:t>»</a:t>
            </a:r>
            <a:endParaRPr lang="ru-RU" sz="4000" dirty="0">
              <a:latin typeface="Comic Sans MS" pitchFamily="66" charset="0"/>
            </a:endParaRPr>
          </a:p>
        </p:txBody>
      </p:sp>
      <p:pic>
        <p:nvPicPr>
          <p:cNvPr id="5" name="Музика рідного дому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052736"/>
            <a:ext cx="7848872" cy="5616624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4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Segoe Script" pitchFamily="34" charset="0"/>
              </a:rPr>
              <a:t>Дякую за увагу!</a:t>
            </a:r>
            <a:endParaRPr lang="ru-RU" sz="4800" b="1" dirty="0">
              <a:latin typeface="Segoe Script" pitchFamily="34" charset="0"/>
            </a:endParaRPr>
          </a:p>
        </p:txBody>
      </p:sp>
      <p:pic>
        <p:nvPicPr>
          <p:cNvPr id="3" name="Рисунок 2" descr="34380236_1225164817_jazz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340768"/>
            <a:ext cx="3293073" cy="2520280"/>
          </a:xfrm>
          <a:prstGeom prst="rect">
            <a:avLst/>
          </a:prstGeom>
        </p:spPr>
      </p:pic>
      <p:pic>
        <p:nvPicPr>
          <p:cNvPr id="4" name="Рисунок 3" descr="19°_International_Jazz_Festival_of_Punta_del_Este_-_150111-2052-jikatu_160778137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597018"/>
            <a:ext cx="4211960" cy="2807973"/>
          </a:xfrm>
          <a:prstGeom prst="rect">
            <a:avLst/>
          </a:prstGeom>
        </p:spPr>
      </p:pic>
      <p:pic>
        <p:nvPicPr>
          <p:cNvPr id="5" name="Рисунок 4" descr="56f1b0afcbb87.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437112"/>
            <a:ext cx="3048000" cy="2121408"/>
          </a:xfrm>
          <a:prstGeom prst="rect">
            <a:avLst/>
          </a:prstGeom>
        </p:spPr>
      </p:pic>
      <p:pic>
        <p:nvPicPr>
          <p:cNvPr id="6" name="Рисунок 5" descr="afisha_jazz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1412776"/>
            <a:ext cx="2880320" cy="1573375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221</Words>
  <Application>Microsoft Office PowerPoint</Application>
  <PresentationFormat>Экран (4:3)</PresentationFormat>
  <Paragraphs>57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Відкритий урок на тему:</vt:lpstr>
      <vt:lpstr>Мета уроку: 1. ознайомитися з особливостями сучасних музичних явищ (джазом), розглянути особливості поняття “музична імпровізація”; 2. розвивати вміння уважно слухати, надавати характеристику джазовим композиціям; 3. виховувати ціннісне ставлення до джазової музики, творчості видатних джазментів. </vt:lpstr>
      <vt:lpstr>Подорож у Країну джазової музики</vt:lpstr>
      <vt:lpstr>Гра “Світлофор”</vt:lpstr>
      <vt:lpstr>Історія джазу</vt:lpstr>
      <vt:lpstr>У XVIII - ХІХ столітті мільйони жителів Африки було перевезено до Америки і продано в рабство </vt:lpstr>
      <vt:lpstr>Афроамериканці зуміли зберегти свою природну музикальність</vt:lpstr>
      <vt:lpstr>Слово “джаз” вживали, як підбадьорливий вигук у негрів</vt:lpstr>
      <vt:lpstr>Джаз народився в місті  Новий Орлеан</vt:lpstr>
      <vt:lpstr>Створюємо “Асоціативний кущ”</vt:lpstr>
      <vt:lpstr>Джаз – це напрям у музиці, що виник на межі XVIII - ХІХ століть у США, як синтез африканської та європейської культур.</vt:lpstr>
      <vt:lpstr>Презентация PowerPoint</vt:lpstr>
      <vt:lpstr>Основною рисою джазу є імпровізаційність</vt:lpstr>
      <vt:lpstr>Музична імпровізація – це створення музичного твору в момент його виконання без попередньої підготовки.</vt:lpstr>
      <vt:lpstr>Викладач по класу фортепіано, розробник методики викладання стилізованої імпровізації Гринишин Ярослав Васильович</vt:lpstr>
      <vt:lpstr>“Король” джазу Луі Амстронг</vt:lpstr>
      <vt:lpstr>«Луі був найбільш обдарованим і майстерним з усіх імпровізаторів джазу. Як новатор, він ввів у джаз безліч нових прийомів і вніс ряд свіжих ідей, які потім стали кліше для інших музикантів”  Джордж Авакаян</vt:lpstr>
      <vt:lpstr>«Hello Dolly»</vt:lpstr>
      <vt:lpstr>Відомий джазовий композитор –  Джордж Гершвін</vt:lpstr>
      <vt:lpstr>Презентация PowerPoint</vt:lpstr>
      <vt:lpstr> «Summertime»  виконували одні з найвідоміших вокалістів світу</vt:lpstr>
      <vt:lpstr>Композиція «Summertime» налічує понад 23 000 записів</vt:lpstr>
      <vt:lpstr>Ogólnopolski Festiwal Piosenki Musicalowej im. George'a Gershwina</vt:lpstr>
      <vt:lpstr>Підготовчі вправи для дихання</vt:lpstr>
      <vt:lpstr>Виконання пісні  «Музика рідного дому»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Відкритий урок на тему:</dc:title>
  <dc:creator>Maryna</dc:creator>
  <cp:lastModifiedBy>TPCUSer</cp:lastModifiedBy>
  <cp:revision>28</cp:revision>
  <dcterms:created xsi:type="dcterms:W3CDTF">2018-01-31T14:37:36Z</dcterms:created>
  <dcterms:modified xsi:type="dcterms:W3CDTF">2023-01-31T12:17:45Z</dcterms:modified>
</cp:coreProperties>
</file>