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5" r:id="rId7"/>
    <p:sldId id="261" r:id="rId8"/>
    <p:sldId id="262" r:id="rId9"/>
    <p:sldId id="263" r:id="rId10"/>
    <p:sldId id="268" r:id="rId11"/>
    <p:sldId id="267" r:id="rId12"/>
    <p:sldId id="264" r:id="rId13"/>
    <p:sldId id="266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22" autoAdjust="0"/>
    <p:restoredTop sz="94660"/>
  </p:normalViewPr>
  <p:slideViewPr>
    <p:cSldViewPr>
      <p:cViewPr varScale="1">
        <p:scale>
          <a:sx n="82" d="100"/>
          <a:sy n="82" d="100"/>
        </p:scale>
        <p:origin x="1565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8B41182-5D49-4277-AB3C-1D8E90CA17FC}" type="datetimeFigureOut">
              <a:rPr lang="uk-UA" smtClean="0"/>
              <a:t>06.03.2023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D4170C3-67B4-4722-A94D-A84AE26F7300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848600" cy="1927225"/>
          </a:xfrm>
        </p:spPr>
        <p:txBody>
          <a:bodyPr/>
          <a:lstStyle/>
          <a:p>
            <a:pPr algn="ctr"/>
            <a:r>
              <a:rPr lang="uk-UA" sz="4000" b="1" dirty="0"/>
              <a:t>Поняття громади. </a:t>
            </a:r>
            <a:r>
              <a:rPr lang="uk-UA" sz="4000" b="1" dirty="0" smtClean="0"/>
              <a:t/>
            </a:r>
            <a:br>
              <a:rPr lang="uk-UA" sz="4000" b="1" dirty="0" smtClean="0"/>
            </a:br>
            <a:r>
              <a:rPr lang="uk-UA" sz="4000" b="1" dirty="0" smtClean="0"/>
              <a:t>Роль </a:t>
            </a:r>
            <a:r>
              <a:rPr lang="uk-UA" sz="4000" b="1" dirty="0"/>
              <a:t>громади в житті людини, суспільства, </a:t>
            </a:r>
            <a:r>
              <a:rPr lang="uk-UA" sz="4000" b="1" dirty="0" smtClean="0"/>
              <a:t>держави </a:t>
            </a:r>
            <a:r>
              <a:rPr lang="uk-UA" sz="4400" b="1" dirty="0">
                <a:latin typeface="Calibri"/>
                <a:ea typeface="Calibri"/>
                <a:cs typeface="Times New Roman"/>
              </a:rPr>
              <a:t/>
            </a:r>
            <a:br>
              <a:rPr lang="uk-UA" sz="4400" b="1" dirty="0">
                <a:latin typeface="Calibri"/>
                <a:ea typeface="Calibri"/>
                <a:cs typeface="Times New Roman"/>
              </a:rPr>
            </a:br>
            <a:endParaRPr lang="uk-UA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23656" y="4437112"/>
            <a:ext cx="3808512" cy="1752600"/>
          </a:xfrm>
        </p:spPr>
        <p:txBody>
          <a:bodyPr>
            <a:normAutofit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26050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84" y="332656"/>
            <a:ext cx="8956904" cy="6489528"/>
          </a:xfrm>
        </p:spPr>
        <p:txBody>
          <a:bodyPr>
            <a:noAutofit/>
          </a:bodyPr>
          <a:lstStyle/>
          <a:p>
            <a:pPr marL="0" indent="182880">
              <a:spcBef>
                <a:spcPts val="0"/>
              </a:spcBef>
            </a:pPr>
            <a:r>
              <a:rPr lang="ru-RU" sz="2800" dirty="0" err="1"/>
              <a:t>Пригадаймо</a:t>
            </a:r>
            <a:r>
              <a:rPr lang="ru-RU" sz="2800" dirty="0"/>
              <a:t> </a:t>
            </a:r>
            <a:r>
              <a:rPr lang="ru-RU" sz="2800" dirty="0" err="1"/>
              <a:t>повість</a:t>
            </a:r>
            <a:r>
              <a:rPr lang="ru-RU" sz="2800" dirty="0"/>
              <a:t> </a:t>
            </a:r>
            <a:r>
              <a:rPr lang="ru-RU" sz="2800" dirty="0" err="1"/>
              <a:t>Івана</a:t>
            </a:r>
            <a:r>
              <a:rPr lang="ru-RU" sz="2800" dirty="0"/>
              <a:t> Франка «Захар Беркут». </a:t>
            </a:r>
            <a:r>
              <a:rPr lang="ru-RU" sz="2800" dirty="0" err="1"/>
              <a:t>Мешканці</a:t>
            </a:r>
            <a:r>
              <a:rPr lang="ru-RU" sz="2800" dirty="0"/>
              <a:t> невеликого </a:t>
            </a:r>
            <a:r>
              <a:rPr lang="ru-RU" sz="2800" dirty="0" err="1"/>
              <a:t>карпатського</a:t>
            </a:r>
            <a:r>
              <a:rPr lang="ru-RU" sz="2800" dirty="0"/>
              <a:t> села </a:t>
            </a:r>
            <a:r>
              <a:rPr lang="ru-RU" sz="2800" dirty="0" err="1"/>
              <a:t>Тухля</a:t>
            </a:r>
            <a:r>
              <a:rPr lang="ru-RU" sz="2800" dirty="0"/>
              <a:t> </a:t>
            </a:r>
            <a:r>
              <a:rPr lang="ru-RU" sz="2800" dirty="0" err="1"/>
              <a:t>відбили</a:t>
            </a:r>
            <a:r>
              <a:rPr lang="ru-RU" sz="2800" dirty="0"/>
              <a:t> навалу </a:t>
            </a:r>
            <a:r>
              <a:rPr lang="ru-RU" sz="2800" dirty="0" err="1"/>
              <a:t>татарського</a:t>
            </a:r>
            <a:r>
              <a:rPr lang="ru-RU" sz="2800" dirty="0"/>
              <a:t> </a:t>
            </a:r>
            <a:r>
              <a:rPr lang="ru-RU" sz="2800" dirty="0" err="1"/>
              <a:t>війська</a:t>
            </a:r>
            <a:r>
              <a:rPr lang="ru-RU" sz="2800" dirty="0"/>
              <a:t>. У </a:t>
            </a:r>
            <a:r>
              <a:rPr lang="ru-RU" sz="2800" dirty="0" err="1"/>
              <a:t>скрутну</a:t>
            </a:r>
            <a:r>
              <a:rPr lang="ru-RU" sz="2800" dirty="0"/>
              <a:t> </a:t>
            </a:r>
            <a:r>
              <a:rPr lang="ru-RU" sz="2800" dirty="0" err="1"/>
              <a:t>хвилину</a:t>
            </a:r>
            <a:r>
              <a:rPr lang="ru-RU" sz="2800" dirty="0"/>
              <a:t> вся громада </a:t>
            </a:r>
            <a:r>
              <a:rPr lang="ru-RU" sz="2800" dirty="0" err="1"/>
              <a:t>об’єдналася</a:t>
            </a:r>
            <a:r>
              <a:rPr lang="ru-RU" sz="2800" dirty="0"/>
              <a:t>, люди не </a:t>
            </a:r>
            <a:r>
              <a:rPr lang="ru-RU" sz="2800" dirty="0" err="1"/>
              <a:t>зважали</a:t>
            </a:r>
            <a:r>
              <a:rPr lang="ru-RU" sz="2800" dirty="0"/>
              <a:t> на </a:t>
            </a:r>
            <a:r>
              <a:rPr lang="ru-RU" sz="2800" dirty="0" err="1"/>
              <a:t>загрозу</a:t>
            </a:r>
            <a:r>
              <a:rPr lang="ru-RU" sz="2800" dirty="0"/>
              <a:t> </a:t>
            </a:r>
            <a:r>
              <a:rPr lang="ru-RU" sz="2800" dirty="0" err="1"/>
              <a:t>своєму</a:t>
            </a:r>
            <a:r>
              <a:rPr lang="ru-RU" sz="2800" dirty="0"/>
              <a:t> </a:t>
            </a:r>
            <a:r>
              <a:rPr lang="ru-RU" sz="2800" dirty="0" err="1"/>
              <a:t>життю</a:t>
            </a:r>
            <a:r>
              <a:rPr lang="ru-RU" sz="2800" dirty="0"/>
              <a:t> і те,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їх</a:t>
            </a:r>
            <a:r>
              <a:rPr lang="ru-RU" sz="2800" dirty="0"/>
              <a:t>, </a:t>
            </a:r>
            <a:r>
              <a:rPr lang="ru-RU" sz="2800" dirty="0" err="1"/>
              <a:t>можливо</a:t>
            </a:r>
            <a:r>
              <a:rPr lang="ru-RU" sz="2800" dirty="0"/>
              <a:t>, </a:t>
            </a:r>
            <a:r>
              <a:rPr lang="ru-RU" sz="2800" dirty="0" err="1"/>
              <a:t>чекає</a:t>
            </a:r>
            <a:r>
              <a:rPr lang="ru-RU" sz="2800" dirty="0"/>
              <a:t> </a:t>
            </a:r>
            <a:r>
              <a:rPr lang="ru-RU" sz="2800" dirty="0" err="1"/>
              <a:t>попереду</a:t>
            </a:r>
            <a:r>
              <a:rPr lang="ru-RU" sz="2800" dirty="0"/>
              <a:t> смерть: «</a:t>
            </a:r>
            <a:r>
              <a:rPr lang="ru-RU" sz="2800" dirty="0" err="1"/>
              <a:t>Товариші</a:t>
            </a:r>
            <a:r>
              <a:rPr lang="ru-RU" sz="2800" dirty="0"/>
              <a:t>, </a:t>
            </a:r>
            <a:r>
              <a:rPr lang="ru-RU" sz="2800" dirty="0" err="1"/>
              <a:t>сміло</a:t>
            </a:r>
            <a:r>
              <a:rPr lang="ru-RU" sz="2800" dirty="0"/>
              <a:t> до </a:t>
            </a:r>
            <a:r>
              <a:rPr lang="ru-RU" sz="2800" dirty="0" err="1"/>
              <a:t>останнього</a:t>
            </a:r>
            <a:r>
              <a:rPr lang="ru-RU" sz="2800" dirty="0"/>
              <a:t> бою!». </a:t>
            </a:r>
            <a:r>
              <a:rPr lang="ru-RU" sz="2800" dirty="0" err="1"/>
              <a:t>Мужні</a:t>
            </a:r>
            <a:r>
              <a:rPr lang="ru-RU" sz="2800" dirty="0"/>
              <a:t> </a:t>
            </a:r>
            <a:r>
              <a:rPr lang="ru-RU" sz="2800" dirty="0" err="1"/>
              <a:t>тухольці</a:t>
            </a:r>
            <a:r>
              <a:rPr lang="ru-RU" sz="2800" dirty="0"/>
              <a:t> перемогли в </a:t>
            </a:r>
            <a:r>
              <a:rPr lang="ru-RU" sz="2800" dirty="0" err="1"/>
              <a:t>цій</a:t>
            </a:r>
            <a:r>
              <a:rPr lang="ru-RU" sz="2800" dirty="0"/>
              <a:t> </a:t>
            </a:r>
            <a:r>
              <a:rPr lang="ru-RU" sz="2800" dirty="0" err="1"/>
              <a:t>битві</a:t>
            </a:r>
            <a:r>
              <a:rPr lang="ru-RU" sz="2800" dirty="0"/>
              <a:t> з </a:t>
            </a:r>
            <a:r>
              <a:rPr lang="ru-RU" sz="2800" dirty="0" err="1"/>
              <a:t>чисельним</a:t>
            </a:r>
            <a:r>
              <a:rPr lang="ru-RU" sz="2800" dirty="0"/>
              <a:t> </a:t>
            </a:r>
            <a:r>
              <a:rPr lang="ru-RU" sz="2800" dirty="0" err="1"/>
              <a:t>татарським</a:t>
            </a:r>
            <a:r>
              <a:rPr lang="ru-RU" sz="2800" dirty="0"/>
              <a:t> </a:t>
            </a:r>
            <a:r>
              <a:rPr lang="ru-RU" sz="2800" dirty="0" err="1"/>
              <a:t>військом</a:t>
            </a:r>
            <a:r>
              <a:rPr lang="ru-RU" sz="2800" dirty="0"/>
              <a:t>. Голова </a:t>
            </a:r>
            <a:r>
              <a:rPr lang="ru-RU" sz="2800" dirty="0" err="1"/>
              <a:t>громади</a:t>
            </a:r>
            <a:r>
              <a:rPr lang="ru-RU" sz="2800" dirty="0"/>
              <a:t> Захар Беркут в </a:t>
            </a:r>
            <a:r>
              <a:rPr lang="ru-RU" sz="2800" dirty="0" err="1"/>
              <a:t>кінці</a:t>
            </a:r>
            <a:r>
              <a:rPr lang="ru-RU" sz="2800" dirty="0"/>
              <a:t> </a:t>
            </a:r>
            <a:r>
              <a:rPr lang="ru-RU" sz="2800" dirty="0" err="1"/>
              <a:t>звертається</a:t>
            </a:r>
            <a:r>
              <a:rPr lang="ru-RU" sz="2800" dirty="0"/>
              <a:t> до </a:t>
            </a:r>
            <a:r>
              <a:rPr lang="ru-RU" sz="2800" dirty="0" err="1"/>
              <a:t>тухольців</a:t>
            </a:r>
            <a:r>
              <a:rPr lang="ru-RU" sz="2800" dirty="0"/>
              <a:t> з такими словами: «Батьки і </a:t>
            </a:r>
            <a:r>
              <a:rPr lang="ru-RU" sz="2800" dirty="0" err="1"/>
              <a:t>браття</a:t>
            </a:r>
            <a:r>
              <a:rPr lang="ru-RU" sz="2800" dirty="0"/>
              <a:t>! Ми </a:t>
            </a:r>
            <a:r>
              <a:rPr lang="ru-RU" sz="2800" dirty="0" err="1"/>
              <a:t>побідили</a:t>
            </a:r>
            <a:r>
              <a:rPr lang="ru-RU" sz="2800" dirty="0"/>
              <a:t> нашим </a:t>
            </a:r>
            <a:r>
              <a:rPr lang="ru-RU" sz="2800" dirty="0" err="1"/>
              <a:t>громадським</a:t>
            </a:r>
            <a:r>
              <a:rPr lang="ru-RU" sz="2800" dirty="0"/>
              <a:t> ладом, </a:t>
            </a:r>
            <a:r>
              <a:rPr lang="ru-RU" sz="2800" dirty="0" err="1"/>
              <a:t>нашою</a:t>
            </a:r>
            <a:r>
              <a:rPr lang="ru-RU" sz="2800" dirty="0"/>
              <a:t> </a:t>
            </a:r>
            <a:r>
              <a:rPr lang="ru-RU" sz="2800" dirty="0" err="1"/>
              <a:t>згодою</a:t>
            </a:r>
            <a:r>
              <a:rPr lang="ru-RU" sz="2800" dirty="0"/>
              <a:t> і </a:t>
            </a:r>
            <a:r>
              <a:rPr lang="ru-RU" sz="2800" dirty="0" err="1"/>
              <a:t>дружністю</a:t>
            </a:r>
            <a:r>
              <a:rPr lang="ru-RU" sz="2800" dirty="0"/>
              <a:t>. Уважайте добре на се! Доки будете </a:t>
            </a:r>
            <a:r>
              <a:rPr lang="ru-RU" sz="2800" dirty="0" err="1"/>
              <a:t>жити</a:t>
            </a:r>
            <a:r>
              <a:rPr lang="ru-RU" sz="2800" dirty="0"/>
              <a:t> в </a:t>
            </a:r>
            <a:r>
              <a:rPr lang="ru-RU" sz="2800" dirty="0" err="1"/>
              <a:t>громадськім</a:t>
            </a:r>
            <a:r>
              <a:rPr lang="ru-RU" sz="2800" dirty="0"/>
              <a:t> порядку, дружно </a:t>
            </a:r>
            <a:r>
              <a:rPr lang="ru-RU" sz="2800" dirty="0" err="1"/>
              <a:t>держатися</a:t>
            </a:r>
            <a:r>
              <a:rPr lang="ru-RU" sz="2800" dirty="0"/>
              <a:t> купи, </a:t>
            </a:r>
            <a:r>
              <a:rPr lang="ru-RU" sz="2800" dirty="0" err="1"/>
              <a:t>незломно</a:t>
            </a:r>
            <a:r>
              <a:rPr lang="ru-RU" sz="2800" dirty="0"/>
              <a:t> </a:t>
            </a:r>
            <a:r>
              <a:rPr lang="ru-RU" sz="2800" dirty="0" err="1"/>
              <a:t>стояти</a:t>
            </a:r>
            <a:r>
              <a:rPr lang="ru-RU" sz="2800" dirty="0"/>
              <a:t> </a:t>
            </a:r>
            <a:r>
              <a:rPr lang="ru-RU" sz="2800" dirty="0" err="1"/>
              <a:t>всі</a:t>
            </a:r>
            <a:r>
              <a:rPr lang="ru-RU" sz="2800" dirty="0"/>
              <a:t> за одного, а один за </a:t>
            </a:r>
            <a:r>
              <a:rPr lang="ru-RU" sz="2800" dirty="0" err="1"/>
              <a:t>всіх</a:t>
            </a:r>
            <a:r>
              <a:rPr lang="ru-RU" sz="2800" dirty="0"/>
              <a:t>, </a:t>
            </a:r>
            <a:r>
              <a:rPr lang="ru-RU" sz="2800" dirty="0" err="1"/>
              <a:t>доти</a:t>
            </a:r>
            <a:r>
              <a:rPr lang="ru-RU" sz="2800" dirty="0"/>
              <a:t> </a:t>
            </a:r>
            <a:r>
              <a:rPr lang="ru-RU" sz="2800" dirty="0" err="1"/>
              <a:t>ніяка</a:t>
            </a:r>
            <a:r>
              <a:rPr lang="ru-RU" sz="2800" dirty="0"/>
              <a:t> ворожа сила не </a:t>
            </a:r>
            <a:r>
              <a:rPr lang="ru-RU" sz="2800" dirty="0" err="1"/>
              <a:t>побідить</a:t>
            </a:r>
            <a:r>
              <a:rPr lang="ru-RU" sz="2800" dirty="0"/>
              <a:t> вас».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351460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Я</a:t>
            </a:r>
            <a:r>
              <a:rPr lang="ru-RU" dirty="0" smtClean="0"/>
              <a:t>ке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«громада» в </a:t>
            </a:r>
            <a:r>
              <a:rPr lang="ru-RU" dirty="0" err="1"/>
              <a:t>сучасному</a:t>
            </a:r>
            <a:r>
              <a:rPr lang="ru-RU" dirty="0"/>
              <a:t> </a:t>
            </a:r>
            <a:r>
              <a:rPr lang="ru-RU" dirty="0" err="1"/>
              <a:t>світі</a:t>
            </a:r>
            <a:r>
              <a:rPr lang="ru-RU" dirty="0"/>
              <a:t>?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1. </a:t>
            </a:r>
            <a:r>
              <a:rPr lang="uk-UA" b="1" dirty="0" smtClean="0"/>
              <a:t>Громада </a:t>
            </a:r>
            <a:r>
              <a:rPr lang="uk-UA" b="1" dirty="0"/>
              <a:t>-</a:t>
            </a:r>
            <a:r>
              <a:rPr lang="uk-UA" dirty="0"/>
              <a:t> група людей, об’єднаних спільністю становища та інтересів, що ставить перед собою певні спільні завдання. Наприклад, релігійна громада, селянська громада, організація. Власне Іван Франко писав про </a:t>
            </a:r>
            <a:r>
              <a:rPr lang="uk-UA" dirty="0" err="1"/>
              <a:t>Тухольську</a:t>
            </a:r>
            <a:r>
              <a:rPr lang="uk-UA" dirty="0"/>
              <a:t> сільську громаду</a:t>
            </a:r>
            <a:r>
              <a:rPr lang="uk-UA" dirty="0" smtClean="0"/>
              <a:t>.</a:t>
            </a:r>
          </a:p>
          <a:p>
            <a:endParaRPr lang="uk-UA" dirty="0"/>
          </a:p>
          <a:p>
            <a:r>
              <a:rPr lang="uk-UA" dirty="0" smtClean="0"/>
              <a:t>2. </a:t>
            </a:r>
            <a:r>
              <a:rPr lang="uk-UA" b="1" dirty="0" smtClean="0"/>
              <a:t>Громада </a:t>
            </a:r>
            <a:r>
              <a:rPr lang="uk-UA" dirty="0"/>
              <a:t>(лат. </a:t>
            </a:r>
            <a:r>
              <a:rPr lang="en-US" dirty="0" err="1"/>
              <a:t>politia</a:t>
            </a:r>
            <a:r>
              <a:rPr lang="en-US" dirty="0"/>
              <a:t> - </a:t>
            </a:r>
            <a:r>
              <a:rPr lang="uk-UA" dirty="0"/>
              <a:t>община) - форма соціальної (колективної) організації людей, місцева спільнота, місцева організація та частина суспільства, характерна майже для всіх народів. Іноді — гурт дружніх людей. </a:t>
            </a:r>
          </a:p>
          <a:p>
            <a:pPr marL="0" indent="0">
              <a:buNone/>
            </a:pP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2767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Яке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«громада» в </a:t>
            </a:r>
            <a:r>
              <a:rPr lang="ru-RU" dirty="0" err="1"/>
              <a:t>сучасному</a:t>
            </a:r>
            <a:r>
              <a:rPr lang="ru-RU" dirty="0"/>
              <a:t> </a:t>
            </a:r>
            <a:r>
              <a:rPr lang="ru-RU" dirty="0" err="1"/>
              <a:t>світі</a:t>
            </a:r>
            <a:r>
              <a:rPr lang="ru-RU" dirty="0"/>
              <a:t>?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3. </a:t>
            </a:r>
            <a:r>
              <a:rPr lang="uk-UA" b="1" dirty="0" smtClean="0"/>
              <a:t>Громада</a:t>
            </a:r>
            <a:r>
              <a:rPr lang="uk-UA" dirty="0" smtClean="0"/>
              <a:t> </a:t>
            </a:r>
            <a:r>
              <a:rPr lang="uk-UA" dirty="0"/>
              <a:t>— жителі, об’єднані постійним проживанням у межах села, селища, міста, що є самостійними адміністративно-територіальними одиницями, або добровільне об’єднання жителів декількох сіл, які мають єдиний адміністративний центр. </a:t>
            </a:r>
            <a:endParaRPr lang="uk-UA" dirty="0" smtClean="0"/>
          </a:p>
          <a:p>
            <a:r>
              <a:rPr lang="uk-UA" dirty="0" smtClean="0"/>
              <a:t>(</a:t>
            </a:r>
            <a:r>
              <a:rPr lang="uk-UA" dirty="0"/>
              <a:t>За Законом України «Про місцеве самоврядування»). До кінця 2020 року в Україні завершиться процес становлення </a:t>
            </a:r>
            <a:r>
              <a:rPr lang="uk-UA" b="1" dirty="0"/>
              <a:t>об’єднаних територіальних громад (ОТГ)</a:t>
            </a:r>
            <a:r>
              <a:rPr lang="uk-UA" dirty="0"/>
              <a:t> - добровільного об'єднання мешканців декількох розрізнених сіл, селищ чи міст в одну адміністративну одиницю. Власне ОТГ наразі є найменшою ланкою адміністративно-територіального устрою, на їх основі в Україні в 2020 році відбувся процес створення розширених (найчастіше об’єднаних) районів.</a:t>
            </a:r>
          </a:p>
        </p:txBody>
      </p:sp>
    </p:spTree>
    <p:extLst>
      <p:ext uri="{BB962C8B-B14F-4D97-AF65-F5344CB8AC3E}">
        <p14:creationId xmlns:p14="http://schemas.microsoft.com/office/powerpoint/2010/main" val="308450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4. </a:t>
            </a:r>
            <a:r>
              <a:rPr lang="uk-UA" b="1" dirty="0" smtClean="0"/>
              <a:t>Громада </a:t>
            </a:r>
            <a:r>
              <a:rPr lang="uk-UA" dirty="0"/>
              <a:t>— це форма об’єднання людей, які протягом життя мають змогу спілкуватися, контактувати між собою. </a:t>
            </a:r>
          </a:p>
          <a:p>
            <a:pPr marL="0" indent="0" algn="ctr">
              <a:buNone/>
            </a:pPr>
            <a:r>
              <a:rPr lang="uk-UA" sz="2800" b="1" dirty="0">
                <a:solidFill>
                  <a:srgbClr val="FF0000"/>
                </a:solidFill>
              </a:rPr>
              <a:t>Для громади характерні:</a:t>
            </a:r>
          </a:p>
          <a:p>
            <a:r>
              <a:rPr lang="uk-UA" dirty="0"/>
              <a:t> спільна територія проживання її членів,</a:t>
            </a:r>
          </a:p>
          <a:p>
            <a:r>
              <a:rPr lang="uk-UA" dirty="0"/>
              <a:t> повне чи часткове самоврядування, </a:t>
            </a:r>
          </a:p>
          <a:p>
            <a:r>
              <a:rPr lang="uk-UA" dirty="0"/>
              <a:t>спільне вирішення соціально-побутових проблем, </a:t>
            </a:r>
          </a:p>
          <a:p>
            <a:r>
              <a:rPr lang="uk-UA" dirty="0"/>
              <a:t>взаємодопомога; </a:t>
            </a:r>
          </a:p>
          <a:p>
            <a:r>
              <a:rPr lang="uk-UA" dirty="0"/>
              <a:t>дотримання звичаїв і традицій, </a:t>
            </a:r>
          </a:p>
          <a:p>
            <a:r>
              <a:rPr lang="uk-UA" dirty="0"/>
              <a:t>морально-виховний вплив на членів громади.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47206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1" t="15549" r="27386" b="39225"/>
          <a:stretch/>
        </p:blipFill>
        <p:spPr bwMode="auto">
          <a:xfrm>
            <a:off x="179512" y="1052736"/>
            <a:ext cx="8522592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01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     Територіальна </a:t>
            </a:r>
            <a:r>
              <a:rPr lang="uk-UA" b="1" dirty="0"/>
              <a:t>громада</a:t>
            </a:r>
            <a:r>
              <a:rPr lang="uk-UA" dirty="0"/>
              <a:t> на основі українського законодавства про органи місцевого самоврядування обирає голову, депутатів, які надалі представляють інтереси її мешканців та забезпечують від їхнього імені вирішення всіх питань місцевого значення: забезпечення соціальних, екологічних, економічних, правових норм для комфортного проживання людей на території громади. Це становить основу місцевого самоврядування.</a:t>
            </a:r>
          </a:p>
        </p:txBody>
      </p:sp>
    </p:spTree>
    <p:extLst>
      <p:ext uri="{BB962C8B-B14F-4D97-AF65-F5344CB8AC3E}">
        <p14:creationId xmlns:p14="http://schemas.microsoft.com/office/powerpoint/2010/main" val="4199877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Що роблять територіальні громади.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Вони безпосередньо або через утворені ними органи місцевого самоврядування:</a:t>
            </a:r>
          </a:p>
          <a:p>
            <a:r>
              <a:rPr lang="uk-UA" dirty="0"/>
              <a:t> управляють майном, що є в комунальній, тобто спільній власності;</a:t>
            </a:r>
          </a:p>
          <a:p>
            <a:r>
              <a:rPr lang="uk-UA" dirty="0"/>
              <a:t> затверджують програми соціально-економічного та культурного розвитку місцевості, </a:t>
            </a:r>
            <a:r>
              <a:rPr lang="uk-UA" dirty="0" err="1"/>
              <a:t>начеленого</a:t>
            </a:r>
            <a:r>
              <a:rPr lang="uk-UA" dirty="0"/>
              <a:t> пункту чи їх сукупності й контролюють їх виконання; </a:t>
            </a:r>
          </a:p>
          <a:p>
            <a:r>
              <a:rPr lang="uk-UA" dirty="0"/>
              <a:t>затверджують бюджети відповідних адміністративно-територіальних одиниць і контролюють їх виконання; </a:t>
            </a:r>
          </a:p>
          <a:p>
            <a:r>
              <a:rPr lang="uk-UA" dirty="0"/>
              <a:t>встановлюють місцеві податки та збори відповідно до закону</a:t>
            </a:r>
          </a:p>
          <a:p>
            <a:r>
              <a:rPr lang="uk-UA" dirty="0"/>
              <a:t>вирішують інші питання місцевого значення.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89622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Яка ж роль </a:t>
            </a:r>
            <a:r>
              <a:rPr lang="ru-RU" dirty="0" err="1"/>
              <a:t>територіальної</a:t>
            </a:r>
            <a:r>
              <a:rPr lang="ru-RU" dirty="0"/>
              <a:t> </a:t>
            </a:r>
            <a:r>
              <a:rPr lang="ru-RU" dirty="0" err="1"/>
              <a:t>громади</a:t>
            </a:r>
            <a:r>
              <a:rPr lang="ru-RU" dirty="0"/>
              <a:t> в </a:t>
            </a:r>
            <a:r>
              <a:rPr lang="ru-RU" dirty="0" err="1"/>
              <a:t>житті</a:t>
            </a:r>
            <a:r>
              <a:rPr lang="ru-RU" dirty="0"/>
              <a:t> </a:t>
            </a:r>
            <a:r>
              <a:rPr lang="ru-RU" dirty="0" err="1"/>
              <a:t>громадянина</a:t>
            </a:r>
            <a:r>
              <a:rPr lang="ru-RU" dirty="0"/>
              <a:t>? 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Визначальна</a:t>
            </a:r>
            <a:r>
              <a:rPr lang="uk-UA" dirty="0" smtClean="0"/>
              <a:t>.</a:t>
            </a:r>
          </a:p>
          <a:p>
            <a:r>
              <a:rPr lang="uk-UA" dirty="0" smtClean="0"/>
              <a:t> </a:t>
            </a:r>
            <a:r>
              <a:rPr lang="uk-UA" dirty="0"/>
              <a:t>Адже ми живемо у певній місцевості, є частиною тієї чи іншої територіальної громади. Задоволення більшості наших економічних та соціокультурних потреб знаходиться у юрисдикції органів місцевого самоврядування. </a:t>
            </a:r>
            <a:endParaRPr lang="uk-UA" dirty="0" smtClean="0"/>
          </a:p>
          <a:p>
            <a:r>
              <a:rPr lang="uk-UA" dirty="0" smtClean="0"/>
              <a:t>Як </a:t>
            </a:r>
            <a:r>
              <a:rPr lang="uk-UA" dirty="0"/>
              <a:t>приклад – комунальні послуги, благоустрій вулиці, де ми живемо, наявність дитячих садків і шкіл і якість навчання там, місця дозвілля на території громади, сприятлива інвестиційна </a:t>
            </a:r>
            <a:r>
              <a:rPr lang="uk-UA" dirty="0" smtClean="0"/>
              <a:t>ситуація, </a:t>
            </a:r>
            <a:r>
              <a:rPr lang="uk-UA" dirty="0"/>
              <a:t>яка дозволяє знайти роботу на території громади.</a:t>
            </a:r>
          </a:p>
        </p:txBody>
      </p:sp>
    </p:spTree>
    <p:extLst>
      <p:ext uri="{BB962C8B-B14F-4D97-AF65-F5344CB8AC3E}">
        <p14:creationId xmlns:p14="http://schemas.microsoft.com/office/powerpoint/2010/main" val="1978271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5" t="10293" r="32342" b="74092"/>
          <a:stretch/>
        </p:blipFill>
        <p:spPr bwMode="auto">
          <a:xfrm>
            <a:off x="0" y="1858966"/>
            <a:ext cx="9144000" cy="2146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869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5" t="25498" r="34079" b="13450"/>
          <a:stretch/>
        </p:blipFill>
        <p:spPr bwMode="auto">
          <a:xfrm>
            <a:off x="1043608" y="100855"/>
            <a:ext cx="7145488" cy="6757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383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Будь-яка громада складається з людей</a:t>
            </a:r>
            <a:r>
              <a:rPr lang="uk-UA" dirty="0" smtClean="0"/>
              <a:t>.</a:t>
            </a:r>
          </a:p>
          <a:p>
            <a:r>
              <a:rPr lang="uk-UA" dirty="0" smtClean="0"/>
              <a:t> </a:t>
            </a:r>
            <a:r>
              <a:rPr lang="uk-UA" dirty="0"/>
              <a:t>Люди впливають на життя громади (участю в місцевих виборах, своєю громадською </a:t>
            </a:r>
            <a:r>
              <a:rPr lang="uk-UA" b="1" dirty="0"/>
              <a:t>активністю чи пасивністю </a:t>
            </a:r>
            <a:r>
              <a:rPr lang="uk-UA" dirty="0"/>
              <a:t>в межах громади), а також відчувають на собі її вплив. </a:t>
            </a:r>
            <a:endParaRPr lang="uk-UA" dirty="0" smtClean="0"/>
          </a:p>
          <a:p>
            <a:r>
              <a:rPr lang="uk-UA" b="1" dirty="0" smtClean="0"/>
              <a:t>Ідеальним</a:t>
            </a:r>
            <a:r>
              <a:rPr lang="uk-UA" dirty="0" smtClean="0"/>
              <a:t> </a:t>
            </a:r>
            <a:r>
              <a:rPr lang="uk-UA" dirty="0"/>
              <a:t>для гармонійного розвитку тут є вміння поєднувати власні і громадські інтереси і відчуття громадянської позиції. </a:t>
            </a:r>
          </a:p>
        </p:txBody>
      </p:sp>
    </p:spTree>
    <p:extLst>
      <p:ext uri="{BB962C8B-B14F-4D97-AF65-F5344CB8AC3E}">
        <p14:creationId xmlns:p14="http://schemas.microsoft.com/office/powerpoint/2010/main" val="2545056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uk-UA" dirty="0" smtClean="0"/>
          </a:p>
          <a:p>
            <a:pPr algn="ctr"/>
            <a:endParaRPr lang="uk-UA" dirty="0"/>
          </a:p>
          <a:p>
            <a:pPr algn="ctr"/>
            <a:endParaRPr lang="uk-UA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uk-UA" sz="4000" dirty="0" smtClean="0">
                <a:solidFill>
                  <a:srgbClr val="FF0000"/>
                </a:solidFill>
              </a:rPr>
              <a:t>ДЯКУЮ ЗА УВАГУ!</a:t>
            </a:r>
            <a:endParaRPr lang="uk-U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5636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35</TotalTime>
  <Words>558</Words>
  <Application>Microsoft Office PowerPoint</Application>
  <PresentationFormat>Экран (4:3)</PresentationFormat>
  <Paragraphs>37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Ясность</vt:lpstr>
      <vt:lpstr>Поняття громади.  Роль громади в житті людини, суспільства, держави  </vt:lpstr>
      <vt:lpstr>Презентация PowerPoint</vt:lpstr>
      <vt:lpstr>Яке значення має термін «громада» в сучасному світі?</vt:lpstr>
      <vt:lpstr>Яке значення має термін «громада» в сучасному світі?</vt:lpstr>
      <vt:lpstr>Презентация PowerPoint</vt:lpstr>
      <vt:lpstr>Презентация PowerPoint</vt:lpstr>
      <vt:lpstr>Презентация PowerPoint</vt:lpstr>
      <vt:lpstr>Що роблять територіальні громади.</vt:lpstr>
      <vt:lpstr>Яка ж роль територіальної громади в житті громадянина? 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Поняття громади.  Роль громади в житті людини, суспільства, держави</dc:title>
  <dc:creator>Юра</dc:creator>
  <cp:lastModifiedBy>Рома</cp:lastModifiedBy>
  <cp:revision>6</cp:revision>
  <dcterms:created xsi:type="dcterms:W3CDTF">2020-10-19T18:22:40Z</dcterms:created>
  <dcterms:modified xsi:type="dcterms:W3CDTF">2023-03-06T10:29:23Z</dcterms:modified>
</cp:coreProperties>
</file>