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69" r:id="rId6"/>
    <p:sldId id="264" r:id="rId7"/>
    <p:sldId id="261" r:id="rId8"/>
    <p:sldId id="259" r:id="rId9"/>
    <p:sldId id="260" r:id="rId10"/>
    <p:sldId id="262" r:id="rId11"/>
    <p:sldId id="263" r:id="rId12"/>
    <p:sldId id="265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CCFFCC"/>
    <a:srgbClr val="660033"/>
    <a:srgbClr val="0000CC"/>
    <a:srgbClr val="006600"/>
    <a:srgbClr val="FF0066"/>
    <a:srgbClr val="E551DE"/>
    <a:srgbClr val="F3AFF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7B0E-3F18-4E30-AFC7-B5DB5AA9BD6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607E-F4A1-412B-9045-D0958D02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7B0E-3F18-4E30-AFC7-B5DB5AA9BD6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607E-F4A1-412B-9045-D0958D02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7B0E-3F18-4E30-AFC7-B5DB5AA9BD6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607E-F4A1-412B-9045-D0958D02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7B0E-3F18-4E30-AFC7-B5DB5AA9BD6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607E-F4A1-412B-9045-D0958D02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7B0E-3F18-4E30-AFC7-B5DB5AA9BD6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607E-F4A1-412B-9045-D0958D02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7B0E-3F18-4E30-AFC7-B5DB5AA9BD6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607E-F4A1-412B-9045-D0958D02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7B0E-3F18-4E30-AFC7-B5DB5AA9BD6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607E-F4A1-412B-9045-D0958D02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7B0E-3F18-4E30-AFC7-B5DB5AA9BD6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607E-F4A1-412B-9045-D0958D02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7B0E-3F18-4E30-AFC7-B5DB5AA9BD6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607E-F4A1-412B-9045-D0958D02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7B0E-3F18-4E30-AFC7-B5DB5AA9BD6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607E-F4A1-412B-9045-D0958D02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7B0E-3F18-4E30-AFC7-B5DB5AA9BD6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607E-F4A1-412B-9045-D0958D02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87B0E-3F18-4E30-AFC7-B5DB5AA9BD6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4607E-F4A1-412B-9045-D0958D028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7554" y="3886200"/>
            <a:ext cx="5357850" cy="2471758"/>
          </a:xfrm>
          <a:gradFill flip="none" rotWithShape="1">
            <a:gsLst>
              <a:gs pos="8000">
                <a:srgbClr val="FFEFD1">
                  <a:alpha val="0"/>
                </a:srgbClr>
              </a:gs>
              <a:gs pos="64999">
                <a:srgbClr val="F0EBD5"/>
              </a:gs>
              <a:gs pos="100000">
                <a:srgbClr val="D1C39F"/>
              </a:gs>
            </a:gsLst>
            <a:lin ang="2700000" scaled="1"/>
            <a:tileRect/>
          </a:gradFill>
        </p:spPr>
        <p:txBody>
          <a:bodyPr>
            <a:normAutofit fontScale="55000" lnSpcReduction="20000"/>
          </a:bodyPr>
          <a:lstStyle/>
          <a:p>
            <a:r>
              <a:rPr lang="uk-UA" sz="3600" b="1" dirty="0" smtClean="0">
                <a:solidFill>
                  <a:schemeClr val="accent2">
                    <a:lumMod val="50000"/>
                  </a:schemeClr>
                </a:solidFill>
              </a:rPr>
              <a:t>Вчитель зарубіжної літератури</a:t>
            </a:r>
          </a:p>
          <a:p>
            <a:r>
              <a:rPr lang="uk-UA" sz="3600" b="1" dirty="0" smtClean="0">
                <a:solidFill>
                  <a:schemeClr val="accent2">
                    <a:lumMod val="50000"/>
                  </a:schemeClr>
                </a:solidFill>
              </a:rPr>
              <a:t>Комунального закладу </a:t>
            </a:r>
          </a:p>
          <a:p>
            <a:r>
              <a:rPr lang="uk-UA" sz="3600" b="1" dirty="0" err="1" smtClean="0">
                <a:solidFill>
                  <a:schemeClr val="accent2">
                    <a:lumMod val="50000"/>
                  </a:schemeClr>
                </a:solidFill>
              </a:rPr>
              <a:t>“Чернігівський</a:t>
            </a:r>
            <a:r>
              <a:rPr lang="uk-UA" sz="3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3600" b="1" dirty="0" err="1" smtClean="0">
                <a:solidFill>
                  <a:schemeClr val="accent2">
                    <a:lumMod val="50000"/>
                  </a:schemeClr>
                </a:solidFill>
              </a:rPr>
              <a:t>ліцей”</a:t>
            </a:r>
            <a:endParaRPr lang="uk-UA" sz="3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uk-UA" sz="3600" b="1" dirty="0" smtClean="0">
                <a:solidFill>
                  <a:schemeClr val="accent2">
                    <a:lumMod val="50000"/>
                  </a:schemeClr>
                </a:solidFill>
              </a:rPr>
              <a:t>Лозівської міської ради Харківської області</a:t>
            </a:r>
          </a:p>
          <a:p>
            <a:r>
              <a:rPr lang="uk-UA" sz="5800" b="1" dirty="0" smtClean="0">
                <a:solidFill>
                  <a:srgbClr val="CC0099"/>
                </a:solidFill>
                <a:latin typeface="Monotype Corsiva" pitchFamily="66" charset="0"/>
              </a:rPr>
              <a:t>Лоскутова</a:t>
            </a:r>
          </a:p>
          <a:p>
            <a:r>
              <a:rPr lang="uk-UA" sz="5900" b="1" dirty="0" smtClean="0">
                <a:solidFill>
                  <a:srgbClr val="CC0099"/>
                </a:solidFill>
                <a:latin typeface="Monotype Corsiva" pitchFamily="66" charset="0"/>
              </a:rPr>
              <a:t> Галина Володимирівна</a:t>
            </a:r>
            <a:endParaRPr lang="ru-RU" sz="5900" b="1" dirty="0" smtClean="0">
              <a:solidFill>
                <a:srgbClr val="CC0099"/>
              </a:solidFill>
              <a:latin typeface="Monotype Corsiva" pitchFamily="66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785794"/>
            <a:ext cx="51435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Льюїс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Керролл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8" name="Picture 4" descr="C:\Documents and Settings\Заступник\Рабочий стол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5114" y="3071810"/>
            <a:ext cx="2357275" cy="3438532"/>
          </a:xfrm>
          <a:prstGeom prst="roundRect">
            <a:avLst>
              <a:gd name="adj" fmla="val 12223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714348" y="2000240"/>
            <a:ext cx="63305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“Аліса</a:t>
            </a:r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Країні </a:t>
            </a:r>
            <a:r>
              <a:rPr lang="uk-UA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Див”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928802"/>
            <a:ext cx="6715172" cy="4071966"/>
          </a:xfrm>
        </p:spPr>
        <p:txBody>
          <a:bodyPr/>
          <a:lstStyle/>
          <a:p>
            <a:pPr>
              <a:buNone/>
            </a:pPr>
            <a:r>
              <a:rPr lang="uk-UA" b="1" dirty="0" smtClean="0">
                <a:solidFill>
                  <a:srgbClr val="7030A0"/>
                </a:solidFill>
              </a:rPr>
              <a:t>	У </a:t>
            </a:r>
            <a:r>
              <a:rPr lang="uk-UA" b="1" dirty="0" err="1" smtClean="0">
                <a:solidFill>
                  <a:srgbClr val="7030A0"/>
                </a:solidFill>
              </a:rPr>
              <a:t>Льюїса</a:t>
            </a:r>
            <a:r>
              <a:rPr lang="uk-UA" b="1" dirty="0" smtClean="0">
                <a:solidFill>
                  <a:srgbClr val="7030A0"/>
                </a:solidFill>
              </a:rPr>
              <a:t> </a:t>
            </a:r>
            <a:r>
              <a:rPr lang="uk-UA" b="1" dirty="0" err="1" smtClean="0">
                <a:solidFill>
                  <a:srgbClr val="7030A0"/>
                </a:solidFill>
              </a:rPr>
              <a:t>Керролла</a:t>
            </a:r>
            <a:r>
              <a:rPr lang="uk-UA" b="1" dirty="0" smtClean="0">
                <a:solidFill>
                  <a:srgbClr val="7030A0"/>
                </a:solidFill>
              </a:rPr>
              <a:t> світ дітей та світ дорослих протистоять одне одному.</a:t>
            </a:r>
          </a:p>
          <a:p>
            <a:pPr>
              <a:buNone/>
            </a:pPr>
            <a:r>
              <a:rPr lang="uk-UA" b="1" dirty="0" smtClean="0">
                <a:solidFill>
                  <a:srgbClr val="7030A0"/>
                </a:solidFill>
              </a:rPr>
              <a:t>	Невідомо, котрий із них сам письменник уважав за справжній…</a:t>
            </a:r>
            <a:endParaRPr lang="ru-RU" b="1" dirty="0" smtClean="0">
              <a:solidFill>
                <a:srgbClr val="7030A0"/>
              </a:solidFill>
            </a:endParaRPr>
          </a:p>
          <a:p>
            <a:pPr algn="r">
              <a:buNone/>
            </a:pPr>
            <a:r>
              <a:rPr lang="uk-UA" i="1" dirty="0" smtClean="0">
                <a:solidFill>
                  <a:srgbClr val="C00000"/>
                </a:solidFill>
              </a:rPr>
              <a:t>Оксана Забужко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785794"/>
            <a:ext cx="60722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Льюїс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Керролл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2289" name="Picture 1" descr="C:\Documents and Settings\Заступник\Рабочий стол\портрет 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357165"/>
            <a:ext cx="2071702" cy="2444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Льюїс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Керролл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099" name="Picture 3" descr="C:\Documents and Settings\Заступник\Рабочий стол\портрет 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5" y="1714488"/>
            <a:ext cx="3081417" cy="385765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71868" y="1643050"/>
            <a:ext cx="5357850" cy="4524315"/>
          </a:xfrm>
          <a:prstGeom prst="rect">
            <a:avLst/>
          </a:prstGeom>
          <a:gradFill>
            <a:gsLst>
              <a:gs pos="4000">
                <a:schemeClr val="accent3">
                  <a:lumMod val="20000"/>
                  <a:lumOff val="80000"/>
                  <a:alpha val="22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</a:gradFill>
        </p:spPr>
        <p:txBody>
          <a:bodyPr wrap="square" rtlCol="0">
            <a:spAutoFit/>
          </a:bodyPr>
          <a:lstStyle/>
          <a:p>
            <a:r>
              <a:rPr lang="uk-UA" sz="2400" dirty="0" err="1" smtClean="0"/>
              <a:t>Льюїс</a:t>
            </a:r>
            <a:r>
              <a:rPr lang="uk-UA" sz="2400" dirty="0" smtClean="0"/>
              <a:t> </a:t>
            </a:r>
            <a:r>
              <a:rPr lang="uk-UA" sz="2400" dirty="0" err="1" smtClean="0"/>
              <a:t>Керролл</a:t>
            </a:r>
            <a:r>
              <a:rPr lang="uk-UA" sz="2400" dirty="0" smtClean="0"/>
              <a:t> народився 27 січня 1832 року в селищі </a:t>
            </a:r>
            <a:r>
              <a:rPr lang="uk-UA" sz="2400" dirty="0" err="1" smtClean="0"/>
              <a:t>Дерсбері</a:t>
            </a:r>
            <a:r>
              <a:rPr lang="uk-UA" sz="2400" dirty="0" smtClean="0"/>
              <a:t> (графство </a:t>
            </a:r>
            <a:r>
              <a:rPr lang="uk-UA" sz="2400" dirty="0" err="1" smtClean="0"/>
              <a:t>Чешир</a:t>
            </a:r>
            <a:r>
              <a:rPr lang="uk-UA" sz="2400" dirty="0" smtClean="0"/>
              <a:t>) в родині священика Чарльза </a:t>
            </a:r>
            <a:r>
              <a:rPr lang="uk-UA" sz="2400" dirty="0" err="1" smtClean="0"/>
              <a:t>Доджсона</a:t>
            </a:r>
            <a:r>
              <a:rPr lang="uk-UA" sz="2400" dirty="0" smtClean="0"/>
              <a:t> і </a:t>
            </a:r>
            <a:r>
              <a:rPr lang="uk-UA" sz="2400" dirty="0" err="1" smtClean="0"/>
              <a:t>Френсіс</a:t>
            </a:r>
            <a:r>
              <a:rPr lang="uk-UA" sz="2400" dirty="0" smtClean="0"/>
              <a:t> Джейн </a:t>
            </a:r>
            <a:r>
              <a:rPr lang="uk-UA" sz="2400" dirty="0" err="1" smtClean="0"/>
              <a:t>Лутвідж</a:t>
            </a:r>
            <a:r>
              <a:rPr lang="uk-UA" sz="2400" dirty="0" smtClean="0"/>
              <a:t>. У нього було 7 сестричок і 3 братів, він був найстаршим серед дітей. Його батько, який свого часу закінчив Оксфордський університет і дуже любив математику, помітив виключні математичні здібності свого старшого сина і створив усі умови для його навчання. </a:t>
            </a:r>
            <a:endParaRPr lang="uk-U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14678" y="928670"/>
            <a:ext cx="5715040" cy="5078313"/>
          </a:xfrm>
          <a:prstGeom prst="rect">
            <a:avLst/>
          </a:prstGeom>
          <a:solidFill>
            <a:srgbClr val="CCFFCC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Уже в дев’ятнадцять років </a:t>
            </a:r>
            <a:r>
              <a:rPr lang="uk-UA" b="1" dirty="0" smtClean="0">
                <a:solidFill>
                  <a:srgbClr val="A50021"/>
                </a:solidFill>
              </a:rPr>
              <a:t>Чарльз </a:t>
            </a:r>
            <a:r>
              <a:rPr lang="uk-UA" b="1" dirty="0" err="1" smtClean="0">
                <a:solidFill>
                  <a:srgbClr val="A50021"/>
                </a:solidFill>
              </a:rPr>
              <a:t>Лутвідж</a:t>
            </a:r>
            <a:r>
              <a:rPr lang="uk-UA" b="1" dirty="0" smtClean="0">
                <a:solidFill>
                  <a:srgbClr val="A50021"/>
                </a:solidFill>
              </a:rPr>
              <a:t> </a:t>
            </a:r>
            <a:r>
              <a:rPr lang="uk-UA" b="1" dirty="0" err="1" smtClean="0">
                <a:solidFill>
                  <a:srgbClr val="A50021"/>
                </a:solidFill>
              </a:rPr>
              <a:t>Доджсон</a:t>
            </a:r>
            <a:r>
              <a:rPr lang="uk-UA" b="1" dirty="0" smtClean="0">
                <a:solidFill>
                  <a:srgbClr val="A50021"/>
                </a:solidFill>
              </a:rPr>
              <a:t> </a:t>
            </a:r>
            <a:r>
              <a:rPr lang="uk-UA" dirty="0" smtClean="0"/>
              <a:t>вступив до найстарішого університету світу – </a:t>
            </a:r>
            <a:r>
              <a:rPr lang="uk-UA" dirty="0" err="1" smtClean="0"/>
              <a:t>Ок-сфордського</a:t>
            </a:r>
            <a:r>
              <a:rPr lang="uk-UA" dirty="0" smtClean="0"/>
              <a:t>, у двадцять три роки став викладачем математики коледжу </a:t>
            </a:r>
            <a:r>
              <a:rPr lang="uk-UA" dirty="0" err="1" smtClean="0"/>
              <a:t>Крайст-Черч</a:t>
            </a:r>
            <a:r>
              <a:rPr lang="uk-UA" dirty="0" smtClean="0"/>
              <a:t> (Церкви Христа) цього університету. Чарльз </a:t>
            </a:r>
            <a:r>
              <a:rPr lang="uk-UA" dirty="0" err="1" smtClean="0"/>
              <a:t>Лутвідж</a:t>
            </a:r>
            <a:r>
              <a:rPr lang="uk-UA" dirty="0" smtClean="0"/>
              <a:t> </a:t>
            </a:r>
            <a:r>
              <a:rPr lang="uk-UA" dirty="0" err="1" smtClean="0"/>
              <a:t>Доджсон</a:t>
            </a:r>
            <a:r>
              <a:rPr lang="uk-UA" dirty="0" smtClean="0"/>
              <a:t> жив і працював у коледжі </a:t>
            </a:r>
            <a:r>
              <a:rPr lang="uk-UA" dirty="0" err="1" smtClean="0"/>
              <a:t>Крайст-Черч</a:t>
            </a:r>
            <a:r>
              <a:rPr lang="uk-UA" dirty="0" smtClean="0"/>
              <a:t>, там були написані його книжки «Аліса в Країні Див» і «Аліса в </a:t>
            </a:r>
            <a:r>
              <a:rPr lang="uk-UA" dirty="0" err="1" smtClean="0"/>
              <a:t>Задзеркаллі.А</a:t>
            </a:r>
            <a:r>
              <a:rPr lang="uk-UA" dirty="0" smtClean="0"/>
              <a:t> ще він захоплювався малюванням і мистецтвом фотографії, залишивши унікальні світлини своїх сучасників. Серед його добрих знайомих були доньки ректора </a:t>
            </a:r>
            <a:r>
              <a:rPr lang="uk-UA" dirty="0" err="1" smtClean="0"/>
              <a:t>Оксфордсько-</a:t>
            </a:r>
            <a:r>
              <a:rPr lang="uk-UA" dirty="0" smtClean="0"/>
              <a:t> </a:t>
            </a:r>
            <a:r>
              <a:rPr lang="uk-UA" dirty="0" err="1" smtClean="0"/>
              <a:t>го</a:t>
            </a:r>
            <a:r>
              <a:rPr lang="uk-UA" dirty="0" smtClean="0"/>
              <a:t> коледжу </a:t>
            </a:r>
            <a:r>
              <a:rPr lang="uk-UA" dirty="0" err="1" smtClean="0"/>
              <a:t>Крайст-Черч</a:t>
            </a:r>
            <a:r>
              <a:rPr lang="uk-UA" dirty="0" smtClean="0"/>
              <a:t> – сестрички тринадцятирічна </a:t>
            </a:r>
            <a:r>
              <a:rPr lang="uk-UA" dirty="0" err="1" smtClean="0"/>
              <a:t>Лоріна</a:t>
            </a:r>
            <a:r>
              <a:rPr lang="uk-UA" dirty="0" smtClean="0"/>
              <a:t> Шарлотта, десятирічна Аліса і восьмирічна </a:t>
            </a:r>
            <a:r>
              <a:rPr lang="uk-UA" dirty="0" err="1" smtClean="0"/>
              <a:t>Едіт</a:t>
            </a:r>
            <a:r>
              <a:rPr lang="uk-UA" dirty="0" smtClean="0"/>
              <a:t> </a:t>
            </a:r>
            <a:r>
              <a:rPr lang="uk-UA" dirty="0" err="1" smtClean="0"/>
              <a:t>Ліддел</a:t>
            </a:r>
            <a:r>
              <a:rPr lang="uk-UA" dirty="0" smtClean="0"/>
              <a:t>. Чарльз </a:t>
            </a:r>
            <a:r>
              <a:rPr lang="uk-UA" dirty="0" err="1" smtClean="0"/>
              <a:t>Лутвідж</a:t>
            </a:r>
            <a:r>
              <a:rPr lang="uk-UA" dirty="0" smtClean="0"/>
              <a:t> </a:t>
            </a:r>
            <a:r>
              <a:rPr lang="uk-UA" dirty="0" err="1" smtClean="0"/>
              <a:t>Доджсон</a:t>
            </a:r>
            <a:r>
              <a:rPr lang="uk-UA" dirty="0" smtClean="0"/>
              <a:t> часто бував у домі </a:t>
            </a:r>
            <a:r>
              <a:rPr lang="uk-UA" dirty="0" err="1" smtClean="0"/>
              <a:t>Ліддела</a:t>
            </a:r>
            <a:r>
              <a:rPr lang="uk-UA" dirty="0" smtClean="0"/>
              <a:t>, гуляв із його доньками, запрошував їх до себе на чай і розповідав їм цікаві історії. Саме для його улюблениці Аліси </a:t>
            </a:r>
            <a:r>
              <a:rPr lang="uk-UA" dirty="0" err="1" smtClean="0"/>
              <a:t>Ліддел</a:t>
            </a:r>
            <a:r>
              <a:rPr lang="uk-UA" dirty="0" smtClean="0"/>
              <a:t> та її сестричок була створена повість-казка «Аліса в Країні Див».</a:t>
            </a:r>
            <a:endParaRPr lang="uk-UA" dirty="0"/>
          </a:p>
        </p:txBody>
      </p:sp>
      <p:pic>
        <p:nvPicPr>
          <p:cNvPr id="26628" name="Picture 4" descr="C:\Documents and Settings\Заступник\Рабочий стол\портрет 7.jp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42844" y="3857628"/>
            <a:ext cx="2998797" cy="214314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6629" name="Picture 5" descr="C:\Documents and Settings\Заступник\Рабочий стол\портрет 5.jpg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/>
          <a:stretch>
            <a:fillRect/>
          </a:stretch>
        </p:blipFill>
        <p:spPr bwMode="auto">
          <a:xfrm>
            <a:off x="142844" y="928670"/>
            <a:ext cx="2980786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A50021"/>
                </a:solidFill>
              </a:rPr>
              <a:t>Особливості </a:t>
            </a:r>
            <a:r>
              <a:rPr lang="uk-UA" b="1" dirty="0" err="1" smtClean="0">
                <a:solidFill>
                  <a:srgbClr val="A50021"/>
                </a:solidFill>
              </a:rPr>
              <a:t>“вікторіанської</a:t>
            </a:r>
            <a:r>
              <a:rPr lang="uk-UA" b="1" dirty="0" smtClean="0">
                <a:solidFill>
                  <a:srgbClr val="A50021"/>
                </a:solidFill>
              </a:rPr>
              <a:t> </a:t>
            </a:r>
            <a:r>
              <a:rPr lang="uk-UA" b="1" dirty="0" err="1" smtClean="0">
                <a:solidFill>
                  <a:srgbClr val="A50021"/>
                </a:solidFill>
              </a:rPr>
              <a:t>доби”</a:t>
            </a:r>
            <a:endParaRPr lang="ru-RU" b="1" dirty="0">
              <a:solidFill>
                <a:srgbClr val="A5002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714488"/>
            <a:ext cx="8286808" cy="4401205"/>
          </a:xfrm>
          <a:prstGeom prst="rect">
            <a:avLst/>
          </a:prstGeom>
          <a:solidFill>
            <a:srgbClr val="CCFFCC">
              <a:alpha val="46000"/>
            </a:srgbClr>
          </a:solidFill>
        </p:spPr>
        <p:txBody>
          <a:bodyPr wrap="square" rtlCol="0">
            <a:spAutoFit/>
          </a:bodyPr>
          <a:lstStyle/>
          <a:p>
            <a:r>
              <a:rPr lang="uk-UA" sz="2000" b="1" dirty="0" err="1" smtClean="0">
                <a:solidFill>
                  <a:srgbClr val="660033"/>
                </a:solidFill>
              </a:rPr>
              <a:t>Льюїсу</a:t>
            </a:r>
            <a:r>
              <a:rPr lang="uk-UA" sz="2000" b="1" dirty="0" smtClean="0">
                <a:solidFill>
                  <a:srgbClr val="660033"/>
                </a:solidFill>
              </a:rPr>
              <a:t> </a:t>
            </a:r>
            <a:r>
              <a:rPr lang="uk-UA" sz="2000" b="1" dirty="0" err="1" smtClean="0">
                <a:solidFill>
                  <a:srgbClr val="660033"/>
                </a:solidFill>
              </a:rPr>
              <a:t>Керролові</a:t>
            </a:r>
            <a:r>
              <a:rPr lang="uk-UA" sz="2000" b="1" dirty="0" smtClean="0">
                <a:solidFill>
                  <a:srgbClr val="660033"/>
                </a:solidFill>
              </a:rPr>
              <a:t> </a:t>
            </a:r>
            <a:r>
              <a:rPr lang="uk-UA" sz="2000" dirty="0" smtClean="0">
                <a:solidFill>
                  <a:srgbClr val="660033"/>
                </a:solidFill>
              </a:rPr>
              <a:t>випало жити в Англії у добу, яка за іменем королеви Вікторії отримала назву «</a:t>
            </a:r>
            <a:r>
              <a:rPr lang="uk-UA" sz="2000" dirty="0" err="1" smtClean="0">
                <a:solidFill>
                  <a:srgbClr val="660033"/>
                </a:solidFill>
              </a:rPr>
              <a:t>вікторіанської</a:t>
            </a:r>
            <a:r>
              <a:rPr lang="uk-UA" sz="2000" dirty="0" smtClean="0">
                <a:solidFill>
                  <a:srgbClr val="660033"/>
                </a:solidFill>
              </a:rPr>
              <a:t>». </a:t>
            </a:r>
            <a:endParaRPr lang="uk-UA" sz="2000" dirty="0" smtClean="0">
              <a:solidFill>
                <a:srgbClr val="660033"/>
              </a:solidFill>
            </a:endParaRPr>
          </a:p>
          <a:p>
            <a:r>
              <a:rPr lang="uk-UA" sz="2000" dirty="0" smtClean="0">
                <a:solidFill>
                  <a:srgbClr val="660033"/>
                </a:solidFill>
              </a:rPr>
              <a:t>	Королева </a:t>
            </a:r>
            <a:r>
              <a:rPr lang="uk-UA" sz="2000" dirty="0" smtClean="0">
                <a:solidFill>
                  <a:srgbClr val="660033"/>
                </a:solidFill>
              </a:rPr>
              <a:t>Вікторія правила </a:t>
            </a:r>
            <a:r>
              <a:rPr lang="uk-UA" sz="2000" dirty="0" smtClean="0">
                <a:solidFill>
                  <a:srgbClr val="660033"/>
                </a:solidFill>
              </a:rPr>
              <a:t>найдовше </a:t>
            </a:r>
            <a:r>
              <a:rPr lang="uk-UA" sz="2000" dirty="0" smtClean="0">
                <a:solidFill>
                  <a:srgbClr val="660033"/>
                </a:solidFill>
              </a:rPr>
              <a:t>за всіх англійських королів – 64 роки (з 1837 по 1901 рік). За тих часів вважалося гарним смаком стримувати себе в усьому – вчинках, почуттях, емоціях. </a:t>
            </a:r>
            <a:endParaRPr lang="uk-UA" sz="2000" dirty="0" smtClean="0">
              <a:solidFill>
                <a:srgbClr val="660033"/>
              </a:solidFill>
            </a:endParaRPr>
          </a:p>
          <a:p>
            <a:r>
              <a:rPr lang="uk-UA" sz="2000" dirty="0" smtClean="0">
                <a:solidFill>
                  <a:srgbClr val="660033"/>
                </a:solidFill>
              </a:rPr>
              <a:t>	</a:t>
            </a:r>
            <a:r>
              <a:rPr lang="uk-UA" sz="2000" dirty="0" smtClean="0">
                <a:solidFill>
                  <a:srgbClr val="660033"/>
                </a:solidFill>
              </a:rPr>
              <a:t>Дітей </a:t>
            </a:r>
            <a:r>
              <a:rPr lang="uk-UA" sz="2000" dirty="0" smtClean="0">
                <a:solidFill>
                  <a:srgbClr val="660033"/>
                </a:solidFill>
              </a:rPr>
              <a:t>змалку привчали до вишуканих манер, чемності, усталених правил поведінки. Вони мусили ходити повільно й поважно, говорити правильною і гарною мовою, гратися в тихі й малорухливі ігри (переважно карти, шахи, крокет), не дошкуляти дорослим і займатися лише корисними справами. </a:t>
            </a:r>
            <a:endParaRPr lang="uk-UA" sz="2000" dirty="0" smtClean="0">
              <a:solidFill>
                <a:srgbClr val="660033"/>
              </a:solidFill>
            </a:endParaRPr>
          </a:p>
          <a:p>
            <a:r>
              <a:rPr lang="uk-UA" sz="2000" dirty="0" smtClean="0">
                <a:solidFill>
                  <a:srgbClr val="660033"/>
                </a:solidFill>
              </a:rPr>
              <a:t>	У </a:t>
            </a:r>
            <a:r>
              <a:rPr lang="uk-UA" sz="2000" dirty="0" smtClean="0">
                <a:solidFill>
                  <a:srgbClr val="660033"/>
                </a:solidFill>
              </a:rPr>
              <a:t>школі і вдома діти мусили читати багато повчальних творів, вивчати предмети, які були не надто цікавими, але, як вважали дорослі, сприяли формуванню їхньої моралі відповідно до законів «</a:t>
            </a:r>
            <a:r>
              <a:rPr lang="uk-UA" sz="2000" dirty="0" err="1" smtClean="0">
                <a:solidFill>
                  <a:srgbClr val="660033"/>
                </a:solidFill>
              </a:rPr>
              <a:t>вікторіанської</a:t>
            </a:r>
            <a:r>
              <a:rPr lang="uk-UA" sz="2000" dirty="0" smtClean="0">
                <a:solidFill>
                  <a:srgbClr val="660033"/>
                </a:solidFill>
              </a:rPr>
              <a:t>» доби.</a:t>
            </a:r>
            <a:endParaRPr lang="uk-UA" sz="2000" dirty="0">
              <a:solidFill>
                <a:srgbClr val="66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CFFCC">
              <a:alpha val="52000"/>
            </a:srgbClr>
          </a:solidFill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72320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A50021"/>
                </a:solidFill>
              </a:rPr>
              <a:t>Історія створення твору</a:t>
            </a:r>
            <a:endParaRPr lang="ru-RU" b="1" dirty="0">
              <a:solidFill>
                <a:srgbClr val="A5002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7358114" cy="4786345"/>
          </a:xfrm>
          <a:solidFill>
            <a:srgbClr val="CCFFCC">
              <a:alpha val="67000"/>
            </a:srgbClr>
          </a:solidFill>
        </p:spPr>
        <p:txBody>
          <a:bodyPr>
            <a:normAutofit fontScale="77500" lnSpcReduction="20000"/>
          </a:bodyPr>
          <a:lstStyle/>
          <a:p>
            <a:r>
              <a:rPr lang="uk-UA" b="1" dirty="0" err="1" smtClean="0">
                <a:solidFill>
                  <a:srgbClr val="A50021"/>
                </a:solidFill>
              </a:rPr>
              <a:t>“Аліса</a:t>
            </a:r>
            <a:r>
              <a:rPr lang="uk-UA" b="1" dirty="0" smtClean="0">
                <a:solidFill>
                  <a:srgbClr val="A50021"/>
                </a:solidFill>
              </a:rPr>
              <a:t> в країні </a:t>
            </a:r>
            <a:r>
              <a:rPr lang="uk-UA" b="1" dirty="0" err="1" smtClean="0">
                <a:solidFill>
                  <a:srgbClr val="A50021"/>
                </a:solidFill>
              </a:rPr>
              <a:t>чудес”</a:t>
            </a:r>
            <a:r>
              <a:rPr lang="uk-UA" b="1" dirty="0" smtClean="0">
                <a:solidFill>
                  <a:srgbClr val="A50021"/>
                </a:solidFill>
              </a:rPr>
              <a:t> </a:t>
            </a:r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історія створення» Книга </a:t>
            </a:r>
            <a:r>
              <a:rPr lang="uk-UA" dirty="0" err="1" smtClean="0">
                <a:solidFill>
                  <a:schemeClr val="tx2">
                    <a:lumMod val="75000"/>
                  </a:schemeClr>
                </a:solidFill>
              </a:rPr>
              <a:t>Льюїса</a:t>
            </a:r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dirty="0" err="1" smtClean="0">
                <a:solidFill>
                  <a:schemeClr val="tx2">
                    <a:lumMod val="75000"/>
                  </a:schemeClr>
                </a:solidFill>
              </a:rPr>
              <a:t>Керролла</a:t>
            </a:r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 «Аліса в Країні Див» виникла під впливом реальних подій та реальних людей.</a:t>
            </a:r>
          </a:p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До задуму написати «Алісу в Країні Див» автора підштовхнув випадок на прогулянці.</a:t>
            </a:r>
          </a:p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4 липня 1862 р. професор </a:t>
            </a:r>
            <a:r>
              <a:rPr lang="uk-UA" dirty="0" err="1" smtClean="0">
                <a:solidFill>
                  <a:schemeClr val="tx2">
                    <a:lumMod val="75000"/>
                  </a:schemeClr>
                </a:solidFill>
              </a:rPr>
              <a:t>Доджсон</a:t>
            </a:r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 вирушив кататися човном у товаристві дочок декана свого коледжу. Серед трьох дівчат була десятирічна Аліса.</a:t>
            </a:r>
          </a:p>
          <a:p>
            <a:r>
              <a:rPr lang="uk-UA" dirty="0" smtClean="0"/>
              <a:t>Вона звернулася до професора з проханням розповісти казку. І </a:t>
            </a:r>
            <a:r>
              <a:rPr lang="uk-UA" dirty="0" err="1" smtClean="0"/>
              <a:t>Доджсон</a:t>
            </a:r>
            <a:r>
              <a:rPr lang="uk-UA" dirty="0" smtClean="0"/>
              <a:t> тут-таки вигадав історію про те, як сама Аліса нібито потрапила</a:t>
            </a:r>
          </a:p>
          <a:p>
            <a:pPr>
              <a:buNone/>
            </a:pPr>
            <a:r>
              <a:rPr lang="uk-UA" dirty="0" smtClean="0"/>
              <a:t>     до підземної країни, де з нею трапилося </a:t>
            </a:r>
          </a:p>
          <a:p>
            <a:pPr>
              <a:buNone/>
            </a:pPr>
            <a:r>
              <a:rPr lang="uk-UA" dirty="0" smtClean="0"/>
              <a:t> </a:t>
            </a:r>
            <a:r>
              <a:rPr lang="uk-UA" dirty="0" smtClean="0"/>
              <a:t>    чимало незвичайного.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2" name="Picture 2" descr="C:\Documents and Settings\Заступник\Рабочий стол\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4429132"/>
            <a:ext cx="2061212" cy="2240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Documents and Settings\Заступник\Рабочий стол\3.jp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428596" y="3030516"/>
            <a:ext cx="5643602" cy="33274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4" y="714356"/>
            <a:ext cx="8429684" cy="2308324"/>
          </a:xfrm>
          <a:prstGeom prst="rect">
            <a:avLst/>
          </a:prstGeom>
          <a:solidFill>
            <a:srgbClr val="CCFFCC">
              <a:alpha val="32000"/>
            </a:srgbClr>
          </a:solidFill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Маленька героїня книги Л.</a:t>
            </a:r>
            <a:r>
              <a:rPr lang="uk-UA" sz="2400" dirty="0" err="1" smtClean="0"/>
              <a:t>Керролла</a:t>
            </a:r>
            <a:r>
              <a:rPr lang="uk-UA" sz="2400" dirty="0" smtClean="0"/>
              <a:t> </a:t>
            </a:r>
            <a:r>
              <a:rPr lang="uk-UA" sz="2400" b="1" dirty="0" err="1" smtClean="0">
                <a:solidFill>
                  <a:srgbClr val="A50021"/>
                </a:solidFill>
              </a:rPr>
              <a:t>“Аліса</a:t>
            </a:r>
            <a:r>
              <a:rPr lang="uk-UA" sz="2400" b="1" dirty="0" smtClean="0">
                <a:solidFill>
                  <a:srgbClr val="A50021"/>
                </a:solidFill>
              </a:rPr>
              <a:t> в Країні </a:t>
            </a:r>
            <a:r>
              <a:rPr lang="uk-UA" sz="2400" b="1" dirty="0" err="1" smtClean="0">
                <a:solidFill>
                  <a:srgbClr val="A50021"/>
                </a:solidFill>
              </a:rPr>
              <a:t>Див”</a:t>
            </a:r>
            <a:r>
              <a:rPr lang="uk-UA" sz="2400" b="1" dirty="0" smtClean="0">
                <a:solidFill>
                  <a:srgbClr val="A50021"/>
                </a:solidFill>
              </a:rPr>
              <a:t> </a:t>
            </a:r>
            <a:r>
              <a:rPr lang="uk-UA" sz="2400" dirty="0" smtClean="0"/>
              <a:t>, потрапивши у підземний світ і зустрівшись із численними його мешканцями, відкрила для себе багато такого, над чим не замислювалася й про що не підозрювала: “ Час, виявляється, живий; є загадки, на які не має відгадки; а думати й казати – це далеко не одне й те саме ”.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44" y="357166"/>
            <a:ext cx="771530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Анкета – характеристика </a:t>
            </a:r>
          </a:p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головної героїні книги Аліси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6" y="1714488"/>
          <a:ext cx="7643866" cy="44291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70697"/>
                <a:gridCol w="5673169"/>
              </a:tblGrid>
              <a:tr h="54628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solidFill>
                            <a:srgbClr val="FFFF00"/>
                          </a:solidFill>
                          <a:latin typeface="Bookman Old Style" pitchFamily="18" charset="0"/>
                        </a:rPr>
                        <a:t>Ім’я </a:t>
                      </a:r>
                      <a:endParaRPr lang="ru-RU" sz="2800" dirty="0">
                        <a:solidFill>
                          <a:srgbClr val="FFFF00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solidFill>
                      <a:srgbClr val="E551DE">
                        <a:alpha val="6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solidFill>
                            <a:srgbClr val="FFFF00"/>
                          </a:solidFill>
                          <a:latin typeface="Bookman Old Style" pitchFamily="18" charset="0"/>
                        </a:rPr>
                        <a:t>Аліса</a:t>
                      </a:r>
                      <a:endParaRPr lang="ru-RU" sz="2800" dirty="0">
                        <a:solidFill>
                          <a:srgbClr val="FFFF00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solidFill>
                      <a:srgbClr val="E551DE">
                        <a:alpha val="61000"/>
                      </a:srgbClr>
                    </a:solidFill>
                  </a:tcPr>
                </a:tc>
              </a:tr>
              <a:tr h="390965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7030A0"/>
                          </a:solidFill>
                        </a:rPr>
                        <a:t>З якої книги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err="1" smtClean="0">
                          <a:solidFill>
                            <a:srgbClr val="A50021"/>
                          </a:solidFill>
                        </a:rPr>
                        <a:t>“Аліса</a:t>
                      </a:r>
                      <a:r>
                        <a:rPr lang="uk-UA" b="1" dirty="0" smtClean="0">
                          <a:solidFill>
                            <a:srgbClr val="A50021"/>
                          </a:solidFill>
                        </a:rPr>
                        <a:t> в Країні </a:t>
                      </a:r>
                      <a:r>
                        <a:rPr lang="uk-UA" b="1" dirty="0" err="1" smtClean="0">
                          <a:solidFill>
                            <a:srgbClr val="A50021"/>
                          </a:solidFill>
                        </a:rPr>
                        <a:t>Див”</a:t>
                      </a:r>
                      <a:r>
                        <a:rPr lang="uk-UA" b="1" dirty="0" smtClean="0">
                          <a:solidFill>
                            <a:srgbClr val="A50021"/>
                          </a:solidFill>
                        </a:rPr>
                        <a:t> Л. </a:t>
                      </a:r>
                      <a:r>
                        <a:rPr lang="uk-UA" b="1" dirty="0" err="1" smtClean="0">
                          <a:solidFill>
                            <a:srgbClr val="A50021"/>
                          </a:solidFill>
                        </a:rPr>
                        <a:t>Керролла</a:t>
                      </a:r>
                      <a:endParaRPr lang="ru-RU" b="1" dirty="0">
                        <a:solidFill>
                          <a:srgbClr val="A50021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</a:tr>
              <a:tr h="390965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7030A0"/>
                          </a:solidFill>
                        </a:rPr>
                        <a:t>Вік 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A50021"/>
                          </a:solidFill>
                        </a:rPr>
                        <a:t>10 років</a:t>
                      </a:r>
                      <a:endParaRPr lang="ru-RU" b="1" dirty="0">
                        <a:solidFill>
                          <a:srgbClr val="A50021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</a:tr>
              <a:tr h="390965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7030A0"/>
                          </a:solidFill>
                        </a:rPr>
                        <a:t>Родина 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A50021"/>
                          </a:solidFill>
                        </a:rPr>
                        <a:t>Батьки, старша сестра</a:t>
                      </a:r>
                      <a:endParaRPr lang="ru-RU" b="1" dirty="0">
                        <a:solidFill>
                          <a:srgbClr val="A50021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</a:tr>
              <a:tr h="390965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7030A0"/>
                          </a:solidFill>
                        </a:rPr>
                        <a:t>Освіта 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A50021"/>
                          </a:solidFill>
                        </a:rPr>
                        <a:t>Навчається в школі</a:t>
                      </a:r>
                      <a:endParaRPr lang="ru-RU" b="1" dirty="0">
                        <a:solidFill>
                          <a:srgbClr val="A50021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</a:tr>
              <a:tr h="964025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7030A0"/>
                          </a:solidFill>
                        </a:rPr>
                        <a:t>Пригоди 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A50021"/>
                          </a:solidFill>
                        </a:rPr>
                        <a:t>Мандри підземним царством,</a:t>
                      </a:r>
                      <a:r>
                        <a:rPr lang="uk-UA" b="1" baseline="0" dirty="0" smtClean="0">
                          <a:solidFill>
                            <a:srgbClr val="A50021"/>
                          </a:solidFill>
                        </a:rPr>
                        <a:t> стягнення та розтягнення , відвідини Герцогині, королеви Крокет, чаювання, виступ на суді</a:t>
                      </a:r>
                      <a:endParaRPr lang="ru-RU" b="1" dirty="0">
                        <a:solidFill>
                          <a:srgbClr val="A50021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</a:tr>
              <a:tr h="964025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7030A0"/>
                          </a:solidFill>
                        </a:rPr>
                        <a:t>Риси характеру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A50021"/>
                          </a:solidFill>
                        </a:rPr>
                        <a:t>Допитлива, чемна, кмітлива,</a:t>
                      </a:r>
                      <a:r>
                        <a:rPr lang="uk-UA" b="1" baseline="0" dirty="0" smtClean="0">
                          <a:solidFill>
                            <a:srgbClr val="A50021"/>
                          </a:solidFill>
                        </a:rPr>
                        <a:t> смілива, має непогані знання, вміє обстоювати свою думку, захищає інших, обережна</a:t>
                      </a:r>
                      <a:endParaRPr lang="ru-RU" b="1" dirty="0">
                        <a:solidFill>
                          <a:srgbClr val="A50021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</a:tr>
              <a:tr h="390965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7030A0"/>
                          </a:solidFill>
                        </a:rPr>
                        <a:t>Прототип 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A50021"/>
                          </a:solidFill>
                        </a:rPr>
                        <a:t>Аліса </a:t>
                      </a:r>
                      <a:r>
                        <a:rPr lang="uk-UA" b="1" dirty="0" err="1" smtClean="0">
                          <a:solidFill>
                            <a:srgbClr val="A50021"/>
                          </a:solidFill>
                        </a:rPr>
                        <a:t>Лідделл</a:t>
                      </a:r>
                      <a:r>
                        <a:rPr lang="uk-UA" b="1" dirty="0" smtClean="0">
                          <a:solidFill>
                            <a:srgbClr val="A50021"/>
                          </a:solidFill>
                        </a:rPr>
                        <a:t>, дочка ректора коледжу</a:t>
                      </a:r>
                      <a:endParaRPr lang="ru-RU" b="1" dirty="0">
                        <a:solidFill>
                          <a:srgbClr val="A50021"/>
                        </a:solidFill>
                      </a:endParaRPr>
                    </a:p>
                  </a:txBody>
                  <a:tcPr>
                    <a:solidFill>
                      <a:srgbClr val="F3AFF0">
                        <a:alpha val="61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  <a:alpha val="45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A50021"/>
                </a:solidFill>
              </a:rPr>
              <a:t>Поєднання цитат з тими персонажами, кому вони належать</a:t>
            </a:r>
            <a:endParaRPr lang="ru-RU" b="1" dirty="0">
              <a:solidFill>
                <a:srgbClr val="A5002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596" y="1857364"/>
          <a:ext cx="8072494" cy="390811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643470"/>
                <a:gridCol w="1000132"/>
                <a:gridCol w="2428892"/>
              </a:tblGrid>
              <a:tr h="500066">
                <a:tc>
                  <a:txBody>
                    <a:bodyPr/>
                    <a:lstStyle/>
                    <a:p>
                      <a:r>
                        <a:rPr lang="uk-UA" sz="2000" b="0" dirty="0" smtClean="0">
                          <a:solidFill>
                            <a:srgbClr val="0000CC"/>
                          </a:solidFill>
                        </a:rPr>
                        <a:t>“ Якщо в тебе всі вдома, то чого ти тут? ”</a:t>
                      </a:r>
                      <a:endParaRPr lang="ru-RU" sz="2000" b="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err="1" smtClean="0">
                          <a:solidFill>
                            <a:srgbClr val="A50021"/>
                          </a:solidFill>
                        </a:rPr>
                        <a:t>Чеширський</a:t>
                      </a:r>
                      <a:r>
                        <a:rPr lang="uk-UA" sz="2000" b="1" dirty="0" smtClean="0">
                          <a:solidFill>
                            <a:srgbClr val="A50021"/>
                          </a:solidFill>
                        </a:rPr>
                        <a:t> Кіт</a:t>
                      </a:r>
                      <a:endParaRPr lang="ru-RU" sz="2000" b="1" dirty="0">
                        <a:solidFill>
                          <a:srgbClr val="A50021"/>
                        </a:solidFill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uk-UA" sz="2000" b="0" dirty="0" smtClean="0">
                          <a:solidFill>
                            <a:srgbClr val="0000CC"/>
                          </a:solidFill>
                        </a:rPr>
                        <a:t>“ Ну, тепер буде веселіше!</a:t>
                      </a:r>
                      <a:r>
                        <a:rPr lang="uk-UA" sz="2000" b="0" baseline="0" dirty="0" smtClean="0">
                          <a:solidFill>
                            <a:srgbClr val="0000CC"/>
                          </a:solidFill>
                        </a:rPr>
                        <a:t> Люблю загадки!</a:t>
                      </a:r>
                      <a:r>
                        <a:rPr lang="uk-UA" sz="2000" b="0" dirty="0" smtClean="0">
                          <a:solidFill>
                            <a:srgbClr val="0000CC"/>
                          </a:solidFill>
                        </a:rPr>
                        <a:t>”</a:t>
                      </a:r>
                      <a:endParaRPr lang="ru-RU" sz="2000" b="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A50021"/>
                          </a:solidFill>
                        </a:rPr>
                        <a:t>Аліса</a:t>
                      </a:r>
                      <a:endParaRPr lang="ru-RU" sz="2000" b="1" dirty="0">
                        <a:solidFill>
                          <a:srgbClr val="A50021"/>
                        </a:solidFill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uk-UA" sz="2000" b="0" dirty="0" smtClean="0">
                          <a:solidFill>
                            <a:srgbClr val="0000CC"/>
                          </a:solidFill>
                        </a:rPr>
                        <a:t>“ Ти ще скажеш, що</a:t>
                      </a:r>
                      <a:r>
                        <a:rPr lang="uk-UA" sz="2000" b="0" baseline="0" dirty="0" smtClean="0">
                          <a:solidFill>
                            <a:srgbClr val="0000CC"/>
                          </a:solidFill>
                        </a:rPr>
                        <a:t> </a:t>
                      </a:r>
                      <a:r>
                        <a:rPr lang="uk-UA" sz="2000" b="0" dirty="0" smtClean="0">
                          <a:solidFill>
                            <a:srgbClr val="0000CC"/>
                          </a:solidFill>
                        </a:rPr>
                        <a:t> “я дихаю, коли сплю ”  і  “я сплю, коли дихаю ” – одне й те саме!</a:t>
                      </a:r>
                      <a:r>
                        <a:rPr lang="uk-UA" sz="2000" b="0" baseline="0" dirty="0" smtClean="0">
                          <a:solidFill>
                            <a:srgbClr val="0000CC"/>
                          </a:solidFill>
                        </a:rPr>
                        <a:t> “</a:t>
                      </a:r>
                      <a:endParaRPr lang="ru-RU" sz="2000" b="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b="1" dirty="0" smtClean="0">
                        <a:solidFill>
                          <a:srgbClr val="A50021"/>
                        </a:solidFill>
                      </a:endParaRPr>
                    </a:p>
                    <a:p>
                      <a:pPr algn="ctr"/>
                      <a:r>
                        <a:rPr lang="uk-UA" sz="2000" b="1" dirty="0" smtClean="0">
                          <a:solidFill>
                            <a:srgbClr val="A50021"/>
                          </a:solidFill>
                        </a:rPr>
                        <a:t>Сонько гризун</a:t>
                      </a:r>
                      <a:endParaRPr lang="ru-RU" sz="2000" b="1" dirty="0">
                        <a:solidFill>
                          <a:srgbClr val="A50021"/>
                        </a:solidFill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uk-UA" sz="2000" b="0" dirty="0" smtClean="0">
                          <a:solidFill>
                            <a:srgbClr val="0000CC"/>
                          </a:solidFill>
                        </a:rPr>
                        <a:t>“ З часом треба поводитися правильно ”</a:t>
                      </a:r>
                      <a:endParaRPr lang="ru-RU" sz="2000" b="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A50021"/>
                          </a:solidFill>
                        </a:rPr>
                        <a:t>Капелюшник</a:t>
                      </a:r>
                      <a:endParaRPr lang="ru-RU" sz="2000" b="1" dirty="0">
                        <a:solidFill>
                          <a:srgbClr val="A50021"/>
                        </a:solidFill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uk-UA" sz="2000" b="0" dirty="0" smtClean="0">
                          <a:solidFill>
                            <a:srgbClr val="0000CC"/>
                          </a:solidFill>
                        </a:rPr>
                        <a:t>“ Усе ясно! Постинати їм</a:t>
                      </a:r>
                      <a:r>
                        <a:rPr lang="uk-UA" sz="2000" b="0" baseline="0" dirty="0" smtClean="0">
                          <a:solidFill>
                            <a:srgbClr val="0000CC"/>
                          </a:solidFill>
                        </a:rPr>
                        <a:t> голови </a:t>
                      </a:r>
                      <a:r>
                        <a:rPr lang="uk-UA" sz="2000" b="0" dirty="0" smtClean="0">
                          <a:solidFill>
                            <a:srgbClr val="0000CC"/>
                          </a:solidFill>
                        </a:rPr>
                        <a:t>”</a:t>
                      </a:r>
                      <a:endParaRPr lang="ru-RU" sz="2000" b="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A50021"/>
                          </a:solidFill>
                        </a:rPr>
                        <a:t>Королева </a:t>
                      </a:r>
                      <a:endParaRPr lang="ru-RU" sz="2000" b="1" dirty="0">
                        <a:solidFill>
                          <a:srgbClr val="A50021"/>
                        </a:solidFill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uk-UA" sz="2000" b="0" dirty="0" smtClean="0">
                          <a:solidFill>
                            <a:srgbClr val="0000CC"/>
                          </a:solidFill>
                        </a:rPr>
                        <a:t>“ Серденько, звели, будь ласка,  прибрати Кота! ”</a:t>
                      </a:r>
                      <a:endParaRPr lang="ru-RU" sz="2000" b="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A50021"/>
                          </a:solidFill>
                        </a:rPr>
                        <a:t>Король </a:t>
                      </a:r>
                      <a:endParaRPr lang="ru-RU" sz="2000" b="1" dirty="0">
                        <a:solidFill>
                          <a:srgbClr val="A5002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2" name="Picture 4" descr="C:\Documents and Settings\Заступник\Рабочий стол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428736"/>
            <a:ext cx="3901913" cy="2500330"/>
          </a:xfrm>
          <a:prstGeom prst="rect">
            <a:avLst/>
          </a:prstGeom>
          <a:noFill/>
        </p:spPr>
      </p:pic>
      <p:pic>
        <p:nvPicPr>
          <p:cNvPr id="2053" name="Picture 5" descr="C:\Documents and Settings\Заступник\Рабочий стол\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857628"/>
            <a:ext cx="3571900" cy="2376937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A50021"/>
                </a:solidFill>
              </a:rPr>
              <a:t>Риси характеру Аліси були виявлені під час чаювання</a:t>
            </a:r>
            <a:endParaRPr lang="ru-RU" b="1" dirty="0">
              <a:solidFill>
                <a:srgbClr val="A5002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1714488"/>
            <a:ext cx="457203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FF0066"/>
                </a:solidFill>
              </a:rPr>
              <a:t>Риси </a:t>
            </a:r>
          </a:p>
          <a:p>
            <a:pPr>
              <a:buFont typeface="Wingdings" pitchFamily="2" charset="2"/>
              <a:buChar char="v"/>
            </a:pPr>
            <a:r>
              <a:rPr lang="uk-UA" sz="2400" b="1" dirty="0" smtClean="0">
                <a:solidFill>
                  <a:srgbClr val="0000CC"/>
                </a:solidFill>
              </a:rPr>
              <a:t> </a:t>
            </a:r>
            <a:r>
              <a:rPr lang="uk-UA" sz="2400" b="1" dirty="0" smtClean="0">
                <a:solidFill>
                  <a:srgbClr val="0000CC"/>
                </a:solidFill>
              </a:rPr>
              <a:t>Розумна, допитлива</a:t>
            </a:r>
          </a:p>
          <a:p>
            <a:pPr>
              <a:buFont typeface="Wingdings" pitchFamily="2" charset="2"/>
              <a:buChar char="v"/>
            </a:pPr>
            <a:r>
              <a:rPr lang="uk-UA" sz="2400" b="1" dirty="0" smtClean="0">
                <a:solidFill>
                  <a:srgbClr val="0000CC"/>
                </a:solidFill>
              </a:rPr>
              <a:t>Вміє за себе постояти</a:t>
            </a:r>
          </a:p>
          <a:p>
            <a:pPr>
              <a:buFont typeface="Wingdings" pitchFamily="2" charset="2"/>
              <a:buChar char="v"/>
            </a:pPr>
            <a:r>
              <a:rPr lang="uk-UA" sz="2400" b="1" dirty="0" smtClean="0">
                <a:solidFill>
                  <a:srgbClr val="0000CC"/>
                </a:solidFill>
              </a:rPr>
              <a:t>Нетерпляча, невитримана </a:t>
            </a:r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29058" y="4000504"/>
            <a:ext cx="485778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6600"/>
                </a:solidFill>
              </a:rPr>
              <a:t>Тлумачення </a:t>
            </a:r>
          </a:p>
          <a:p>
            <a:pPr>
              <a:buBlip>
                <a:blip r:embed="rId5"/>
              </a:buBlip>
            </a:pPr>
            <a:r>
              <a:rPr lang="uk-UA" sz="2400" b="1" dirty="0" smtClean="0">
                <a:solidFill>
                  <a:srgbClr val="660033"/>
                </a:solidFill>
              </a:rPr>
              <a:t> </a:t>
            </a:r>
            <a:r>
              <a:rPr lang="uk-UA" sz="2400" b="1" dirty="0" smtClean="0">
                <a:solidFill>
                  <a:srgbClr val="660033"/>
                </a:solidFill>
              </a:rPr>
              <a:t>любить загадки</a:t>
            </a:r>
          </a:p>
          <a:p>
            <a:pPr>
              <a:buBlip>
                <a:blip r:embed="rId5"/>
              </a:buBlip>
            </a:pPr>
            <a:r>
              <a:rPr lang="uk-UA" sz="2400" b="1" dirty="0" smtClean="0">
                <a:solidFill>
                  <a:srgbClr val="660033"/>
                </a:solidFill>
              </a:rPr>
              <a:t>Заперечує </a:t>
            </a:r>
            <a:r>
              <a:rPr lang="uk-UA" sz="2400" b="1" dirty="0" err="1" smtClean="0">
                <a:solidFill>
                  <a:srgbClr val="660033"/>
                </a:solidFill>
              </a:rPr>
              <a:t>чаєпивцям</a:t>
            </a:r>
            <a:r>
              <a:rPr lang="uk-UA" sz="2400" b="1" dirty="0" smtClean="0">
                <a:solidFill>
                  <a:srgbClr val="660033"/>
                </a:solidFill>
              </a:rPr>
              <a:t>, відстоює свою думку</a:t>
            </a:r>
          </a:p>
          <a:p>
            <a:pPr>
              <a:buBlip>
                <a:blip r:embed="rId5"/>
              </a:buBlip>
            </a:pPr>
            <a:r>
              <a:rPr lang="uk-UA" sz="2400" b="1" dirty="0" smtClean="0">
                <a:solidFill>
                  <a:srgbClr val="660033"/>
                </a:solidFill>
              </a:rPr>
              <a:t>Постійно перебиває Сонька-Гризуна</a:t>
            </a:r>
            <a:endParaRPr lang="ru-RU" sz="2400" b="1" dirty="0">
              <a:solidFill>
                <a:srgbClr val="66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C:\Documents and Settings\Заступник\Рабочий стол\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7584" y="4500570"/>
            <a:ext cx="1894595" cy="2185974"/>
          </a:xfrm>
          <a:prstGeom prst="rect">
            <a:avLst/>
          </a:prstGeom>
          <a:noFill/>
        </p:spPr>
      </p:pic>
      <p:pic>
        <p:nvPicPr>
          <p:cNvPr id="3075" name="Picture 3" descr="C:\Documents and Settings\Заступник\Рабочий стол\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214290"/>
            <a:ext cx="1877287" cy="124924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571480"/>
            <a:ext cx="635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A50021"/>
                </a:solidFill>
              </a:rPr>
              <a:t>Характеристика героїв твору</a:t>
            </a:r>
            <a:endParaRPr lang="ru-RU" sz="3600" b="1" dirty="0">
              <a:solidFill>
                <a:srgbClr val="A5002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1357298"/>
            <a:ext cx="58579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CC"/>
              </a:buClr>
              <a:buFont typeface="Wingdings" pitchFamily="2" charset="2"/>
              <a:buChar char=""/>
            </a:pPr>
            <a:r>
              <a:rPr lang="uk-UA" sz="2400" b="1" dirty="0" smtClean="0">
                <a:solidFill>
                  <a:srgbClr val="0000CC"/>
                </a:solidFill>
              </a:rPr>
              <a:t>Королева</a:t>
            </a:r>
            <a:r>
              <a:rPr lang="uk-UA" sz="2400" dirty="0" smtClean="0"/>
              <a:t> – </a:t>
            </a:r>
            <a:r>
              <a:rPr lang="uk-UA" sz="2400" i="1" dirty="0" smtClean="0">
                <a:solidFill>
                  <a:srgbClr val="660033"/>
                </a:solidFill>
              </a:rPr>
              <a:t>зла, жорстока, груба</a:t>
            </a:r>
          </a:p>
          <a:p>
            <a:pPr>
              <a:buClr>
                <a:srgbClr val="0000CC"/>
              </a:buClr>
              <a:buFont typeface="Wingdings" pitchFamily="2" charset="2"/>
              <a:buChar char=""/>
            </a:pPr>
            <a:r>
              <a:rPr lang="uk-UA" sz="2400" b="1" dirty="0" smtClean="0">
                <a:solidFill>
                  <a:srgbClr val="0000CC"/>
                </a:solidFill>
              </a:rPr>
              <a:t>Король</a:t>
            </a:r>
            <a:r>
              <a:rPr lang="uk-UA" sz="2400" dirty="0" smtClean="0"/>
              <a:t> – </a:t>
            </a:r>
            <a:r>
              <a:rPr lang="uk-UA" sz="2400" i="1" dirty="0" smtClean="0">
                <a:solidFill>
                  <a:srgbClr val="660033"/>
                </a:solidFill>
              </a:rPr>
              <a:t>злий, боягузливий, марнославний.</a:t>
            </a:r>
          </a:p>
          <a:p>
            <a:pPr>
              <a:buClr>
                <a:srgbClr val="0000CC"/>
              </a:buClr>
              <a:buFont typeface="Wingdings" pitchFamily="2" charset="2"/>
              <a:buChar char=""/>
            </a:pPr>
            <a:r>
              <a:rPr lang="uk-UA" sz="2400" b="1" dirty="0" err="1" smtClean="0">
                <a:solidFill>
                  <a:srgbClr val="0000CC"/>
                </a:solidFill>
              </a:rPr>
              <a:t>Чеширський</a:t>
            </a:r>
            <a:r>
              <a:rPr lang="uk-UA" sz="2400" b="1" dirty="0" smtClean="0">
                <a:solidFill>
                  <a:srgbClr val="0000CC"/>
                </a:solidFill>
              </a:rPr>
              <a:t> Кіт </a:t>
            </a:r>
            <a:r>
              <a:rPr lang="uk-UA" sz="2400" dirty="0" smtClean="0"/>
              <a:t>– </a:t>
            </a:r>
            <a:r>
              <a:rPr lang="uk-UA" sz="2400" i="1" dirty="0" smtClean="0">
                <a:solidFill>
                  <a:srgbClr val="660033"/>
                </a:solidFill>
              </a:rPr>
              <a:t>незалежний, гордий, свободолюбний.</a:t>
            </a:r>
          </a:p>
          <a:p>
            <a:pPr>
              <a:buClr>
                <a:srgbClr val="0000CC"/>
              </a:buClr>
              <a:buFont typeface="Wingdings" pitchFamily="2" charset="2"/>
              <a:buChar char=""/>
            </a:pPr>
            <a:r>
              <a:rPr lang="uk-UA" sz="2400" b="1" dirty="0" smtClean="0">
                <a:solidFill>
                  <a:srgbClr val="0000CC"/>
                </a:solidFill>
              </a:rPr>
              <a:t>Аліса </a:t>
            </a:r>
            <a:r>
              <a:rPr lang="uk-UA" sz="2400" dirty="0" smtClean="0"/>
              <a:t>– </a:t>
            </a:r>
            <a:r>
              <a:rPr lang="uk-UA" sz="2400" i="1" dirty="0" smtClean="0">
                <a:solidFill>
                  <a:srgbClr val="660033"/>
                </a:solidFill>
              </a:rPr>
              <a:t>смілива, розсудлива, любить спілкуватися.</a:t>
            </a:r>
          </a:p>
          <a:p>
            <a:pPr>
              <a:buClr>
                <a:srgbClr val="0000CC"/>
              </a:buClr>
              <a:buFont typeface="Wingdings" pitchFamily="2" charset="2"/>
              <a:buChar char=""/>
            </a:pPr>
            <a:r>
              <a:rPr lang="uk-UA" sz="2400" b="1" dirty="0" smtClean="0">
                <a:solidFill>
                  <a:srgbClr val="0000CC"/>
                </a:solidFill>
              </a:rPr>
              <a:t>Білий Кролик </a:t>
            </a:r>
            <a:r>
              <a:rPr lang="uk-UA" sz="2400" dirty="0" smtClean="0"/>
              <a:t>– </a:t>
            </a:r>
            <a:r>
              <a:rPr lang="uk-UA" sz="2400" i="1" dirty="0" smtClean="0">
                <a:solidFill>
                  <a:srgbClr val="660033"/>
                </a:solidFill>
              </a:rPr>
              <a:t>боягузливий, </a:t>
            </a:r>
            <a:r>
              <a:rPr lang="uk-UA" sz="2400" i="1" dirty="0" err="1" smtClean="0">
                <a:solidFill>
                  <a:srgbClr val="660033"/>
                </a:solidFill>
              </a:rPr>
              <a:t>ліцемірний</a:t>
            </a:r>
            <a:r>
              <a:rPr lang="uk-UA" sz="2400" i="1" dirty="0" smtClean="0">
                <a:solidFill>
                  <a:srgbClr val="660033"/>
                </a:solidFill>
              </a:rPr>
              <a:t>, підлабузник.</a:t>
            </a:r>
            <a:endParaRPr lang="ru-RU" sz="2400" i="1" dirty="0">
              <a:solidFill>
                <a:srgbClr val="660033"/>
              </a:solidFill>
            </a:endParaRPr>
          </a:p>
        </p:txBody>
      </p:sp>
      <p:sp>
        <p:nvSpPr>
          <p:cNvPr id="6146" name="AutoShape 2" descr="Картинки по запросу &quot;малюнок до твору аліса в країні чудес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7" name="Picture 3" descr="C:\Documents and Settings\Заступник\Рабочий стол\к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4500562" y="4572008"/>
            <a:ext cx="2218422" cy="2071678"/>
          </a:xfrm>
          <a:prstGeom prst="rect">
            <a:avLst/>
          </a:prstGeom>
          <a:noFill/>
        </p:spPr>
      </p:pic>
      <p:pic>
        <p:nvPicPr>
          <p:cNvPr id="6148" name="Picture 4" descr="C:\Documents and Settings\Заступник\Рабочий стол\к 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454" y="1571612"/>
            <a:ext cx="1937547" cy="2628899"/>
          </a:xfrm>
          <a:prstGeom prst="rect">
            <a:avLst/>
          </a:prstGeom>
          <a:noFill/>
        </p:spPr>
      </p:pic>
      <p:pic>
        <p:nvPicPr>
          <p:cNvPr id="6149" name="Picture 5" descr="C:\Documents and Settings\Заступник\Рабочий стол\к 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4643446"/>
            <a:ext cx="4069225" cy="20050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57224" y="1643050"/>
            <a:ext cx="7000924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A50021"/>
                </a:solidFill>
              </a:rPr>
              <a:t>Бажаю отримати насолоду </a:t>
            </a:r>
            <a:br>
              <a:rPr lang="uk-UA" b="1" dirty="0" smtClean="0">
                <a:solidFill>
                  <a:srgbClr val="A50021"/>
                </a:solidFill>
              </a:rPr>
            </a:br>
            <a:r>
              <a:rPr lang="uk-UA" b="1" dirty="0" smtClean="0">
                <a:solidFill>
                  <a:srgbClr val="A50021"/>
                </a:solidFill>
              </a:rPr>
              <a:t>від прочитаного твору</a:t>
            </a:r>
            <a:endParaRPr lang="ru-RU" b="1" dirty="0">
              <a:solidFill>
                <a:srgbClr val="A50021"/>
              </a:solidFill>
            </a:endParaRPr>
          </a:p>
        </p:txBody>
      </p:sp>
      <p:pic>
        <p:nvPicPr>
          <p:cNvPr id="4097" name="Picture 1" descr="C:\Documents and Settings\Заступник\Рабочий стол\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643182"/>
            <a:ext cx="2681293" cy="3806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Заступник\Рабочий стол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597</Words>
  <Application>Microsoft Office PowerPoint</Application>
  <PresentationFormat>Экран (4:3)</PresentationFormat>
  <Paragraphs>76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Льюїс Керролл</vt:lpstr>
      <vt:lpstr>Льюїс Керролл</vt:lpstr>
      <vt:lpstr>Слайд 4</vt:lpstr>
      <vt:lpstr>Особливості “вікторіанської доби”</vt:lpstr>
      <vt:lpstr>Історія створення твору</vt:lpstr>
      <vt:lpstr>Слайд 7</vt:lpstr>
      <vt:lpstr>Слайд 8</vt:lpstr>
      <vt:lpstr>Поєднання цитат з тими персонажами, кому вони належать</vt:lpstr>
      <vt:lpstr>Риси характеру Аліси були виявлені під час чаювання</vt:lpstr>
      <vt:lpstr>Слайд 11</vt:lpstr>
      <vt:lpstr>Бажаю отримати насолоду  від прочитаного твору</vt:lpstr>
      <vt:lpstr>Слайд 13</vt:lpstr>
    </vt:vector>
  </TitlesOfParts>
  <Company>SamForum.ws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SamLab.ws</dc:creator>
  <cp:lastModifiedBy>SamLab.ws</cp:lastModifiedBy>
  <cp:revision>22</cp:revision>
  <dcterms:created xsi:type="dcterms:W3CDTF">2021-02-05T06:28:45Z</dcterms:created>
  <dcterms:modified xsi:type="dcterms:W3CDTF">2021-02-08T10:00:15Z</dcterms:modified>
</cp:coreProperties>
</file>