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sldIdLst>
    <p:sldId id="256" r:id="rId6"/>
    <p:sldId id="274" r:id="rId7"/>
    <p:sldId id="266" r:id="rId8"/>
    <p:sldId id="268" r:id="rId9"/>
    <p:sldId id="257" r:id="rId10"/>
    <p:sldId id="260" r:id="rId11"/>
    <p:sldId id="264" r:id="rId12"/>
    <p:sldId id="263" r:id="rId13"/>
    <p:sldId id="262" r:id="rId14"/>
    <p:sldId id="261" r:id="rId15"/>
    <p:sldId id="259" r:id="rId16"/>
    <p:sldId id="267" r:id="rId17"/>
    <p:sldId id="273" r:id="rId18"/>
    <p:sldId id="269" r:id="rId19"/>
    <p:sldId id="265" r:id="rId20"/>
    <p:sldId id="271" r:id="rId21"/>
    <p:sldId id="272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4C5DE-FD10-4744-9830-CC10C5C36327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5DCF8-5937-4F34-A5BC-3E6E06A81C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7037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4C5DE-FD10-4744-9830-CC10C5C36327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5DCF8-5937-4F34-A5BC-3E6E06A81C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087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4C5DE-FD10-4744-9830-CC10C5C36327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5DCF8-5937-4F34-A5BC-3E6E06A81C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082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4C5DE-FD10-4744-9830-CC10C5C36327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5DCF8-5937-4F34-A5BC-3E6E06A81C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4138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4C5DE-FD10-4744-9830-CC10C5C36327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5DCF8-5937-4F34-A5BC-3E6E06A81C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13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4C5DE-FD10-4744-9830-CC10C5C36327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5DCF8-5937-4F34-A5BC-3E6E06A81C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103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4C5DE-FD10-4744-9830-CC10C5C36327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5DCF8-5937-4F34-A5BC-3E6E06A81C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865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4C5DE-FD10-4744-9830-CC10C5C36327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5DCF8-5937-4F34-A5BC-3E6E06A81C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606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4C5DE-FD10-4744-9830-CC10C5C36327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5DCF8-5937-4F34-A5BC-3E6E06A81C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05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4C5DE-FD10-4744-9830-CC10C5C36327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5DCF8-5937-4F34-A5BC-3E6E06A81C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514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4C5DE-FD10-4744-9830-CC10C5C36327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5DCF8-5937-4F34-A5BC-3E6E06A81C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7691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1246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3035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1360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6771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42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9689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7189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6581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2713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3943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6327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5481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3419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9663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9988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9063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6505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3912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3100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4956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7927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6510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6375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99211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6410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5658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24368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8693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5386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60875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9652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88884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40587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42558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01108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85042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22178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5140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74453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48434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63571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26953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12613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971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4C5DE-FD10-4744-9830-CC10C5C36327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65DCF8-5937-4F34-A5BC-3E6E06A81C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427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669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969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402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559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684"/>
            <a:ext cx="9182099" cy="6848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476672"/>
            <a:ext cx="79928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>
                <a:solidFill>
                  <a:srgbClr val="C00000"/>
                </a:solidFill>
                <a:latin typeface="Arial Black" pitchFamily="34" charset="0"/>
              </a:rPr>
              <a:t>Олександр Олесь. </a:t>
            </a:r>
            <a:endParaRPr lang="en-US" sz="44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r>
              <a:rPr lang="ru-RU" sz="4400" dirty="0" smtClean="0">
                <a:solidFill>
                  <a:srgbClr val="C00000"/>
                </a:solidFill>
                <a:latin typeface="Arial Black" pitchFamily="34" charset="0"/>
              </a:rPr>
              <a:t>«</a:t>
            </a:r>
            <a:r>
              <a:rPr lang="ru-RU" sz="4400" dirty="0" err="1" smtClean="0">
                <a:solidFill>
                  <a:srgbClr val="C00000"/>
                </a:solidFill>
                <a:latin typeface="Arial Black" pitchFamily="34" charset="0"/>
              </a:rPr>
              <a:t>Україна</a:t>
            </a:r>
            <a:r>
              <a:rPr lang="ru-RU" sz="4400" dirty="0" smtClean="0">
                <a:solidFill>
                  <a:srgbClr val="C00000"/>
                </a:solidFill>
                <a:latin typeface="Arial Black" pitchFamily="34" charset="0"/>
              </a:rPr>
              <a:t> в </a:t>
            </a:r>
            <a:r>
              <a:rPr lang="ru-RU" sz="4400" dirty="0" err="1" smtClean="0">
                <a:solidFill>
                  <a:srgbClr val="C00000"/>
                </a:solidFill>
                <a:latin typeface="Arial Black" pitchFamily="34" charset="0"/>
              </a:rPr>
              <a:t>старовину</a:t>
            </a:r>
            <a:r>
              <a:rPr lang="ru-RU" sz="4400" dirty="0" smtClean="0">
                <a:solidFill>
                  <a:srgbClr val="C00000"/>
                </a:solidFill>
                <a:latin typeface="Arial Black" pitchFamily="34" charset="0"/>
              </a:rPr>
              <a:t>». </a:t>
            </a:r>
            <a:endParaRPr lang="en-US" sz="44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endParaRPr lang="en-US" sz="3200" dirty="0" smtClean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  <a:p>
            <a:pPr algn="just"/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Зображення природи та </a:t>
            </a:r>
            <a:r>
              <a:rPr lang="ru-RU" sz="3200" dirty="0" err="1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язичницьких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ru-RU" sz="3200" dirty="0" err="1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богів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. «Похід на </a:t>
            </a:r>
            <a:r>
              <a:rPr lang="ru-RU" sz="3200" dirty="0" err="1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Царгород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». Оспівування князя Олега.</a:t>
            </a:r>
          </a:p>
          <a:p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</a:t>
            </a:r>
            <a:endParaRPr lang="ru-RU" sz="3200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721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4763"/>
            <a:ext cx="91821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42" t="27905" r="34510" b="15188"/>
          <a:stretch/>
        </p:blipFill>
        <p:spPr bwMode="auto">
          <a:xfrm>
            <a:off x="3491880" y="217224"/>
            <a:ext cx="5544616" cy="53383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ятиугольник 3"/>
          <p:cNvSpPr/>
          <p:nvPr/>
        </p:nvSpPr>
        <p:spPr>
          <a:xfrm>
            <a:off x="251520" y="188640"/>
            <a:ext cx="3600400" cy="936104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4000" dirty="0" smtClean="0">
                <a:latin typeface="Arial Black" pitchFamily="34" charset="0"/>
              </a:rPr>
              <a:t>Пригадай!</a:t>
            </a:r>
            <a:endParaRPr lang="ru-RU" sz="4000" dirty="0">
              <a:latin typeface="Arial Black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412776"/>
            <a:ext cx="3312368" cy="367240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Яких  </a:t>
            </a:r>
            <a:r>
              <a:rPr lang="ru-RU" sz="2800" dirty="0" err="1" smtClean="0">
                <a:latin typeface="Arial Black" pitchFamily="34" charset="0"/>
              </a:rPr>
              <a:t>язичницьких</a:t>
            </a:r>
            <a:r>
              <a:rPr lang="ru-RU" sz="2800" dirty="0" smtClean="0">
                <a:latin typeface="Arial Black" pitchFamily="34" charset="0"/>
              </a:rPr>
              <a:t>  </a:t>
            </a:r>
            <a:r>
              <a:rPr lang="ru-RU" sz="2800" dirty="0" err="1" smtClean="0">
                <a:latin typeface="Arial Black" pitchFamily="34" charset="0"/>
              </a:rPr>
              <a:t>богів</a:t>
            </a:r>
            <a:r>
              <a:rPr lang="ru-RU" sz="2800" dirty="0" smtClean="0">
                <a:latin typeface="Arial Black" pitchFamily="34" charset="0"/>
              </a:rPr>
              <a:t>   </a:t>
            </a:r>
            <a:r>
              <a:rPr lang="ru-RU" sz="2800" dirty="0" err="1" smtClean="0">
                <a:latin typeface="Arial Black" pitchFamily="34" charset="0"/>
              </a:rPr>
              <a:t>згадав</a:t>
            </a:r>
            <a:r>
              <a:rPr lang="ru-RU" sz="2800" dirty="0" smtClean="0">
                <a:latin typeface="Arial Black" pitchFamily="34" charset="0"/>
              </a:rPr>
              <a:t> Олександр Олесь  у  творі  </a:t>
            </a:r>
          </a:p>
          <a:p>
            <a:pPr algn="ctr"/>
            <a:r>
              <a:rPr lang="ru-RU" sz="2800" dirty="0" smtClean="0">
                <a:latin typeface="Arial Black" pitchFamily="34" charset="0"/>
              </a:rPr>
              <a:t>«</a:t>
            </a:r>
            <a:r>
              <a:rPr lang="ru-RU" sz="2800" dirty="0" err="1" smtClean="0">
                <a:latin typeface="Arial Black" pitchFamily="34" charset="0"/>
              </a:rPr>
              <a:t>Україна</a:t>
            </a:r>
            <a:r>
              <a:rPr lang="ru-RU" sz="2800" dirty="0" smtClean="0">
                <a:latin typeface="Arial Black" pitchFamily="34" charset="0"/>
              </a:rPr>
              <a:t> в </a:t>
            </a:r>
            <a:r>
              <a:rPr lang="ru-RU" sz="2800" dirty="0" err="1" smtClean="0">
                <a:latin typeface="Arial Black" pitchFamily="34" charset="0"/>
              </a:rPr>
              <a:t>старовину</a:t>
            </a:r>
            <a:r>
              <a:rPr lang="ru-RU" sz="2800" dirty="0" smtClean="0">
                <a:latin typeface="Arial Black" pitchFamily="34" charset="0"/>
              </a:rPr>
              <a:t>»? </a:t>
            </a:r>
            <a:endParaRPr lang="ru-RU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854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4763"/>
            <a:ext cx="91821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0" t="10800" r="51400" b="8267"/>
          <a:stretch/>
        </p:blipFill>
        <p:spPr bwMode="auto">
          <a:xfrm>
            <a:off x="194336" y="927304"/>
            <a:ext cx="4096512" cy="55504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ятиугольник 1"/>
          <p:cNvSpPr/>
          <p:nvPr/>
        </p:nvSpPr>
        <p:spPr>
          <a:xfrm flipH="1">
            <a:off x="4425172" y="419472"/>
            <a:ext cx="4517564" cy="1015663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Arial Black" pitchFamily="34" charset="0"/>
              </a:rPr>
              <a:t>Об’єднав навколо Києва безліч слов’янських племен.</a:t>
            </a:r>
          </a:p>
        </p:txBody>
      </p:sp>
      <p:sp>
        <p:nvSpPr>
          <p:cNvPr id="3" name="Пятиугольник 2"/>
          <p:cNvSpPr/>
          <p:nvPr/>
        </p:nvSpPr>
        <p:spPr>
          <a:xfrm flipH="1">
            <a:off x="4275780" y="1700808"/>
            <a:ext cx="4676116" cy="1323439"/>
          </a:xfrm>
          <a:prstGeom prst="homePlat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Arial Black" pitchFamily="34" charset="0"/>
              </a:rPr>
              <a:t>Завдяки реформам Олега багато слов’янських племен </a:t>
            </a:r>
            <a:r>
              <a:rPr lang="ru-RU" sz="2000" dirty="0" err="1" smtClean="0">
                <a:latin typeface="Arial Black" pitchFamily="34" charset="0"/>
              </a:rPr>
              <a:t>перестають</a:t>
            </a:r>
            <a:r>
              <a:rPr lang="ru-RU" sz="2000" dirty="0" smtClean="0">
                <a:latin typeface="Arial Black" pitchFamily="34" charset="0"/>
              </a:rPr>
              <a:t> </a:t>
            </a:r>
            <a:r>
              <a:rPr lang="ru-RU" sz="2000" dirty="0" err="1" smtClean="0">
                <a:latin typeface="Arial Black" pitchFamily="34" charset="0"/>
              </a:rPr>
              <a:t>платити</a:t>
            </a:r>
            <a:r>
              <a:rPr lang="ru-RU" sz="2000" dirty="0" smtClean="0">
                <a:latin typeface="Arial Black" pitchFamily="34" charset="0"/>
              </a:rPr>
              <a:t> </a:t>
            </a:r>
            <a:r>
              <a:rPr lang="ru-RU" sz="2000" dirty="0" err="1" smtClean="0">
                <a:latin typeface="Arial Black" pitchFamily="34" charset="0"/>
              </a:rPr>
              <a:t>данину</a:t>
            </a:r>
            <a:r>
              <a:rPr lang="ru-RU" sz="2000" dirty="0" smtClean="0">
                <a:latin typeface="Arial Black" pitchFamily="34" charset="0"/>
              </a:rPr>
              <a:t> </a:t>
            </a:r>
            <a:r>
              <a:rPr lang="ru-RU" sz="2000" dirty="0" err="1" smtClean="0">
                <a:latin typeface="Arial Black" pitchFamily="34" charset="0"/>
              </a:rPr>
              <a:t>кочівникам</a:t>
            </a:r>
            <a:r>
              <a:rPr lang="ru-RU" sz="2000" dirty="0" smtClean="0">
                <a:latin typeface="Arial Black" pitchFamily="34" charset="0"/>
              </a:rPr>
              <a:t>.</a:t>
            </a:r>
          </a:p>
        </p:txBody>
      </p:sp>
      <p:sp>
        <p:nvSpPr>
          <p:cNvPr id="4" name="Пятиугольник 3"/>
          <p:cNvSpPr/>
          <p:nvPr/>
        </p:nvSpPr>
        <p:spPr>
          <a:xfrm flipH="1">
            <a:off x="3921452" y="3375576"/>
            <a:ext cx="5043036" cy="1477328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Arial Black" pitchFamily="34" charset="0"/>
              </a:rPr>
              <a:t>У 907 році Олег </a:t>
            </a:r>
            <a:r>
              <a:rPr lang="ru-RU" dirty="0" err="1" smtClean="0">
                <a:latin typeface="Arial Black" pitchFamily="34" charset="0"/>
              </a:rPr>
              <a:t>Віщий</a:t>
            </a:r>
            <a:r>
              <a:rPr lang="ru-RU" dirty="0" smtClean="0">
                <a:latin typeface="Arial Black" pitchFamily="34" charset="0"/>
              </a:rPr>
              <a:t> </a:t>
            </a:r>
            <a:r>
              <a:rPr lang="ru-RU" dirty="0" err="1" smtClean="0">
                <a:latin typeface="Arial Black" pitchFamily="34" charset="0"/>
              </a:rPr>
              <a:t>збирає</a:t>
            </a:r>
            <a:r>
              <a:rPr lang="ru-RU" dirty="0" smtClean="0">
                <a:latin typeface="Arial Black" pitchFamily="34" charset="0"/>
              </a:rPr>
              <a:t> велику дружину і перший в історії Русі </a:t>
            </a:r>
            <a:r>
              <a:rPr lang="ru-RU" dirty="0" err="1" smtClean="0">
                <a:latin typeface="Arial Black" pitchFamily="34" charset="0"/>
              </a:rPr>
              <a:t>військово-морський</a:t>
            </a:r>
            <a:r>
              <a:rPr lang="ru-RU" dirty="0" smtClean="0">
                <a:latin typeface="Arial Black" pitchFamily="34" charset="0"/>
              </a:rPr>
              <a:t> флот, і починає похід на столицю </a:t>
            </a:r>
            <a:r>
              <a:rPr lang="ru-RU" dirty="0" err="1" smtClean="0">
                <a:latin typeface="Arial Black" pitchFamily="34" charset="0"/>
              </a:rPr>
              <a:t>Візантії</a:t>
            </a:r>
            <a:r>
              <a:rPr lang="ru-RU" dirty="0" smtClean="0">
                <a:latin typeface="Arial Black" pitchFamily="34" charset="0"/>
              </a:rPr>
              <a:t> – </a:t>
            </a:r>
            <a:r>
              <a:rPr lang="ru-RU" dirty="0" err="1" smtClean="0">
                <a:latin typeface="Arial Black" pitchFamily="34" charset="0"/>
              </a:rPr>
              <a:t>Царгород</a:t>
            </a:r>
            <a:r>
              <a:rPr lang="ru-RU" dirty="0" smtClean="0">
                <a:latin typeface="Arial Black" pitchFamily="34" charset="0"/>
              </a:rPr>
              <a:t>.</a:t>
            </a:r>
          </a:p>
        </p:txBody>
      </p:sp>
      <p:sp>
        <p:nvSpPr>
          <p:cNvPr id="5" name="Пятиугольник 4"/>
          <p:cNvSpPr/>
          <p:nvPr/>
        </p:nvSpPr>
        <p:spPr>
          <a:xfrm flipH="1">
            <a:off x="194336" y="5229200"/>
            <a:ext cx="8770152" cy="1477328"/>
          </a:xfrm>
          <a:prstGeom prst="homePlat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Arial Black" pitchFamily="34" charset="0"/>
              </a:rPr>
              <a:t>У </a:t>
            </a:r>
            <a:r>
              <a:rPr lang="ru-RU" dirty="0" err="1" smtClean="0">
                <a:latin typeface="Arial Black" pitchFamily="34" charset="0"/>
              </a:rPr>
              <a:t>поході</a:t>
            </a:r>
            <a:r>
              <a:rPr lang="ru-RU" dirty="0" smtClean="0">
                <a:latin typeface="Arial Black" pitchFamily="34" charset="0"/>
              </a:rPr>
              <a:t> на </a:t>
            </a:r>
            <a:r>
              <a:rPr lang="ru-RU" dirty="0" err="1" smtClean="0">
                <a:latin typeface="Arial Black" pitchFamily="34" charset="0"/>
              </a:rPr>
              <a:t>Візантію</a:t>
            </a:r>
            <a:r>
              <a:rPr lang="ru-RU" dirty="0" smtClean="0">
                <a:latin typeface="Arial Black" pitchFamily="34" charset="0"/>
              </a:rPr>
              <a:t> Олег </a:t>
            </a:r>
            <a:r>
              <a:rPr lang="ru-RU" dirty="0" err="1" smtClean="0">
                <a:latin typeface="Arial Black" pitchFamily="34" charset="0"/>
              </a:rPr>
              <a:t>велів</a:t>
            </a:r>
            <a:r>
              <a:rPr lang="ru-RU" dirty="0" smtClean="0">
                <a:latin typeface="Arial Black" pitchFamily="34" charset="0"/>
              </a:rPr>
              <a:t> поставити свої </a:t>
            </a:r>
            <a:r>
              <a:rPr lang="ru-RU" dirty="0" err="1" smtClean="0">
                <a:latin typeface="Arial Black" pitchFamily="34" charset="0"/>
              </a:rPr>
              <a:t>кораблі</a:t>
            </a:r>
            <a:r>
              <a:rPr lang="ru-RU" dirty="0" smtClean="0">
                <a:latin typeface="Arial Black" pitchFamily="34" charset="0"/>
              </a:rPr>
              <a:t> на колеса, а коли настав </a:t>
            </a:r>
            <a:r>
              <a:rPr lang="ru-RU" dirty="0" err="1" smtClean="0">
                <a:latin typeface="Arial Black" pitchFamily="34" charset="0"/>
              </a:rPr>
              <a:t>попутний</a:t>
            </a:r>
            <a:r>
              <a:rPr lang="ru-RU" dirty="0" smtClean="0">
                <a:latin typeface="Arial Black" pitchFamily="34" charset="0"/>
              </a:rPr>
              <a:t> вітер, </a:t>
            </a:r>
            <a:r>
              <a:rPr lang="ru-RU" dirty="0" err="1" smtClean="0">
                <a:latin typeface="Arial Black" pitchFamily="34" charset="0"/>
              </a:rPr>
              <a:t>пішов</a:t>
            </a:r>
            <a:r>
              <a:rPr lang="ru-RU" dirty="0" smtClean="0">
                <a:latin typeface="Arial Black" pitchFamily="34" charset="0"/>
              </a:rPr>
              <a:t> на штурм </a:t>
            </a:r>
            <a:r>
              <a:rPr lang="ru-RU" dirty="0" err="1" smtClean="0">
                <a:latin typeface="Arial Black" pitchFamily="34" charset="0"/>
              </a:rPr>
              <a:t>Царгорода</a:t>
            </a:r>
            <a:r>
              <a:rPr lang="ru-RU" dirty="0" smtClean="0">
                <a:latin typeface="Arial Black" pitchFamily="34" charset="0"/>
              </a:rPr>
              <a:t>. Похід </a:t>
            </a:r>
            <a:r>
              <a:rPr lang="ru-RU" dirty="0" err="1" smtClean="0">
                <a:latin typeface="Arial Black" pitchFamily="34" charset="0"/>
              </a:rPr>
              <a:t>виявився</a:t>
            </a:r>
            <a:r>
              <a:rPr lang="ru-RU" dirty="0" smtClean="0">
                <a:latin typeface="Arial Black" pitchFamily="34" charset="0"/>
              </a:rPr>
              <a:t> більш, ніж </a:t>
            </a:r>
            <a:r>
              <a:rPr lang="ru-RU" dirty="0" err="1" smtClean="0">
                <a:latin typeface="Arial Black" pitchFamily="34" charset="0"/>
              </a:rPr>
              <a:t>успішним</a:t>
            </a:r>
            <a:r>
              <a:rPr lang="ru-RU" dirty="0" smtClean="0">
                <a:latin typeface="Arial Black" pitchFamily="34" charset="0"/>
              </a:rPr>
              <a:t>. Сам же Олег факт перемоги зазначив </a:t>
            </a:r>
            <a:r>
              <a:rPr lang="ru-RU" dirty="0" err="1" smtClean="0">
                <a:latin typeface="Arial Black" pitchFamily="34" charset="0"/>
              </a:rPr>
              <a:t>закріпленням</a:t>
            </a:r>
            <a:r>
              <a:rPr lang="ru-RU" dirty="0" smtClean="0">
                <a:latin typeface="Arial Black" pitchFamily="34" charset="0"/>
              </a:rPr>
              <a:t> на воротах </a:t>
            </a:r>
            <a:r>
              <a:rPr lang="ru-RU" dirty="0" err="1" smtClean="0">
                <a:latin typeface="Arial Black" pitchFamily="34" charset="0"/>
              </a:rPr>
              <a:t>Царгорода</a:t>
            </a:r>
            <a:r>
              <a:rPr lang="ru-RU" dirty="0" smtClean="0">
                <a:latin typeface="Arial Black" pitchFamily="34" charset="0"/>
              </a:rPr>
              <a:t> свого щита.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02924" y="100664"/>
            <a:ext cx="4244000" cy="10081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Князь  Олег</a:t>
            </a:r>
            <a:endParaRPr lang="ru-RU" sz="3600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74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4763"/>
            <a:ext cx="91821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just">
              <a:buNone/>
            </a:pPr>
            <a:r>
              <a:rPr lang="uk-UA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«Похід на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Царгород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» 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розповідає  нам  про 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похід Олега на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Царгород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, який він хотів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прилучити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 до України. Греки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вже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чекали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 на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нього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 та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перекрили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водний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 шлях до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міста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. Тоді Олег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прилаштував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  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своїм кораблям колеса і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поїхав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штурмувати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 місто сушею. Греки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перелякались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 та прислали до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нього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послів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.</a:t>
            </a:r>
            <a:endParaRPr lang="uk-UA" b="1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540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4763"/>
            <a:ext cx="91821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0753" y="908720"/>
            <a:ext cx="48245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 Black" pitchFamily="34" charset="0"/>
              </a:rPr>
              <a:t>Геть за морем українським,</a:t>
            </a:r>
          </a:p>
          <a:p>
            <a:r>
              <a:rPr lang="ru-RU" sz="2000" dirty="0" smtClean="0">
                <a:latin typeface="Arial Black" pitchFamily="34" charset="0"/>
              </a:rPr>
              <a:t>Понад </a:t>
            </a:r>
            <a:r>
              <a:rPr lang="ru-RU" sz="2000" dirty="0" err="1" smtClean="0">
                <a:latin typeface="Arial Black" pitchFamily="34" charset="0"/>
              </a:rPr>
              <a:t>склом</a:t>
            </a:r>
            <a:r>
              <a:rPr lang="ru-RU" sz="2000" dirty="0" smtClean="0">
                <a:latin typeface="Arial Black" pitchFamily="34" charset="0"/>
              </a:rPr>
              <a:t> </a:t>
            </a:r>
            <a:r>
              <a:rPr lang="ru-RU" sz="2000" dirty="0" err="1" smtClean="0">
                <a:latin typeface="Arial Black" pitchFamily="34" charset="0"/>
              </a:rPr>
              <a:t>Босфорських</a:t>
            </a:r>
            <a:r>
              <a:rPr lang="ru-RU" sz="2000" dirty="0" smtClean="0">
                <a:latin typeface="Arial Black" pitchFamily="34" charset="0"/>
              </a:rPr>
              <a:t> вод</a:t>
            </a:r>
          </a:p>
          <a:p>
            <a:r>
              <a:rPr lang="ru-RU" sz="2000" dirty="0" smtClean="0">
                <a:latin typeface="Arial Black" pitchFamily="34" charset="0"/>
              </a:rPr>
              <a:t>Дивні </a:t>
            </a:r>
            <a:r>
              <a:rPr lang="ru-RU" sz="2000" dirty="0" err="1" smtClean="0">
                <a:latin typeface="Arial Black" pitchFamily="34" charset="0"/>
              </a:rPr>
              <a:t>вежі</a:t>
            </a:r>
            <a:r>
              <a:rPr lang="ru-RU" sz="2000" dirty="0" smtClean="0">
                <a:latin typeface="Arial Black" pitchFamily="34" charset="0"/>
              </a:rPr>
              <a:t> і </a:t>
            </a:r>
            <a:r>
              <a:rPr lang="ru-RU" sz="2000" dirty="0" err="1" smtClean="0">
                <a:latin typeface="Arial Black" pitchFamily="34" charset="0"/>
              </a:rPr>
              <a:t>палати</a:t>
            </a:r>
            <a:endParaRPr lang="ru-RU" sz="2000" dirty="0" smtClean="0">
              <a:latin typeface="Arial Black" pitchFamily="34" charset="0"/>
            </a:endParaRPr>
          </a:p>
          <a:p>
            <a:r>
              <a:rPr lang="ru-RU" sz="2000" dirty="0" err="1" smtClean="0">
                <a:latin typeface="Arial Black" pitchFamily="34" charset="0"/>
              </a:rPr>
              <a:t>Розкидає</a:t>
            </a:r>
            <a:r>
              <a:rPr lang="ru-RU" sz="2000" dirty="0" smtClean="0">
                <a:latin typeface="Arial Black" pitchFamily="34" charset="0"/>
              </a:rPr>
              <a:t> </a:t>
            </a:r>
            <a:r>
              <a:rPr lang="ru-RU" sz="2000" dirty="0" err="1" smtClean="0">
                <a:latin typeface="Arial Black" pitchFamily="34" charset="0"/>
              </a:rPr>
              <a:t>Царгород</a:t>
            </a:r>
            <a:r>
              <a:rPr lang="ru-RU" sz="2000" dirty="0" smtClean="0">
                <a:latin typeface="Arial Black" pitchFamily="34" charset="0"/>
              </a:rPr>
              <a:t>.</a:t>
            </a:r>
            <a:endParaRPr lang="ru-RU" sz="2000" dirty="0">
              <a:latin typeface="Arial Black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5235" y="2780928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latin typeface="Arial Black" pitchFamily="34" charset="0"/>
              </a:rPr>
              <a:t>Наче вир, </a:t>
            </a:r>
            <a:r>
              <a:rPr lang="ru-RU" sz="2000" dirty="0" err="1" smtClean="0">
                <a:latin typeface="Arial Black" pitchFamily="34" charset="0"/>
              </a:rPr>
              <a:t>кипить</a:t>
            </a:r>
            <a:r>
              <a:rPr lang="ru-RU" sz="2000" dirty="0" smtClean="0">
                <a:latin typeface="Arial Black" pitchFamily="34" charset="0"/>
              </a:rPr>
              <a:t>, </a:t>
            </a:r>
            <a:r>
              <a:rPr lang="ru-RU" sz="2000" dirty="0" err="1" smtClean="0">
                <a:latin typeface="Arial Black" pitchFamily="34" charset="0"/>
              </a:rPr>
              <a:t>торгує</a:t>
            </a:r>
            <a:endParaRPr lang="ru-RU" sz="2000" dirty="0" smtClean="0">
              <a:latin typeface="Arial Black" pitchFamily="34" charset="0"/>
            </a:endParaRPr>
          </a:p>
          <a:p>
            <a:r>
              <a:rPr lang="ru-RU" sz="2000" dirty="0" err="1" smtClean="0">
                <a:latin typeface="Arial Black" pitchFamily="34" charset="0"/>
              </a:rPr>
              <a:t>Крамом</a:t>
            </a:r>
            <a:r>
              <a:rPr lang="ru-RU" sz="2000" dirty="0" smtClean="0">
                <a:latin typeface="Arial Black" pitchFamily="34" charset="0"/>
              </a:rPr>
              <a:t>, </a:t>
            </a:r>
            <a:r>
              <a:rPr lang="ru-RU" sz="2000" dirty="0" err="1" smtClean="0">
                <a:latin typeface="Arial Black" pitchFamily="34" charset="0"/>
              </a:rPr>
              <a:t>зброєю</a:t>
            </a:r>
            <a:r>
              <a:rPr lang="ru-RU" sz="2000" dirty="0" smtClean="0">
                <a:latin typeface="Arial Black" pitchFamily="34" charset="0"/>
              </a:rPr>
              <a:t>, вином.</a:t>
            </a:r>
          </a:p>
          <a:p>
            <a:r>
              <a:rPr lang="ru-RU" sz="2000" dirty="0" smtClean="0">
                <a:latin typeface="Arial Black" pitchFamily="34" charset="0"/>
              </a:rPr>
              <a:t> Вдень він </a:t>
            </a:r>
            <a:r>
              <a:rPr lang="ru-RU" sz="2000" dirty="0" err="1" smtClean="0">
                <a:latin typeface="Arial Black" pitchFamily="34" charset="0"/>
              </a:rPr>
              <a:t>вуликом</a:t>
            </a:r>
            <a:r>
              <a:rPr lang="ru-RU" sz="2000" dirty="0" smtClean="0">
                <a:latin typeface="Arial Black" pitchFamily="34" charset="0"/>
              </a:rPr>
              <a:t> здається,</a:t>
            </a:r>
          </a:p>
          <a:p>
            <a:r>
              <a:rPr lang="ru-RU" sz="2000" dirty="0" smtClean="0">
                <a:latin typeface="Arial Black" pitchFamily="34" charset="0"/>
              </a:rPr>
              <a:t>А вночі — </a:t>
            </a:r>
            <a:r>
              <a:rPr lang="ru-RU" sz="2000" dirty="0" err="1" smtClean="0">
                <a:latin typeface="Arial Black" pitchFamily="34" charset="0"/>
              </a:rPr>
              <a:t>чудесним</a:t>
            </a:r>
            <a:r>
              <a:rPr lang="ru-RU" sz="2000" dirty="0" smtClean="0">
                <a:latin typeface="Arial Black" pitchFamily="34" charset="0"/>
              </a:rPr>
              <a:t> сном.</a:t>
            </a:r>
            <a:endParaRPr lang="ru-RU" sz="20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67944" y="5157192"/>
            <a:ext cx="467659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 Black" pitchFamily="34" charset="0"/>
              </a:rPr>
              <a:t>І з усіх </a:t>
            </a:r>
            <a:r>
              <a:rPr lang="ru-RU" sz="2000" dirty="0" err="1" smtClean="0">
                <a:latin typeface="Arial Black" pitchFamily="34" charset="0"/>
              </a:rPr>
              <a:t>країн</a:t>
            </a:r>
            <a:r>
              <a:rPr lang="ru-RU" sz="2000" dirty="0" smtClean="0">
                <a:latin typeface="Arial Black" pitchFamily="34" charset="0"/>
              </a:rPr>
              <a:t> до його</a:t>
            </a:r>
          </a:p>
          <a:p>
            <a:r>
              <a:rPr lang="ru-RU" sz="2000" dirty="0" smtClean="0">
                <a:latin typeface="Arial Black" pitchFamily="34" charset="0"/>
              </a:rPr>
              <a:t>Ллється </a:t>
            </a:r>
            <a:r>
              <a:rPr lang="ru-RU" sz="2000" dirty="0" err="1" smtClean="0">
                <a:latin typeface="Arial Black" pitchFamily="34" charset="0"/>
              </a:rPr>
              <a:t>хвилями</a:t>
            </a:r>
            <a:r>
              <a:rPr lang="ru-RU" sz="2000" dirty="0" smtClean="0">
                <a:latin typeface="Arial Black" pitchFamily="34" charset="0"/>
              </a:rPr>
              <a:t> народ.</a:t>
            </a:r>
          </a:p>
          <a:p>
            <a:r>
              <a:rPr lang="ru-RU" sz="2000" dirty="0" smtClean="0">
                <a:latin typeface="Arial Black" pitchFamily="34" charset="0"/>
              </a:rPr>
              <a:t>Наші теж </a:t>
            </a:r>
            <a:r>
              <a:rPr lang="ru-RU" sz="2000" dirty="0" err="1" smtClean="0">
                <a:latin typeface="Arial Black" pitchFamily="34" charset="0"/>
              </a:rPr>
              <a:t>торгові</a:t>
            </a:r>
            <a:r>
              <a:rPr lang="ru-RU" sz="2000" dirty="0" smtClean="0">
                <a:latin typeface="Arial Black" pitchFamily="34" charset="0"/>
              </a:rPr>
              <a:t> люди</a:t>
            </a:r>
          </a:p>
          <a:p>
            <a:r>
              <a:rPr lang="ru-RU" sz="2000" dirty="0" err="1" smtClean="0">
                <a:latin typeface="Arial Black" pitchFamily="34" charset="0"/>
              </a:rPr>
              <a:t>Їздять</a:t>
            </a:r>
            <a:r>
              <a:rPr lang="ru-RU" sz="2000" dirty="0" smtClean="0">
                <a:latin typeface="Arial Black" pitchFamily="34" charset="0"/>
              </a:rPr>
              <a:t> в </a:t>
            </a:r>
            <a:r>
              <a:rPr lang="ru-RU" sz="2000" dirty="0" err="1" smtClean="0">
                <a:latin typeface="Arial Black" pitchFamily="34" charset="0"/>
              </a:rPr>
              <a:t>славний</a:t>
            </a:r>
            <a:r>
              <a:rPr lang="ru-RU" sz="2000" dirty="0" smtClean="0">
                <a:latin typeface="Arial Black" pitchFamily="34" charset="0"/>
              </a:rPr>
              <a:t> </a:t>
            </a:r>
            <a:r>
              <a:rPr lang="ru-RU" sz="2000" dirty="0" err="1" smtClean="0">
                <a:latin typeface="Arial Black" pitchFamily="34" charset="0"/>
              </a:rPr>
              <a:t>Царгород</a:t>
            </a:r>
            <a:r>
              <a:rPr lang="ru-RU" sz="2000" dirty="0" smtClean="0">
                <a:latin typeface="Arial Black" pitchFamily="34" charset="0"/>
              </a:rPr>
              <a:t>.</a:t>
            </a:r>
            <a:endParaRPr lang="ru-RU" sz="2000" dirty="0">
              <a:latin typeface="Arial Black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221088"/>
            <a:ext cx="3331299" cy="23539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767" y="104004"/>
            <a:ext cx="3930175" cy="23762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5289" y="2636912"/>
            <a:ext cx="3829028" cy="23924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979" y="109323"/>
            <a:ext cx="4527201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3200" dirty="0" smtClean="0">
                <a:latin typeface="Arial Black" pitchFamily="34" charset="0"/>
              </a:rPr>
              <a:t>Похід на </a:t>
            </a:r>
            <a:r>
              <a:rPr lang="ru-RU" sz="3200" dirty="0" err="1" smtClean="0">
                <a:latin typeface="Arial Black" pitchFamily="34" charset="0"/>
              </a:rPr>
              <a:t>Царгород</a:t>
            </a:r>
            <a:endParaRPr lang="ru-RU" sz="32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818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4763"/>
            <a:ext cx="91821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188640"/>
            <a:ext cx="56166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 Black" pitchFamily="34" charset="0"/>
              </a:rPr>
              <a:t>Та не любить грек </a:t>
            </a:r>
            <a:r>
              <a:rPr lang="ru-RU" sz="2000" dirty="0" err="1" smtClean="0">
                <a:latin typeface="Arial Black" pitchFamily="34" charset="0"/>
              </a:rPr>
              <a:t>чужинців</a:t>
            </a:r>
            <a:endParaRPr lang="ru-RU" sz="2000" dirty="0" smtClean="0">
              <a:latin typeface="Arial Black" pitchFamily="34" charset="0"/>
            </a:endParaRPr>
          </a:p>
          <a:p>
            <a:r>
              <a:rPr lang="ru-RU" sz="2000" dirty="0" smtClean="0">
                <a:latin typeface="Arial Black" pitchFamily="34" charset="0"/>
              </a:rPr>
              <a:t>І </a:t>
            </a:r>
            <a:r>
              <a:rPr lang="ru-RU" sz="2000" dirty="0" err="1" smtClean="0">
                <a:latin typeface="Arial Black" pitchFamily="34" charset="0"/>
              </a:rPr>
              <a:t>тримає</a:t>
            </a:r>
            <a:r>
              <a:rPr lang="ru-RU" sz="2000" dirty="0" smtClean="0">
                <a:latin typeface="Arial Black" pitchFamily="34" charset="0"/>
              </a:rPr>
              <a:t> їх в руці.</a:t>
            </a:r>
          </a:p>
          <a:p>
            <a:r>
              <a:rPr lang="ru-RU" sz="2000" dirty="0" smtClean="0">
                <a:latin typeface="Arial Black" pitchFamily="34" charset="0"/>
              </a:rPr>
              <a:t>«Хоч не </a:t>
            </a:r>
            <a:r>
              <a:rPr lang="ru-RU" sz="2000" dirty="0" err="1" smtClean="0">
                <a:latin typeface="Arial Black" pitchFamily="34" charset="0"/>
              </a:rPr>
              <a:t>їдь</a:t>
            </a:r>
            <a:r>
              <a:rPr lang="ru-RU" sz="2000" dirty="0" smtClean="0">
                <a:latin typeface="Arial Black" pitchFamily="34" charset="0"/>
              </a:rPr>
              <a:t>! </a:t>
            </a:r>
            <a:r>
              <a:rPr lang="ru-RU" sz="2000" dirty="0" err="1" smtClean="0">
                <a:latin typeface="Arial Black" pitchFamily="34" charset="0"/>
              </a:rPr>
              <a:t>Одурить</a:t>
            </a:r>
            <a:r>
              <a:rPr lang="ru-RU" sz="2000" dirty="0" smtClean="0">
                <a:latin typeface="Arial Black" pitchFamily="34" charset="0"/>
              </a:rPr>
              <a:t>, </a:t>
            </a:r>
            <a:r>
              <a:rPr lang="ru-RU" sz="2000" dirty="0" err="1" smtClean="0">
                <a:latin typeface="Arial Black" pitchFamily="34" charset="0"/>
              </a:rPr>
              <a:t>скривдить</a:t>
            </a:r>
            <a:r>
              <a:rPr lang="ru-RU" sz="2000" dirty="0" smtClean="0">
                <a:latin typeface="Arial Black" pitchFamily="34" charset="0"/>
              </a:rPr>
              <a:t>!» — </a:t>
            </a:r>
          </a:p>
          <a:p>
            <a:r>
              <a:rPr lang="ru-RU" sz="2000" dirty="0" smtClean="0">
                <a:latin typeface="Arial Black" pitchFamily="34" charset="0"/>
              </a:rPr>
              <a:t>Наші </a:t>
            </a:r>
            <a:r>
              <a:rPr lang="ru-RU" sz="2000" dirty="0" err="1" smtClean="0">
                <a:latin typeface="Arial Black" pitchFamily="34" charset="0"/>
              </a:rPr>
              <a:t>скаржаться</a:t>
            </a:r>
            <a:r>
              <a:rPr lang="ru-RU" sz="2000" dirty="0" smtClean="0">
                <a:latin typeface="Arial Black" pitchFamily="34" charset="0"/>
              </a:rPr>
              <a:t> купці.</a:t>
            </a:r>
            <a:endParaRPr lang="ru-RU" sz="2000" dirty="0">
              <a:latin typeface="Arial Black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24614"/>
            <a:ext cx="4964026" cy="24209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4526095"/>
            <a:ext cx="377815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 Black" pitchFamily="34" charset="0"/>
              </a:rPr>
              <a:t>І Олег, на </a:t>
            </a:r>
            <a:r>
              <a:rPr lang="ru-RU" sz="2000" dirty="0" err="1" smtClean="0">
                <a:latin typeface="Arial Black" pitchFamily="34" charset="0"/>
              </a:rPr>
              <a:t>греків</a:t>
            </a:r>
            <a:r>
              <a:rPr lang="ru-RU" sz="2000" dirty="0" smtClean="0">
                <a:latin typeface="Arial Black" pitchFamily="34" charset="0"/>
              </a:rPr>
              <a:t> </a:t>
            </a:r>
            <a:r>
              <a:rPr lang="ru-RU" sz="2000" dirty="0" err="1" smtClean="0">
                <a:latin typeface="Arial Black" pitchFamily="34" charset="0"/>
              </a:rPr>
              <a:t>лютий</a:t>
            </a:r>
            <a:r>
              <a:rPr lang="ru-RU" sz="2000" dirty="0" smtClean="0">
                <a:latin typeface="Arial Black" pitchFamily="34" charset="0"/>
              </a:rPr>
              <a:t>,</a:t>
            </a:r>
          </a:p>
          <a:p>
            <a:r>
              <a:rPr lang="ru-RU" sz="2000" dirty="0" smtClean="0">
                <a:latin typeface="Arial Black" pitchFamily="34" charset="0"/>
              </a:rPr>
              <a:t>Став </a:t>
            </a:r>
            <a:r>
              <a:rPr lang="ru-RU" sz="2000" dirty="0" err="1" smtClean="0">
                <a:latin typeface="Arial Black" pitchFamily="34" charset="0"/>
              </a:rPr>
              <a:t>збиратися</a:t>
            </a:r>
            <a:r>
              <a:rPr lang="ru-RU" sz="2000" dirty="0" smtClean="0">
                <a:latin typeface="Arial Black" pitchFamily="34" charset="0"/>
              </a:rPr>
              <a:t> в поход:</a:t>
            </a:r>
          </a:p>
          <a:p>
            <a:r>
              <a:rPr lang="ru-RU" sz="2000" dirty="0" smtClean="0">
                <a:latin typeface="Arial Black" pitchFamily="34" charset="0"/>
              </a:rPr>
              <a:t>Хоче він до України</a:t>
            </a:r>
          </a:p>
          <a:p>
            <a:r>
              <a:rPr lang="ru-RU" sz="2000" dirty="0" err="1" smtClean="0">
                <a:latin typeface="Arial Black" pitchFamily="34" charset="0"/>
              </a:rPr>
              <a:t>Прилучати</a:t>
            </a:r>
            <a:r>
              <a:rPr lang="ru-RU" sz="2000" dirty="0" smtClean="0">
                <a:latin typeface="Arial Black" pitchFamily="34" charset="0"/>
              </a:rPr>
              <a:t> </a:t>
            </a:r>
            <a:r>
              <a:rPr lang="ru-RU" sz="2000" dirty="0" err="1" smtClean="0">
                <a:latin typeface="Arial Black" pitchFamily="34" charset="0"/>
              </a:rPr>
              <a:t>Царгород</a:t>
            </a:r>
            <a:r>
              <a:rPr lang="ru-RU" sz="2000" dirty="0" smtClean="0">
                <a:latin typeface="Arial Black" pitchFamily="34" charset="0"/>
              </a:rPr>
              <a:t>.</a:t>
            </a:r>
            <a:endParaRPr lang="ru-RU" sz="2000" dirty="0">
              <a:latin typeface="Arial Black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594" y="3945591"/>
            <a:ext cx="3657600" cy="2743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436096" y="1512079"/>
            <a:ext cx="3456384" cy="227696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latin typeface="Arial Black" pitchFamily="34" charset="0"/>
              </a:rPr>
              <a:t>Чому Олег вирішив  піти  на  Царгород?</a:t>
            </a:r>
            <a:endParaRPr lang="ru-RU" sz="2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665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4763"/>
            <a:ext cx="91821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332656"/>
            <a:ext cx="453650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 Black" pitchFamily="34" charset="0"/>
              </a:rPr>
              <a:t>І </a:t>
            </a:r>
            <a:r>
              <a:rPr lang="ru-RU" sz="2000" dirty="0" err="1" smtClean="0">
                <a:latin typeface="Arial Black" pitchFamily="34" charset="0"/>
              </a:rPr>
              <a:t>укрили</a:t>
            </a:r>
            <a:r>
              <a:rPr lang="ru-RU" sz="2000" dirty="0" smtClean="0">
                <a:latin typeface="Arial Black" pitchFamily="34" charset="0"/>
              </a:rPr>
              <a:t> </a:t>
            </a:r>
            <a:r>
              <a:rPr lang="ru-RU" sz="2000" dirty="0" err="1" smtClean="0">
                <a:latin typeface="Arial Black" pitchFamily="34" charset="0"/>
              </a:rPr>
              <a:t>Чорне</a:t>
            </a:r>
            <a:r>
              <a:rPr lang="ru-RU" sz="2000" dirty="0" smtClean="0">
                <a:latin typeface="Arial Black" pitchFamily="34" charset="0"/>
              </a:rPr>
              <a:t> море</a:t>
            </a:r>
          </a:p>
          <a:p>
            <a:r>
              <a:rPr lang="ru-RU" sz="2000" dirty="0" smtClean="0">
                <a:latin typeface="Arial Black" pitchFamily="34" charset="0"/>
              </a:rPr>
              <a:t>Українські байдаки,</a:t>
            </a:r>
          </a:p>
          <a:p>
            <a:r>
              <a:rPr lang="ru-RU" sz="2000" dirty="0" err="1" smtClean="0">
                <a:latin typeface="Arial Black" pitchFamily="34" charset="0"/>
              </a:rPr>
              <a:t>Розгорнулися</a:t>
            </a:r>
            <a:r>
              <a:rPr lang="ru-RU" sz="2000" dirty="0" smtClean="0">
                <a:latin typeface="Arial Black" pitchFamily="34" charset="0"/>
              </a:rPr>
              <a:t> </a:t>
            </a:r>
            <a:r>
              <a:rPr lang="ru-RU" sz="2000" dirty="0" err="1" smtClean="0">
                <a:latin typeface="Arial Black" pitchFamily="34" charset="0"/>
              </a:rPr>
              <a:t>вітрила</a:t>
            </a:r>
            <a:r>
              <a:rPr lang="ru-RU" sz="2000" dirty="0" smtClean="0">
                <a:latin typeface="Arial Black" pitchFamily="34" charset="0"/>
              </a:rPr>
              <a:t>,</a:t>
            </a:r>
          </a:p>
          <a:p>
            <a:r>
              <a:rPr lang="ru-RU" sz="2000" dirty="0" err="1" smtClean="0">
                <a:latin typeface="Arial Black" pitchFamily="34" charset="0"/>
              </a:rPr>
              <a:t>Заспівали</a:t>
            </a:r>
            <a:r>
              <a:rPr lang="ru-RU" sz="2000" dirty="0" smtClean="0">
                <a:latin typeface="Arial Black" pitchFamily="34" charset="0"/>
              </a:rPr>
              <a:t> вояки.</a:t>
            </a:r>
          </a:p>
          <a:p>
            <a:r>
              <a:rPr lang="ru-RU" sz="2000" dirty="0" err="1" smtClean="0">
                <a:latin typeface="Arial Black" pitchFamily="34" charset="0"/>
              </a:rPr>
              <a:t>Простір</a:t>
            </a:r>
            <a:r>
              <a:rPr lang="ru-RU" sz="2000" dirty="0" smtClean="0">
                <a:latin typeface="Arial Black" pitchFamily="34" charset="0"/>
              </a:rPr>
              <a:t>! Воля! </a:t>
            </a:r>
            <a:r>
              <a:rPr lang="ru-RU" sz="2000" dirty="0" err="1" smtClean="0">
                <a:latin typeface="Arial Black" pitchFamily="34" charset="0"/>
              </a:rPr>
              <a:t>Грають</a:t>
            </a:r>
            <a:r>
              <a:rPr lang="ru-RU" sz="2000" dirty="0" smtClean="0">
                <a:latin typeface="Arial Black" pitchFamily="34" charset="0"/>
              </a:rPr>
              <a:t> хвилі,</a:t>
            </a:r>
          </a:p>
          <a:p>
            <a:r>
              <a:rPr lang="ru-RU" sz="2000" dirty="0" smtClean="0">
                <a:latin typeface="Arial Black" pitchFamily="34" charset="0"/>
              </a:rPr>
              <a:t>Море </a:t>
            </a:r>
            <a:r>
              <a:rPr lang="ru-RU" sz="2000" dirty="0" err="1" smtClean="0">
                <a:latin typeface="Arial Black" pitchFamily="34" charset="0"/>
              </a:rPr>
              <a:t>диха</a:t>
            </a:r>
            <a:r>
              <a:rPr lang="ru-RU" sz="2000" dirty="0" smtClean="0">
                <a:latin typeface="Arial Black" pitchFamily="34" charset="0"/>
              </a:rPr>
              <a:t>, як живе,</a:t>
            </a:r>
          </a:p>
          <a:p>
            <a:r>
              <a:rPr lang="ru-RU" sz="2000" dirty="0" smtClean="0">
                <a:latin typeface="Arial Black" pitchFamily="34" charset="0"/>
              </a:rPr>
              <a:t>Мов </a:t>
            </a:r>
            <a:r>
              <a:rPr lang="ru-RU" sz="2000" dirty="0" err="1" smtClean="0">
                <a:latin typeface="Arial Black" pitchFamily="34" charset="0"/>
              </a:rPr>
              <a:t>лютує</a:t>
            </a:r>
            <a:r>
              <a:rPr lang="ru-RU" sz="2000" dirty="0" smtClean="0">
                <a:latin typeface="Arial Black" pitchFamily="34" charset="0"/>
              </a:rPr>
              <a:t>, що з піснями</a:t>
            </a:r>
          </a:p>
          <a:p>
            <a:r>
              <a:rPr lang="ru-RU" sz="2000" dirty="0" err="1" smtClean="0">
                <a:latin typeface="Arial Black" pitchFamily="34" charset="0"/>
              </a:rPr>
              <a:t>Легковажний</a:t>
            </a:r>
            <a:r>
              <a:rPr lang="ru-RU" sz="2000" dirty="0" smtClean="0">
                <a:latin typeface="Arial Black" pitchFamily="34" charset="0"/>
              </a:rPr>
              <a:t> хтось пливе.</a:t>
            </a:r>
            <a:endParaRPr lang="ru-RU" sz="2000" dirty="0">
              <a:latin typeface="Arial Black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16016" y="251012"/>
            <a:ext cx="417646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latin typeface="Arial Black" pitchFamily="34" charset="0"/>
              </a:rPr>
              <a:t>Небезпека</a:t>
            </a:r>
            <a:r>
              <a:rPr lang="ru-RU" sz="2000" dirty="0" smtClean="0">
                <a:latin typeface="Arial Black" pitchFamily="34" charset="0"/>
              </a:rPr>
              <a:t>? Вітер? Буря?</a:t>
            </a:r>
          </a:p>
          <a:p>
            <a:r>
              <a:rPr lang="ru-RU" sz="2000" dirty="0" smtClean="0">
                <a:latin typeface="Arial Black" pitchFamily="34" charset="0"/>
              </a:rPr>
              <a:t>Гнуться </a:t>
            </a:r>
            <a:r>
              <a:rPr lang="ru-RU" sz="2000" dirty="0" err="1" smtClean="0">
                <a:latin typeface="Arial Black" pitchFamily="34" charset="0"/>
              </a:rPr>
              <a:t>щогли</a:t>
            </a:r>
            <a:r>
              <a:rPr lang="ru-RU" sz="2000" dirty="0" smtClean="0">
                <a:latin typeface="Arial Black" pitchFamily="34" charset="0"/>
              </a:rPr>
              <a:t> </a:t>
            </a:r>
            <a:r>
              <a:rPr lang="ru-RU" sz="2000" dirty="0" err="1" smtClean="0">
                <a:latin typeface="Arial Black" pitchFamily="34" charset="0"/>
              </a:rPr>
              <a:t>кораблів</a:t>
            </a:r>
            <a:r>
              <a:rPr lang="ru-RU" sz="2000" dirty="0" smtClean="0">
                <a:latin typeface="Arial Black" pitchFamily="34" charset="0"/>
              </a:rPr>
              <a:t>?</a:t>
            </a:r>
          </a:p>
          <a:p>
            <a:r>
              <a:rPr lang="ru-RU" sz="2000" dirty="0" smtClean="0">
                <a:latin typeface="Arial Black" pitchFamily="34" charset="0"/>
              </a:rPr>
              <a:t>О, </a:t>
            </a:r>
            <a:r>
              <a:rPr lang="ru-RU" sz="2000" dirty="0" err="1" smtClean="0">
                <a:latin typeface="Arial Black" pitchFamily="34" charset="0"/>
              </a:rPr>
              <a:t>хіба</a:t>
            </a:r>
            <a:r>
              <a:rPr lang="ru-RU" sz="2000" dirty="0" smtClean="0">
                <a:latin typeface="Arial Black" pitchFamily="34" charset="0"/>
              </a:rPr>
              <a:t> </a:t>
            </a:r>
            <a:r>
              <a:rPr lang="ru-RU" sz="2000" dirty="0" err="1" smtClean="0">
                <a:latin typeface="Arial Black" pitchFamily="34" charset="0"/>
              </a:rPr>
              <a:t>згорнути</a:t>
            </a:r>
            <a:r>
              <a:rPr lang="ru-RU" sz="2000" dirty="0" smtClean="0">
                <a:latin typeface="Arial Black" pitchFamily="34" charset="0"/>
              </a:rPr>
              <a:t> крила</a:t>
            </a:r>
          </a:p>
          <a:p>
            <a:r>
              <a:rPr lang="ru-RU" sz="2000" dirty="0" smtClean="0">
                <a:latin typeface="Arial Black" pitchFamily="34" charset="0"/>
              </a:rPr>
              <a:t>Важко, довго для </a:t>
            </a:r>
            <a:r>
              <a:rPr lang="ru-RU" sz="2000" dirty="0" err="1" smtClean="0">
                <a:latin typeface="Arial Black" pitchFamily="34" charset="0"/>
              </a:rPr>
              <a:t>орлів</a:t>
            </a:r>
            <a:r>
              <a:rPr lang="ru-RU" sz="2000" dirty="0" smtClean="0">
                <a:latin typeface="Arial Black" pitchFamily="34" charset="0"/>
              </a:rPr>
              <a:t>?!</a:t>
            </a:r>
          </a:p>
          <a:p>
            <a:r>
              <a:rPr lang="ru-RU" sz="2000" dirty="0" smtClean="0">
                <a:latin typeface="Arial Black" pitchFamily="34" charset="0"/>
              </a:rPr>
              <a:t>І гуртом за весла </a:t>
            </a:r>
            <a:r>
              <a:rPr lang="ru-RU" sz="2000" dirty="0" err="1" smtClean="0">
                <a:latin typeface="Arial Black" pitchFamily="34" charset="0"/>
              </a:rPr>
              <a:t>взятись</a:t>
            </a:r>
            <a:r>
              <a:rPr lang="ru-RU" sz="2000" dirty="0" smtClean="0">
                <a:latin typeface="Arial Black" pitchFamily="34" charset="0"/>
              </a:rPr>
              <a:t>,</a:t>
            </a:r>
          </a:p>
          <a:p>
            <a:r>
              <a:rPr lang="ru-RU" sz="2000" dirty="0" smtClean="0">
                <a:latin typeface="Arial Black" pitchFamily="34" charset="0"/>
              </a:rPr>
              <a:t>Разом </a:t>
            </a:r>
            <a:r>
              <a:rPr lang="ru-RU" sz="2000" dirty="0" err="1" smtClean="0">
                <a:latin typeface="Arial Black" pitchFamily="34" charset="0"/>
              </a:rPr>
              <a:t>взятись</a:t>
            </a:r>
            <a:r>
              <a:rPr lang="ru-RU" sz="2000" dirty="0" smtClean="0">
                <a:latin typeface="Arial Black" pitchFamily="34" charset="0"/>
              </a:rPr>
              <a:t> і </a:t>
            </a:r>
            <a:r>
              <a:rPr lang="ru-RU" sz="2000" dirty="0" err="1" smtClean="0">
                <a:latin typeface="Arial Black" pitchFamily="34" charset="0"/>
              </a:rPr>
              <a:t>гребти</a:t>
            </a:r>
            <a:r>
              <a:rPr lang="ru-RU" sz="2000" dirty="0" smtClean="0">
                <a:latin typeface="Arial Black" pitchFamily="34" charset="0"/>
              </a:rPr>
              <a:t>...</a:t>
            </a:r>
          </a:p>
          <a:p>
            <a:r>
              <a:rPr lang="ru-RU" sz="2000" dirty="0" smtClean="0">
                <a:latin typeface="Arial Black" pitchFamily="34" charset="0"/>
              </a:rPr>
              <a:t>Море, море! І в </a:t>
            </a:r>
            <a:r>
              <a:rPr lang="ru-RU" sz="2000" dirty="0" err="1" smtClean="0">
                <a:latin typeface="Arial Black" pitchFamily="34" charset="0"/>
              </a:rPr>
              <a:t>негоду</a:t>
            </a:r>
            <a:endParaRPr lang="ru-RU" sz="2000" dirty="0" smtClean="0">
              <a:latin typeface="Arial Black" pitchFamily="34" charset="0"/>
            </a:endParaRPr>
          </a:p>
          <a:p>
            <a:r>
              <a:rPr lang="ru-RU" sz="2000" dirty="0" smtClean="0">
                <a:latin typeface="Arial Black" pitchFamily="34" charset="0"/>
              </a:rPr>
              <a:t>Любе </a:t>
            </a:r>
            <a:r>
              <a:rPr lang="ru-RU" sz="2000" dirty="0" err="1" smtClean="0">
                <a:latin typeface="Arial Black" pitchFamily="34" charset="0"/>
              </a:rPr>
              <a:t>сміливому</a:t>
            </a:r>
            <a:r>
              <a:rPr lang="ru-RU" sz="2000" dirty="0" smtClean="0">
                <a:latin typeface="Arial Black" pitchFamily="34" charset="0"/>
              </a:rPr>
              <a:t> ти!</a:t>
            </a:r>
            <a:endParaRPr lang="ru-RU" sz="2000" dirty="0">
              <a:latin typeface="Arial Black" pitchFamily="34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887201"/>
            <a:ext cx="7265093" cy="3600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8517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4763"/>
            <a:ext cx="91821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258392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latin typeface="Arial Black" pitchFamily="34" charset="0"/>
              </a:rPr>
              <a:t>Так три дні </a:t>
            </a:r>
            <a:r>
              <a:rPr lang="ru-RU" sz="2000" dirty="0" err="1" smtClean="0">
                <a:latin typeface="Arial Black" pitchFamily="34" charset="0"/>
              </a:rPr>
              <a:t>пливли</a:t>
            </a:r>
            <a:r>
              <a:rPr lang="ru-RU" sz="2000" dirty="0" smtClean="0">
                <a:latin typeface="Arial Black" pitchFamily="34" charset="0"/>
              </a:rPr>
              <a:t> по морю</a:t>
            </a:r>
          </a:p>
          <a:p>
            <a:r>
              <a:rPr lang="ru-RU" sz="2000" dirty="0" smtClean="0">
                <a:latin typeface="Arial Black" pitchFamily="34" charset="0"/>
              </a:rPr>
              <a:t>Без турботи, без </a:t>
            </a:r>
            <a:r>
              <a:rPr lang="ru-RU" sz="2000" dirty="0" err="1" smtClean="0">
                <a:latin typeface="Arial Black" pitchFamily="34" charset="0"/>
              </a:rPr>
              <a:t>нудьги</a:t>
            </a:r>
            <a:r>
              <a:rPr lang="ru-RU" sz="2000" dirty="0" smtClean="0">
                <a:latin typeface="Arial Black" pitchFamily="34" charset="0"/>
              </a:rPr>
              <a:t>.</a:t>
            </a:r>
          </a:p>
          <a:p>
            <a:r>
              <a:rPr lang="ru-RU" sz="2000" dirty="0" smtClean="0">
                <a:latin typeface="Arial Black" pitchFamily="34" charset="0"/>
              </a:rPr>
              <a:t>Ось і </a:t>
            </a:r>
            <a:r>
              <a:rPr lang="ru-RU" sz="2000" dirty="0" err="1" smtClean="0">
                <a:latin typeface="Arial Black" pitchFamily="34" charset="0"/>
              </a:rPr>
              <a:t>вежі</a:t>
            </a:r>
            <a:r>
              <a:rPr lang="ru-RU" sz="2000" dirty="0" smtClean="0">
                <a:latin typeface="Arial Black" pitchFamily="34" charset="0"/>
              </a:rPr>
              <a:t> </a:t>
            </a:r>
            <a:r>
              <a:rPr lang="ru-RU" sz="2000" dirty="0" err="1" smtClean="0">
                <a:latin typeface="Arial Black" pitchFamily="34" charset="0"/>
              </a:rPr>
              <a:t>Царгорода</a:t>
            </a:r>
            <a:r>
              <a:rPr lang="ru-RU" sz="2000" dirty="0" smtClean="0">
                <a:latin typeface="Arial Black" pitchFamily="34" charset="0"/>
              </a:rPr>
              <a:t>,</a:t>
            </a:r>
          </a:p>
          <a:p>
            <a:r>
              <a:rPr lang="ru-RU" sz="2000" dirty="0" smtClean="0">
                <a:latin typeface="Arial Black" pitchFamily="34" charset="0"/>
              </a:rPr>
              <a:t>Ось і </a:t>
            </a:r>
            <a:r>
              <a:rPr lang="ru-RU" sz="2000" dirty="0" err="1" smtClean="0">
                <a:latin typeface="Arial Black" pitchFamily="34" charset="0"/>
              </a:rPr>
              <a:t>грецькі</a:t>
            </a:r>
            <a:r>
              <a:rPr lang="ru-RU" sz="2000" dirty="0" smtClean="0">
                <a:latin typeface="Arial Black" pitchFamily="34" charset="0"/>
              </a:rPr>
              <a:t> береги.</a:t>
            </a:r>
          </a:p>
          <a:p>
            <a:r>
              <a:rPr lang="ru-RU" sz="2000" dirty="0" smtClean="0">
                <a:latin typeface="Arial Black" pitchFamily="34" charset="0"/>
              </a:rPr>
              <a:t>Але греки уже знали,</a:t>
            </a:r>
          </a:p>
          <a:p>
            <a:r>
              <a:rPr lang="ru-RU" sz="2000" dirty="0" smtClean="0">
                <a:latin typeface="Arial Black" pitchFamily="34" charset="0"/>
              </a:rPr>
              <a:t>Що </a:t>
            </a:r>
            <a:r>
              <a:rPr lang="ru-RU" sz="2000" dirty="0" err="1" smtClean="0">
                <a:latin typeface="Arial Black" pitchFamily="34" charset="0"/>
              </a:rPr>
              <a:t>летять</a:t>
            </a:r>
            <a:r>
              <a:rPr lang="ru-RU" sz="2000" dirty="0" smtClean="0">
                <a:latin typeface="Arial Black" pitchFamily="34" charset="0"/>
              </a:rPr>
              <a:t> до них </a:t>
            </a:r>
            <a:r>
              <a:rPr lang="ru-RU" sz="2000" dirty="0" err="1" smtClean="0">
                <a:latin typeface="Arial Black" pitchFamily="34" charset="0"/>
              </a:rPr>
              <a:t>орли</a:t>
            </a:r>
            <a:r>
              <a:rPr lang="ru-RU" sz="2000" dirty="0" smtClean="0">
                <a:latin typeface="Arial Black" pitchFamily="34" charset="0"/>
              </a:rPr>
              <a:t>,</a:t>
            </a:r>
          </a:p>
          <a:p>
            <a:r>
              <a:rPr lang="ru-RU" sz="2000" dirty="0" smtClean="0">
                <a:latin typeface="Arial Black" pitchFamily="34" charset="0"/>
              </a:rPr>
              <a:t>І, щоб в пристань не </a:t>
            </a:r>
            <a:r>
              <a:rPr lang="ru-RU" sz="2000" dirty="0" err="1" smtClean="0">
                <a:latin typeface="Arial Black" pitchFamily="34" charset="0"/>
              </a:rPr>
              <a:t>пустити</a:t>
            </a:r>
            <a:r>
              <a:rPr lang="ru-RU" sz="2000" dirty="0" smtClean="0">
                <a:latin typeface="Arial Black" pitchFamily="34" charset="0"/>
              </a:rPr>
              <a:t>,</a:t>
            </a:r>
          </a:p>
          <a:p>
            <a:r>
              <a:rPr lang="ru-RU" sz="2000" dirty="0" err="1" smtClean="0">
                <a:latin typeface="Arial Black" pitchFamily="34" charset="0"/>
              </a:rPr>
              <a:t>Ланцюги</a:t>
            </a:r>
            <a:r>
              <a:rPr lang="ru-RU" sz="2000" dirty="0" smtClean="0">
                <a:latin typeface="Arial Black" pitchFamily="34" charset="0"/>
              </a:rPr>
              <a:t> </a:t>
            </a:r>
            <a:r>
              <a:rPr lang="ru-RU" sz="2000" dirty="0" err="1" smtClean="0">
                <a:latin typeface="Arial Black" pitchFamily="34" charset="0"/>
              </a:rPr>
              <a:t>перетягли</a:t>
            </a:r>
            <a:r>
              <a:rPr lang="ru-RU" sz="2000" dirty="0" smtClean="0">
                <a:latin typeface="Arial Black" pitchFamily="34" charset="0"/>
              </a:rPr>
              <a:t>.</a:t>
            </a:r>
            <a:endParaRPr lang="ru-RU" sz="2000" dirty="0">
              <a:latin typeface="Arial Black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812937"/>
            <a:ext cx="7553325" cy="34559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27536"/>
            <a:ext cx="3782624" cy="24813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8919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4763"/>
            <a:ext cx="91821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88640"/>
            <a:ext cx="46805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 Black" pitchFamily="34" charset="0"/>
              </a:rPr>
              <a:t>І </a:t>
            </a:r>
            <a:r>
              <a:rPr lang="ru-RU" sz="2000" dirty="0" err="1" smtClean="0">
                <a:latin typeface="Arial Black" pitchFamily="34" charset="0"/>
              </a:rPr>
              <a:t>звелів</a:t>
            </a:r>
            <a:r>
              <a:rPr lang="ru-RU" sz="2000" dirty="0" smtClean="0">
                <a:latin typeface="Arial Black" pitchFamily="34" charset="0"/>
              </a:rPr>
              <a:t> Олег на берег</a:t>
            </a:r>
          </a:p>
          <a:p>
            <a:r>
              <a:rPr lang="ru-RU" sz="2000" dirty="0" err="1" smtClean="0">
                <a:latin typeface="Arial Black" pitchFamily="34" charset="0"/>
              </a:rPr>
              <a:t>Витягати</a:t>
            </a:r>
            <a:r>
              <a:rPr lang="ru-RU" sz="2000" dirty="0" smtClean="0">
                <a:latin typeface="Arial Black" pitchFamily="34" charset="0"/>
              </a:rPr>
              <a:t> </a:t>
            </a:r>
            <a:r>
              <a:rPr lang="ru-RU" sz="2000" dirty="0" err="1" smtClean="0">
                <a:latin typeface="Arial Black" pitchFamily="34" charset="0"/>
              </a:rPr>
              <a:t>кораблі</a:t>
            </a:r>
            <a:r>
              <a:rPr lang="ru-RU" sz="2000" dirty="0" smtClean="0">
                <a:latin typeface="Arial Black" pitchFamily="34" charset="0"/>
              </a:rPr>
              <a:t>.</a:t>
            </a:r>
          </a:p>
          <a:p>
            <a:r>
              <a:rPr lang="ru-RU" sz="2000" dirty="0" smtClean="0">
                <a:latin typeface="Arial Black" pitchFamily="34" charset="0"/>
              </a:rPr>
              <a:t>«Що ж, </a:t>
            </a:r>
            <a:r>
              <a:rPr lang="ru-RU" sz="2000" dirty="0" err="1" smtClean="0">
                <a:latin typeface="Arial Black" pitchFamily="34" charset="0"/>
              </a:rPr>
              <a:t>мовляв</a:t>
            </a:r>
            <a:r>
              <a:rPr lang="ru-RU" sz="2000" dirty="0" smtClean="0">
                <a:latin typeface="Arial Black" pitchFamily="34" charset="0"/>
              </a:rPr>
              <a:t>, як не по морю,</a:t>
            </a:r>
          </a:p>
          <a:p>
            <a:r>
              <a:rPr lang="ru-RU" sz="2000" dirty="0" smtClean="0">
                <a:latin typeface="Arial Black" pitchFamily="34" charset="0"/>
              </a:rPr>
              <a:t>То </a:t>
            </a:r>
            <a:r>
              <a:rPr lang="ru-RU" sz="2000" dirty="0" err="1" smtClean="0">
                <a:latin typeface="Arial Black" pitchFamily="34" charset="0"/>
              </a:rPr>
              <a:t>поїдем</a:t>
            </a:r>
            <a:r>
              <a:rPr lang="ru-RU" sz="2000" dirty="0" smtClean="0">
                <a:latin typeface="Arial Black" pitchFamily="34" charset="0"/>
              </a:rPr>
              <a:t> по землі».</a:t>
            </a:r>
          </a:p>
          <a:p>
            <a:r>
              <a:rPr lang="ru-RU" sz="2000" dirty="0" smtClean="0">
                <a:latin typeface="Arial Black" pitchFamily="34" charset="0"/>
              </a:rPr>
              <a:t>І, колеса </a:t>
            </a:r>
            <a:r>
              <a:rPr lang="ru-RU" sz="2000" dirty="0" err="1" smtClean="0">
                <a:latin typeface="Arial Black" pitchFamily="34" charset="0"/>
              </a:rPr>
              <a:t>приробивши</a:t>
            </a:r>
            <a:r>
              <a:rPr lang="ru-RU" sz="2000" dirty="0" smtClean="0">
                <a:latin typeface="Arial Black" pitchFamily="34" charset="0"/>
              </a:rPr>
              <a:t>,</a:t>
            </a:r>
          </a:p>
          <a:p>
            <a:r>
              <a:rPr lang="ru-RU" sz="2000" dirty="0" smtClean="0">
                <a:latin typeface="Arial Black" pitchFamily="34" charset="0"/>
              </a:rPr>
              <a:t>Він </a:t>
            </a:r>
            <a:r>
              <a:rPr lang="ru-RU" sz="2000" dirty="0" err="1" smtClean="0">
                <a:latin typeface="Arial Black" pitchFamily="34" charset="0"/>
              </a:rPr>
              <a:t>вітрила</a:t>
            </a:r>
            <a:r>
              <a:rPr lang="ru-RU" sz="2000" dirty="0" smtClean="0">
                <a:latin typeface="Arial Black" pitchFamily="34" charset="0"/>
              </a:rPr>
              <a:t> </a:t>
            </a:r>
            <a:r>
              <a:rPr lang="ru-RU" sz="2000" dirty="0" err="1" smtClean="0">
                <a:latin typeface="Arial Black" pitchFamily="34" charset="0"/>
              </a:rPr>
              <a:t>розпустив</a:t>
            </a:r>
            <a:r>
              <a:rPr lang="ru-RU" sz="2000" dirty="0" smtClean="0">
                <a:latin typeface="Arial Black" pitchFamily="34" charset="0"/>
              </a:rPr>
              <a:t>.</a:t>
            </a:r>
          </a:p>
          <a:p>
            <a:r>
              <a:rPr lang="ru-RU" sz="2000" dirty="0" smtClean="0">
                <a:latin typeface="Arial Black" pitchFamily="34" charset="0"/>
              </a:rPr>
              <a:t>І </a:t>
            </a:r>
            <a:r>
              <a:rPr lang="ru-RU" sz="2000" dirty="0" err="1" smtClean="0">
                <a:latin typeface="Arial Black" pitchFamily="34" charset="0"/>
              </a:rPr>
              <a:t>невидане</a:t>
            </a:r>
            <a:r>
              <a:rPr lang="ru-RU" sz="2000" dirty="0" smtClean="0">
                <a:latin typeface="Arial Black" pitchFamily="34" charset="0"/>
              </a:rPr>
              <a:t> тут сталось,</a:t>
            </a:r>
          </a:p>
          <a:p>
            <a:r>
              <a:rPr lang="ru-RU" sz="2000" dirty="0" err="1" smtClean="0">
                <a:latin typeface="Arial Black" pitchFamily="34" charset="0"/>
              </a:rPr>
              <a:t>Найдивніше</a:t>
            </a:r>
            <a:r>
              <a:rPr lang="ru-RU" sz="2000" dirty="0" smtClean="0">
                <a:latin typeface="Arial Black" pitchFamily="34" charset="0"/>
              </a:rPr>
              <a:t> диво з див.</a:t>
            </a:r>
          </a:p>
          <a:p>
            <a:r>
              <a:rPr lang="ru-RU" sz="2000" dirty="0" smtClean="0">
                <a:latin typeface="Arial Black" pitchFamily="34" charset="0"/>
              </a:rPr>
              <a:t>«Ой, </a:t>
            </a:r>
            <a:r>
              <a:rPr lang="ru-RU" sz="2000" dirty="0" err="1" smtClean="0">
                <a:latin typeface="Arial Black" pitchFamily="34" charset="0"/>
              </a:rPr>
              <a:t>повій</a:t>
            </a:r>
            <a:r>
              <a:rPr lang="ru-RU" sz="2000" dirty="0" smtClean="0">
                <a:latin typeface="Arial Black" pitchFamily="34" charset="0"/>
              </a:rPr>
              <a:t>, </a:t>
            </a:r>
            <a:r>
              <a:rPr lang="ru-RU" sz="2000" dirty="0" err="1" smtClean="0">
                <a:latin typeface="Arial Black" pitchFamily="34" charset="0"/>
              </a:rPr>
              <a:t>повій</a:t>
            </a:r>
            <a:r>
              <a:rPr lang="ru-RU" sz="2000" dirty="0" smtClean="0">
                <a:latin typeface="Arial Black" pitchFamily="34" charset="0"/>
              </a:rPr>
              <a:t> ти, </a:t>
            </a:r>
            <a:r>
              <a:rPr lang="ru-RU" sz="2000" dirty="0" err="1" smtClean="0">
                <a:latin typeface="Arial Black" pitchFamily="34" charset="0"/>
              </a:rPr>
              <a:t>вітре</a:t>
            </a:r>
            <a:r>
              <a:rPr lang="ru-RU" sz="2000" dirty="0" smtClean="0">
                <a:latin typeface="Arial Black" pitchFamily="34" charset="0"/>
              </a:rPr>
              <a:t>!</a:t>
            </a:r>
          </a:p>
          <a:p>
            <a:r>
              <a:rPr lang="ru-RU" sz="2000" dirty="0" smtClean="0">
                <a:latin typeface="Arial Black" pitchFamily="34" charset="0"/>
              </a:rPr>
              <a:t>Швидше коней повези!»</a:t>
            </a:r>
          </a:p>
          <a:p>
            <a:r>
              <a:rPr lang="ru-RU" sz="2000" dirty="0" err="1" smtClean="0">
                <a:latin typeface="Arial Black" pitchFamily="34" charset="0"/>
              </a:rPr>
              <a:t>Зашумів</a:t>
            </a:r>
            <a:r>
              <a:rPr lang="ru-RU" sz="2000" dirty="0" smtClean="0">
                <a:latin typeface="Arial Black" pitchFamily="34" charset="0"/>
              </a:rPr>
              <a:t> — </a:t>
            </a:r>
            <a:r>
              <a:rPr lang="ru-RU" sz="2000" dirty="0" err="1" smtClean="0">
                <a:latin typeface="Arial Black" pitchFamily="34" charset="0"/>
              </a:rPr>
              <a:t>повіяв</a:t>
            </a:r>
            <a:r>
              <a:rPr lang="ru-RU" sz="2000" dirty="0" smtClean="0">
                <a:latin typeface="Arial Black" pitchFamily="34" charset="0"/>
              </a:rPr>
              <a:t> вітер,</a:t>
            </a:r>
          </a:p>
          <a:p>
            <a:r>
              <a:rPr lang="ru-RU" sz="2000" dirty="0" err="1" smtClean="0">
                <a:latin typeface="Arial Black" pitchFamily="34" charset="0"/>
              </a:rPr>
              <a:t>Покотилися</a:t>
            </a:r>
            <a:r>
              <a:rPr lang="ru-RU" sz="2000" dirty="0" smtClean="0">
                <a:latin typeface="Arial Black" pitchFamily="34" charset="0"/>
              </a:rPr>
              <a:t> вози.</a:t>
            </a:r>
            <a:endParaRPr lang="ru-RU" sz="2000" dirty="0">
              <a:latin typeface="Arial Black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4221088"/>
            <a:ext cx="3672408" cy="237626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latin typeface="Arial Black" pitchFamily="34" charset="0"/>
              </a:rPr>
              <a:t>Розкажи, у чому виявилася  кмітливість князя Олега</a:t>
            </a:r>
            <a:endParaRPr lang="ru-RU" sz="2400" dirty="0">
              <a:latin typeface="Arial Black" pitchFamily="34" charset="0"/>
            </a:endParaRP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908720"/>
            <a:ext cx="3863976" cy="19442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845" y="2852936"/>
            <a:ext cx="4700587" cy="33829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3206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4763"/>
            <a:ext cx="91821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18563" y="260648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latin typeface="Arial Black" pitchFamily="34" charset="0"/>
              </a:rPr>
              <a:t>Вороги </a:t>
            </a:r>
            <a:r>
              <a:rPr lang="ru-RU" sz="2000" dirty="0" err="1" smtClean="0">
                <a:latin typeface="Arial Black" pitchFamily="34" charset="0"/>
              </a:rPr>
              <a:t>перелякались</a:t>
            </a:r>
            <a:r>
              <a:rPr lang="ru-RU" sz="2000" dirty="0" smtClean="0">
                <a:latin typeface="Arial Black" pitchFamily="34" charset="0"/>
              </a:rPr>
              <a:t>,</a:t>
            </a:r>
          </a:p>
          <a:p>
            <a:r>
              <a:rPr lang="ru-RU" sz="2000" dirty="0" smtClean="0">
                <a:latin typeface="Arial Black" pitchFamily="34" charset="0"/>
              </a:rPr>
              <a:t>До Олега </a:t>
            </a:r>
            <a:r>
              <a:rPr lang="ru-RU" sz="2000" dirty="0" err="1" smtClean="0">
                <a:latin typeface="Arial Black" pitchFamily="34" charset="0"/>
              </a:rPr>
              <a:t>шлють</a:t>
            </a:r>
            <a:r>
              <a:rPr lang="ru-RU" sz="2000" dirty="0" smtClean="0">
                <a:latin typeface="Arial Black" pitchFamily="34" charset="0"/>
              </a:rPr>
              <a:t> </a:t>
            </a:r>
            <a:r>
              <a:rPr lang="ru-RU" sz="2000" dirty="0" err="1" smtClean="0">
                <a:latin typeface="Arial Black" pitchFamily="34" charset="0"/>
              </a:rPr>
              <a:t>послів</a:t>
            </a:r>
            <a:r>
              <a:rPr lang="ru-RU" sz="2000" dirty="0" smtClean="0">
                <a:latin typeface="Arial Black" pitchFamily="34" charset="0"/>
              </a:rPr>
              <a:t>:</a:t>
            </a:r>
          </a:p>
          <a:p>
            <a:r>
              <a:rPr lang="ru-RU" sz="2000" dirty="0" smtClean="0">
                <a:latin typeface="Arial Black" pitchFamily="34" charset="0"/>
              </a:rPr>
              <a:t>«Не </a:t>
            </a:r>
            <a:r>
              <a:rPr lang="ru-RU" sz="2000" dirty="0" err="1" smtClean="0">
                <a:latin typeface="Arial Black" pitchFamily="34" charset="0"/>
              </a:rPr>
              <a:t>руйнуй</a:t>
            </a:r>
            <a:r>
              <a:rPr lang="ru-RU" sz="2000" dirty="0" smtClean="0">
                <a:latin typeface="Arial Black" pitchFamily="34" charset="0"/>
              </a:rPr>
              <a:t> нас, все </a:t>
            </a:r>
            <a:r>
              <a:rPr lang="ru-RU" sz="2000" dirty="0" err="1" smtClean="0">
                <a:latin typeface="Arial Black" pitchFamily="34" charset="0"/>
              </a:rPr>
              <a:t>дамо</a:t>
            </a:r>
            <a:r>
              <a:rPr lang="ru-RU" sz="2000" dirty="0" smtClean="0">
                <a:latin typeface="Arial Black" pitchFamily="34" charset="0"/>
              </a:rPr>
              <a:t> ми,</a:t>
            </a:r>
          </a:p>
          <a:p>
            <a:r>
              <a:rPr lang="ru-RU" sz="2000" dirty="0" smtClean="0">
                <a:latin typeface="Arial Black" pitchFamily="34" charset="0"/>
              </a:rPr>
              <a:t>Що б ти, князю, не </a:t>
            </a:r>
            <a:r>
              <a:rPr lang="ru-RU" sz="2000" dirty="0" err="1" smtClean="0">
                <a:latin typeface="Arial Black" pitchFamily="34" charset="0"/>
              </a:rPr>
              <a:t>схотів</a:t>
            </a:r>
            <a:r>
              <a:rPr lang="ru-RU" sz="2000" dirty="0" smtClean="0">
                <a:latin typeface="Arial Black" pitchFamily="34" charset="0"/>
              </a:rPr>
              <a:t>!»</a:t>
            </a:r>
          </a:p>
          <a:p>
            <a:r>
              <a:rPr lang="ru-RU" sz="2000" dirty="0" smtClean="0">
                <a:latin typeface="Arial Black" pitchFamily="34" charset="0"/>
              </a:rPr>
              <a:t>«Ну, гаразд. </a:t>
            </a:r>
            <a:r>
              <a:rPr lang="ru-RU" sz="2000" dirty="0" err="1" smtClean="0">
                <a:latin typeface="Arial Black" pitchFamily="34" charset="0"/>
              </a:rPr>
              <a:t>Покора</a:t>
            </a:r>
            <a:r>
              <a:rPr lang="ru-RU" sz="2000" dirty="0" smtClean="0">
                <a:latin typeface="Arial Black" pitchFamily="34" charset="0"/>
              </a:rPr>
              <a:t> ваша</a:t>
            </a:r>
          </a:p>
          <a:p>
            <a:r>
              <a:rPr lang="ru-RU" sz="2000" dirty="0" smtClean="0">
                <a:latin typeface="Arial Black" pitchFamily="34" charset="0"/>
              </a:rPr>
              <a:t>Погасила в </a:t>
            </a:r>
            <a:r>
              <a:rPr lang="ru-RU" sz="2000" dirty="0" err="1" smtClean="0">
                <a:latin typeface="Arial Black" pitchFamily="34" charset="0"/>
              </a:rPr>
              <a:t>серці</a:t>
            </a:r>
            <a:r>
              <a:rPr lang="ru-RU" sz="2000" dirty="0" smtClean="0">
                <a:latin typeface="Arial Black" pitchFamily="34" charset="0"/>
              </a:rPr>
              <a:t> </a:t>
            </a:r>
            <a:r>
              <a:rPr lang="ru-RU" sz="2000" dirty="0" err="1" smtClean="0">
                <a:latin typeface="Arial Black" pitchFamily="34" charset="0"/>
              </a:rPr>
              <a:t>гнів</a:t>
            </a:r>
            <a:r>
              <a:rPr lang="ru-RU" sz="2000" dirty="0" smtClean="0">
                <a:latin typeface="Arial Black" pitchFamily="34" charset="0"/>
              </a:rPr>
              <a:t>,</a:t>
            </a:r>
          </a:p>
          <a:p>
            <a:r>
              <a:rPr lang="ru-RU" sz="2000" dirty="0" smtClean="0">
                <a:latin typeface="Arial Black" pitchFamily="34" charset="0"/>
              </a:rPr>
              <a:t>І, здається, ми </a:t>
            </a:r>
            <a:r>
              <a:rPr lang="ru-RU" sz="2000" dirty="0" err="1" smtClean="0">
                <a:latin typeface="Arial Black" pitchFamily="34" charset="0"/>
              </a:rPr>
              <a:t>братами</a:t>
            </a:r>
            <a:endParaRPr lang="ru-RU" sz="2000" dirty="0" smtClean="0">
              <a:latin typeface="Arial Black" pitchFamily="34" charset="0"/>
            </a:endParaRPr>
          </a:p>
          <a:p>
            <a:r>
              <a:rPr lang="ru-RU" sz="2000" dirty="0" smtClean="0">
                <a:latin typeface="Arial Black" pitchFamily="34" charset="0"/>
              </a:rPr>
              <a:t>Станем з </a:t>
            </a:r>
            <a:r>
              <a:rPr lang="ru-RU" sz="2000" dirty="0" err="1" smtClean="0">
                <a:latin typeface="Arial Black" pitchFamily="34" charset="0"/>
              </a:rPr>
              <a:t>лютих</a:t>
            </a:r>
            <a:r>
              <a:rPr lang="ru-RU" sz="2000" dirty="0" smtClean="0">
                <a:latin typeface="Arial Black" pitchFamily="34" charset="0"/>
              </a:rPr>
              <a:t> </a:t>
            </a:r>
            <a:r>
              <a:rPr lang="ru-RU" sz="2000" dirty="0" err="1" smtClean="0">
                <a:latin typeface="Arial Black" pitchFamily="34" charset="0"/>
              </a:rPr>
              <a:t>ворогів</a:t>
            </a:r>
            <a:r>
              <a:rPr lang="ru-RU" sz="2000" dirty="0" smtClean="0">
                <a:latin typeface="Arial Black" pitchFamily="34" charset="0"/>
              </a:rPr>
              <a:t>.</a:t>
            </a:r>
            <a:endParaRPr lang="ru-RU" sz="2000" dirty="0">
              <a:latin typeface="Arial Black" pitchFamily="34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881" y="2806025"/>
            <a:ext cx="5059363" cy="34940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2936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4763"/>
            <a:ext cx="91821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3501008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latin typeface="Arial Black" pitchFamily="34" charset="0"/>
              </a:rPr>
              <a:t>Царю, хай моє </a:t>
            </a:r>
            <a:r>
              <a:rPr lang="ru-RU" sz="2000" dirty="0" err="1" smtClean="0">
                <a:latin typeface="Arial Black" pitchFamily="34" charset="0"/>
              </a:rPr>
              <a:t>купецтво</a:t>
            </a:r>
            <a:endParaRPr lang="ru-RU" sz="2000" dirty="0" smtClean="0">
              <a:latin typeface="Arial Black" pitchFamily="34" charset="0"/>
            </a:endParaRPr>
          </a:p>
          <a:p>
            <a:r>
              <a:rPr lang="ru-RU" sz="2000" dirty="0" err="1" smtClean="0">
                <a:latin typeface="Arial Black" pitchFamily="34" charset="0"/>
              </a:rPr>
              <a:t>Вільно</a:t>
            </a:r>
            <a:r>
              <a:rPr lang="ru-RU" sz="2000" dirty="0" smtClean="0">
                <a:latin typeface="Arial Black" pitchFamily="34" charset="0"/>
              </a:rPr>
              <a:t> ходить в </a:t>
            </a:r>
            <a:r>
              <a:rPr lang="ru-RU" sz="2000" dirty="0" err="1" smtClean="0">
                <a:latin typeface="Arial Black" pitchFamily="34" charset="0"/>
              </a:rPr>
              <a:t>Царгород</a:t>
            </a:r>
            <a:r>
              <a:rPr lang="ru-RU" sz="2000" dirty="0" smtClean="0">
                <a:latin typeface="Arial Black" pitchFamily="34" charset="0"/>
              </a:rPr>
              <a:t>,</a:t>
            </a:r>
          </a:p>
          <a:p>
            <a:r>
              <a:rPr lang="ru-RU" sz="2000" dirty="0" smtClean="0">
                <a:latin typeface="Arial Black" pitchFamily="34" charset="0"/>
              </a:rPr>
              <a:t>Хай </a:t>
            </a:r>
            <a:r>
              <a:rPr lang="ru-RU" sz="2000" dirty="0" err="1" smtClean="0">
                <a:latin typeface="Arial Black" pitchFamily="34" charset="0"/>
              </a:rPr>
              <a:t>торгує</a:t>
            </a:r>
            <a:r>
              <a:rPr lang="ru-RU" sz="2000" dirty="0" smtClean="0">
                <a:latin typeface="Arial Black" pitchFamily="34" charset="0"/>
              </a:rPr>
              <a:t> і </a:t>
            </a:r>
            <a:r>
              <a:rPr lang="ru-RU" sz="2000" dirty="0" err="1" smtClean="0">
                <a:latin typeface="Arial Black" pitchFamily="34" charset="0"/>
              </a:rPr>
              <a:t>купує</a:t>
            </a:r>
            <a:endParaRPr lang="ru-RU" sz="2000" dirty="0" smtClean="0">
              <a:latin typeface="Arial Black" pitchFamily="34" charset="0"/>
            </a:endParaRPr>
          </a:p>
          <a:p>
            <a:r>
              <a:rPr lang="ru-RU" sz="2000" dirty="0" smtClean="0">
                <a:latin typeface="Arial Black" pitchFamily="34" charset="0"/>
              </a:rPr>
              <a:t>Вже без </a:t>
            </a:r>
            <a:r>
              <a:rPr lang="ru-RU" sz="2000" dirty="0" err="1" smtClean="0">
                <a:latin typeface="Arial Black" pitchFamily="34" charset="0"/>
              </a:rPr>
              <a:t>кривди</a:t>
            </a:r>
            <a:r>
              <a:rPr lang="ru-RU" sz="2000" dirty="0" smtClean="0">
                <a:latin typeface="Arial Black" pitchFamily="34" charset="0"/>
              </a:rPr>
              <a:t> і без шкод.</a:t>
            </a:r>
            <a:endParaRPr lang="ru-RU" sz="2000" dirty="0">
              <a:latin typeface="Arial Black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79912" y="4725144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latin typeface="Arial Black" pitchFamily="34" charset="0"/>
              </a:rPr>
              <a:t>У </a:t>
            </a:r>
            <a:r>
              <a:rPr lang="ru-RU" sz="2000" dirty="0" err="1" smtClean="0">
                <a:latin typeface="Arial Black" pitchFamily="34" charset="0"/>
              </a:rPr>
              <a:t>купців</a:t>
            </a:r>
            <a:r>
              <a:rPr lang="ru-RU" sz="2000" dirty="0" smtClean="0">
                <a:latin typeface="Arial Black" pitchFamily="34" charset="0"/>
              </a:rPr>
              <a:t> не буде </a:t>
            </a:r>
            <a:r>
              <a:rPr lang="ru-RU" sz="2000" dirty="0" err="1" smtClean="0">
                <a:latin typeface="Arial Black" pitchFamily="34" charset="0"/>
              </a:rPr>
              <a:t>зброї</a:t>
            </a:r>
            <a:r>
              <a:rPr lang="ru-RU" sz="2000" dirty="0" smtClean="0">
                <a:latin typeface="Arial Black" pitchFamily="34" charset="0"/>
              </a:rPr>
              <a:t>:</a:t>
            </a:r>
          </a:p>
          <a:p>
            <a:r>
              <a:rPr lang="ru-RU" sz="2000" dirty="0" smtClean="0">
                <a:latin typeface="Arial Black" pitchFamily="34" charset="0"/>
              </a:rPr>
              <a:t>Я </a:t>
            </a:r>
            <a:r>
              <a:rPr lang="ru-RU" sz="2000" dirty="0" err="1" smtClean="0">
                <a:latin typeface="Arial Black" pitchFamily="34" charset="0"/>
              </a:rPr>
              <a:t>обмежу</a:t>
            </a:r>
            <a:r>
              <a:rPr lang="ru-RU" sz="2000" dirty="0" smtClean="0">
                <a:latin typeface="Arial Black" pitchFamily="34" charset="0"/>
              </a:rPr>
              <a:t> їх число,</a:t>
            </a:r>
          </a:p>
          <a:p>
            <a:r>
              <a:rPr lang="ru-RU" sz="2000" dirty="0" smtClean="0">
                <a:latin typeface="Arial Black" pitchFamily="34" charset="0"/>
              </a:rPr>
              <a:t>Щоб не більше, як </a:t>
            </a:r>
            <a:r>
              <a:rPr lang="ru-RU" sz="2000" dirty="0" err="1" smtClean="0">
                <a:latin typeface="Arial Black" pitchFamily="34" charset="0"/>
              </a:rPr>
              <a:t>півсотні</a:t>
            </a:r>
            <a:endParaRPr lang="ru-RU" sz="2000" dirty="0" smtClean="0">
              <a:latin typeface="Arial Black" pitchFamily="34" charset="0"/>
            </a:endParaRPr>
          </a:p>
          <a:p>
            <a:r>
              <a:rPr lang="ru-RU" sz="2000" dirty="0" smtClean="0">
                <a:latin typeface="Arial Black" pitchFamily="34" charset="0"/>
              </a:rPr>
              <a:t>Їх </a:t>
            </a:r>
            <a:r>
              <a:rPr lang="ru-RU" sz="2000" dirty="0" err="1" smtClean="0">
                <a:latin typeface="Arial Black" pitchFamily="34" charset="0"/>
              </a:rPr>
              <a:t>нараз</a:t>
            </a:r>
            <a:r>
              <a:rPr lang="ru-RU" sz="2000" dirty="0" smtClean="0">
                <a:latin typeface="Arial Black" pitchFamily="34" charset="0"/>
              </a:rPr>
              <a:t> у місто </a:t>
            </a:r>
            <a:r>
              <a:rPr lang="ru-RU" sz="2000" dirty="0" err="1" smtClean="0">
                <a:latin typeface="Arial Black" pitchFamily="34" charset="0"/>
              </a:rPr>
              <a:t>йшло</a:t>
            </a:r>
            <a:r>
              <a:rPr lang="ru-RU" sz="2000" dirty="0" smtClean="0">
                <a:latin typeface="Arial Black" pitchFamily="34" charset="0"/>
              </a:rPr>
              <a:t>».</a:t>
            </a:r>
            <a:endParaRPr lang="ru-RU" sz="2000" dirty="0">
              <a:latin typeface="Arial Black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92659"/>
            <a:ext cx="4883435" cy="31809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9916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4763"/>
            <a:ext cx="91821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83968" y="294951"/>
            <a:ext cx="46805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Arial Black" pitchFamily="34" charset="0"/>
              </a:rPr>
              <a:t>Цар </a:t>
            </a:r>
            <a:r>
              <a:rPr lang="ru-RU" sz="2400" dirty="0" err="1" smtClean="0">
                <a:latin typeface="Arial Black" pitchFamily="34" charset="0"/>
              </a:rPr>
              <a:t>годився</a:t>
            </a:r>
            <a:r>
              <a:rPr lang="ru-RU" sz="2400" dirty="0" smtClean="0">
                <a:latin typeface="Arial Black" pitchFamily="34" charset="0"/>
              </a:rPr>
              <a:t> на умову,</a:t>
            </a:r>
          </a:p>
          <a:p>
            <a:r>
              <a:rPr lang="ru-RU" sz="2400" dirty="0" err="1" smtClean="0">
                <a:latin typeface="Arial Black" pitchFamily="34" charset="0"/>
              </a:rPr>
              <a:t>Хрест</a:t>
            </a:r>
            <a:r>
              <a:rPr lang="ru-RU" sz="2400" dirty="0" smtClean="0">
                <a:latin typeface="Arial Black" pitchFamily="34" charset="0"/>
              </a:rPr>
              <a:t> святочно </a:t>
            </a:r>
            <a:r>
              <a:rPr lang="ru-RU" sz="2400" dirty="0" err="1" smtClean="0">
                <a:latin typeface="Arial Black" pitchFamily="34" charset="0"/>
              </a:rPr>
              <a:t>цілував</a:t>
            </a:r>
            <a:r>
              <a:rPr lang="ru-RU" sz="2400" dirty="0" smtClean="0">
                <a:latin typeface="Arial Black" pitchFamily="34" charset="0"/>
              </a:rPr>
              <a:t>.</a:t>
            </a:r>
          </a:p>
          <a:p>
            <a:r>
              <a:rPr lang="ru-RU" sz="2400" dirty="0" smtClean="0">
                <a:latin typeface="Arial Black" pitchFamily="34" charset="0"/>
              </a:rPr>
              <a:t>Князь на Волоса, Перуна</a:t>
            </a:r>
          </a:p>
          <a:p>
            <a:r>
              <a:rPr lang="ru-RU" sz="2400" dirty="0" smtClean="0">
                <a:latin typeface="Arial Black" pitchFamily="34" charset="0"/>
              </a:rPr>
              <a:t>І на меч присягу склав.</a:t>
            </a:r>
          </a:p>
          <a:p>
            <a:r>
              <a:rPr lang="ru-RU" sz="2400" dirty="0" smtClean="0">
                <a:latin typeface="Arial Black" pitchFamily="34" charset="0"/>
              </a:rPr>
              <a:t>На воротах </a:t>
            </a:r>
            <a:r>
              <a:rPr lang="ru-RU" sz="2400" dirty="0" err="1" smtClean="0">
                <a:latin typeface="Arial Black" pitchFamily="34" charset="0"/>
              </a:rPr>
              <a:t>Царгорода</a:t>
            </a:r>
            <a:endParaRPr lang="ru-RU" sz="2400" dirty="0" smtClean="0">
              <a:latin typeface="Arial Black" pitchFamily="34" charset="0"/>
            </a:endParaRPr>
          </a:p>
          <a:p>
            <a:r>
              <a:rPr lang="ru-RU" sz="2400" dirty="0" smtClean="0">
                <a:latin typeface="Arial Black" pitchFamily="34" charset="0"/>
              </a:rPr>
              <a:t>Князь Олег свій щит прибив.</a:t>
            </a:r>
          </a:p>
          <a:p>
            <a:r>
              <a:rPr lang="ru-RU" sz="2400" dirty="0" smtClean="0">
                <a:latin typeface="Arial Black" pitchFamily="34" charset="0"/>
              </a:rPr>
              <a:t>На воротах </a:t>
            </a:r>
            <a:r>
              <a:rPr lang="ru-RU" sz="2400" dirty="0" err="1" smtClean="0">
                <a:latin typeface="Arial Black" pitchFamily="34" charset="0"/>
              </a:rPr>
              <a:t>Царгорода</a:t>
            </a:r>
            <a:endParaRPr lang="ru-RU" sz="2400" dirty="0" smtClean="0">
              <a:latin typeface="Arial Black" pitchFamily="34" charset="0"/>
            </a:endParaRPr>
          </a:p>
          <a:p>
            <a:r>
              <a:rPr lang="ru-RU" sz="2400" dirty="0" smtClean="0">
                <a:latin typeface="Arial Black" pitchFamily="34" charset="0"/>
              </a:rPr>
              <a:t>Український щит </a:t>
            </a:r>
            <a:r>
              <a:rPr lang="ru-RU" sz="2400" dirty="0" err="1" smtClean="0">
                <a:latin typeface="Arial Black" pitchFamily="34" charset="0"/>
              </a:rPr>
              <a:t>висів</a:t>
            </a:r>
            <a:r>
              <a:rPr lang="ru-RU" sz="2400" dirty="0" smtClean="0">
                <a:latin typeface="Arial Black" pitchFamily="34" charset="0"/>
              </a:rPr>
              <a:t>.</a:t>
            </a:r>
            <a:endParaRPr lang="ru-RU" sz="2400" dirty="0">
              <a:latin typeface="Arial Black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7"/>
            <a:ext cx="3744416" cy="64178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0321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4763"/>
            <a:ext cx="91821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2-конечная звезда 3"/>
          <p:cNvSpPr/>
          <p:nvPr/>
        </p:nvSpPr>
        <p:spPr>
          <a:xfrm>
            <a:off x="398960" y="1844824"/>
            <a:ext cx="8424936" cy="3396436"/>
          </a:xfrm>
          <a:prstGeom prst="star32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На воротах </a:t>
            </a:r>
            <a:r>
              <a:rPr lang="ru-RU" sz="2800" dirty="0" err="1" smtClean="0">
                <a:latin typeface="Arial Black" pitchFamily="34" charset="0"/>
              </a:rPr>
              <a:t>Царгорода</a:t>
            </a:r>
            <a:r>
              <a:rPr lang="ru-RU" sz="2800" dirty="0" smtClean="0">
                <a:latin typeface="Arial Black" pitchFamily="34" charset="0"/>
              </a:rPr>
              <a:t> </a:t>
            </a:r>
          </a:p>
          <a:p>
            <a:pPr algn="ctr"/>
            <a:r>
              <a:rPr lang="ru-RU" sz="2800" dirty="0" smtClean="0">
                <a:latin typeface="Arial Black" pitchFamily="34" charset="0"/>
              </a:rPr>
              <a:t>Український щит </a:t>
            </a:r>
            <a:r>
              <a:rPr lang="ru-RU" sz="2800" dirty="0" err="1" smtClean="0">
                <a:latin typeface="Arial Black" pitchFamily="34" charset="0"/>
              </a:rPr>
              <a:t>висів</a:t>
            </a:r>
            <a:r>
              <a:rPr lang="ru-RU" sz="2800" dirty="0" smtClean="0">
                <a:latin typeface="Arial Black" pitchFamily="34" charset="0"/>
              </a:rPr>
              <a:t>.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639673" y="332656"/>
            <a:ext cx="7864653" cy="990124"/>
          </a:xfrm>
          <a:prstGeom prst="downArrow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3600" dirty="0" err="1" smtClean="0">
                <a:latin typeface="Arial Black" pitchFamily="34" charset="0"/>
              </a:rPr>
              <a:t>Поміркуй</a:t>
            </a:r>
            <a:r>
              <a:rPr lang="ru-RU" sz="3600" dirty="0" smtClean="0">
                <a:latin typeface="Arial Black" pitchFamily="34" charset="0"/>
              </a:rPr>
              <a:t>, що означає вислів</a:t>
            </a:r>
            <a:endParaRPr lang="ru-RU" sz="36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4032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4763"/>
            <a:ext cx="91821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5792" y="188640"/>
            <a:ext cx="8229600" cy="5516563"/>
          </a:xfr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just">
              <a:buNone/>
            </a:pP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   Олег на правах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переможця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виторгував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у царя право на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вільну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торгівлю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 для своїх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купців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 у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Царгороді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 та на знак своєї перемоги прибив на воротах міста свій щит.</a:t>
            </a:r>
            <a:endParaRPr lang="uk-UA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just">
              <a:buNone/>
            </a:pPr>
            <a:endParaRPr lang="uk-UA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4" name="Рисунок 3" descr="щит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124200"/>
            <a:ext cx="8229600" cy="3581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5615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4763"/>
            <a:ext cx="91821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3244" y="1227108"/>
            <a:ext cx="8696396" cy="489364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r>
              <a:rPr lang="ru-RU" sz="2400" dirty="0" smtClean="0">
                <a:latin typeface="Arial Black" pitchFamily="34" charset="0"/>
              </a:rPr>
              <a:t>Чому Олег </a:t>
            </a:r>
            <a:r>
              <a:rPr lang="ru-RU" sz="2400" dirty="0" err="1" smtClean="0">
                <a:latin typeface="Arial Black" pitchFamily="34" charset="0"/>
              </a:rPr>
              <a:t>пішов</a:t>
            </a:r>
            <a:r>
              <a:rPr lang="ru-RU" sz="2400" dirty="0" smtClean="0">
                <a:latin typeface="Arial Black" pitchFamily="34" charset="0"/>
              </a:rPr>
              <a:t> у похід на </a:t>
            </a:r>
            <a:r>
              <a:rPr lang="ru-RU" sz="2400" dirty="0" err="1" smtClean="0">
                <a:latin typeface="Arial Black" pitchFamily="34" charset="0"/>
              </a:rPr>
              <a:t>Царгород</a:t>
            </a:r>
            <a:r>
              <a:rPr lang="ru-RU" sz="2400" dirty="0" smtClean="0">
                <a:latin typeface="Arial Black" pitchFamily="34" charset="0"/>
              </a:rPr>
              <a:t>?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sz="2400" dirty="0" smtClean="0">
                <a:latin typeface="Arial Black" pitchFamily="34" charset="0"/>
              </a:rPr>
              <a:t>Що </a:t>
            </a:r>
            <a:r>
              <a:rPr lang="ru-RU" sz="2400" dirty="0" err="1" smtClean="0">
                <a:latin typeface="Arial Black" pitchFamily="34" charset="0"/>
              </a:rPr>
              <a:t>зробили</a:t>
            </a:r>
            <a:r>
              <a:rPr lang="ru-RU" sz="2400" dirty="0" smtClean="0">
                <a:latin typeface="Arial Black" pitchFamily="34" charset="0"/>
              </a:rPr>
              <a:t> греки, аби </a:t>
            </a:r>
            <a:r>
              <a:rPr lang="ru-RU" sz="2400" dirty="0" err="1" smtClean="0">
                <a:latin typeface="Arial Black" pitchFamily="34" charset="0"/>
              </a:rPr>
              <a:t>перешкодити</a:t>
            </a:r>
            <a:r>
              <a:rPr lang="ru-RU" sz="2400" dirty="0" smtClean="0">
                <a:latin typeface="Arial Black" pitchFamily="34" charset="0"/>
              </a:rPr>
              <a:t> йому?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sz="2400" dirty="0" smtClean="0">
                <a:latin typeface="Arial Black" pitchFamily="34" charset="0"/>
              </a:rPr>
              <a:t>Чому греки </a:t>
            </a:r>
            <a:r>
              <a:rPr lang="ru-RU" sz="2400" dirty="0" err="1" smtClean="0">
                <a:latin typeface="Arial Black" pitchFamily="34" charset="0"/>
              </a:rPr>
              <a:t>перелякались</a:t>
            </a:r>
            <a:r>
              <a:rPr lang="ru-RU" sz="2400" dirty="0" smtClean="0">
                <a:latin typeface="Arial Black" pitchFamily="34" charset="0"/>
              </a:rPr>
              <a:t> та пристали на умови Олега?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sz="2400" dirty="0" smtClean="0">
                <a:latin typeface="Arial Black" pitchFamily="34" charset="0"/>
              </a:rPr>
              <a:t>Якою була </a:t>
            </a:r>
            <a:r>
              <a:rPr lang="ru-RU" sz="2400" dirty="0" err="1" smtClean="0">
                <a:latin typeface="Arial Black" pitchFamily="34" charset="0"/>
              </a:rPr>
              <a:t>ціна</a:t>
            </a:r>
            <a:r>
              <a:rPr lang="ru-RU" sz="2400" dirty="0" smtClean="0">
                <a:latin typeface="Arial Black" pitchFamily="34" charset="0"/>
              </a:rPr>
              <a:t> перемоги Олега?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sz="2400" dirty="0" smtClean="0">
                <a:latin typeface="Arial Black" pitchFamily="34" charset="0"/>
              </a:rPr>
              <a:t>Яким богам </a:t>
            </a:r>
            <a:r>
              <a:rPr lang="ru-RU" sz="2400" dirty="0" err="1" smtClean="0">
                <a:latin typeface="Arial Black" pitchFamily="34" charset="0"/>
              </a:rPr>
              <a:t>складав</a:t>
            </a:r>
            <a:r>
              <a:rPr lang="ru-RU" sz="2400" dirty="0" smtClean="0">
                <a:latin typeface="Arial Black" pitchFamily="34" charset="0"/>
              </a:rPr>
              <a:t> присягу князь Олег?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sz="2400" dirty="0" smtClean="0">
                <a:latin typeface="Arial Black" pitchFamily="34" charset="0"/>
              </a:rPr>
              <a:t>Що ви про них знаєте? 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sz="2400" dirty="0" smtClean="0">
                <a:latin typeface="Arial Black" pitchFamily="34" charset="0"/>
              </a:rPr>
              <a:t>Зачитайте уривок, у якому змальовано </a:t>
            </a:r>
            <a:r>
              <a:rPr lang="ru-RU" sz="2400" dirty="0" err="1" smtClean="0">
                <a:latin typeface="Arial Black" pitchFamily="34" charset="0"/>
              </a:rPr>
              <a:t>подорож</a:t>
            </a:r>
            <a:r>
              <a:rPr lang="ru-RU" sz="2400" dirty="0" smtClean="0">
                <a:latin typeface="Arial Black" pitchFamily="34" charset="0"/>
              </a:rPr>
              <a:t> морем. Яким поет описує море? 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sz="2400" dirty="0" smtClean="0">
                <a:latin typeface="Arial Black" pitchFamily="34" charset="0"/>
              </a:rPr>
              <a:t>До яких </a:t>
            </a:r>
            <a:r>
              <a:rPr lang="ru-RU" sz="2400" dirty="0" err="1" smtClean="0">
                <a:latin typeface="Arial Black" pitchFamily="34" charset="0"/>
              </a:rPr>
              <a:t>військових</a:t>
            </a:r>
            <a:r>
              <a:rPr lang="ru-RU" sz="2400" dirty="0" smtClean="0">
                <a:latin typeface="Arial Black" pitchFamily="34" charset="0"/>
              </a:rPr>
              <a:t> </a:t>
            </a:r>
            <a:r>
              <a:rPr lang="ru-RU" sz="2400" dirty="0" err="1" smtClean="0">
                <a:latin typeface="Arial Black" pitchFamily="34" charset="0"/>
              </a:rPr>
              <a:t>хитрощів</a:t>
            </a:r>
            <a:r>
              <a:rPr lang="ru-RU" sz="2400" dirty="0" smtClean="0">
                <a:latin typeface="Arial Black" pitchFamily="34" charset="0"/>
              </a:rPr>
              <a:t> </a:t>
            </a:r>
            <a:r>
              <a:rPr lang="ru-RU" sz="2400" dirty="0" err="1" smtClean="0">
                <a:latin typeface="Arial Black" pitchFamily="34" charset="0"/>
              </a:rPr>
              <a:t>удався</a:t>
            </a:r>
            <a:r>
              <a:rPr lang="ru-RU" sz="2400" dirty="0" smtClean="0">
                <a:latin typeface="Arial Black" pitchFamily="34" charset="0"/>
              </a:rPr>
              <a:t> Олег перед </a:t>
            </a:r>
            <a:r>
              <a:rPr lang="ru-RU" sz="2400" dirty="0" err="1" smtClean="0">
                <a:latin typeface="Arial Black" pitchFamily="34" charset="0"/>
              </a:rPr>
              <a:t>Царгородом</a:t>
            </a:r>
            <a:r>
              <a:rPr lang="ru-RU" sz="2400" dirty="0" smtClean="0">
                <a:latin typeface="Arial Black" pitchFamily="34" charset="0"/>
              </a:rPr>
              <a:t>? Чому?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sz="2400" dirty="0" smtClean="0">
                <a:latin typeface="Arial Black" pitchFamily="34" charset="0"/>
              </a:rPr>
              <a:t>Які </a:t>
            </a:r>
            <a:r>
              <a:rPr lang="ru-RU" sz="2400" dirty="0" err="1" smtClean="0">
                <a:latin typeface="Arial Black" pitchFamily="34" charset="0"/>
              </a:rPr>
              <a:t>вимоги</a:t>
            </a:r>
            <a:r>
              <a:rPr lang="ru-RU" sz="2400" dirty="0" smtClean="0">
                <a:latin typeface="Arial Black" pitchFamily="34" charset="0"/>
              </a:rPr>
              <a:t> поставив князь Олег </a:t>
            </a:r>
            <a:r>
              <a:rPr lang="ru-RU" sz="2400" dirty="0" err="1" smtClean="0">
                <a:latin typeface="Arial Black" pitchFamily="34" charset="0"/>
              </a:rPr>
              <a:t>цареві</a:t>
            </a:r>
            <a:r>
              <a:rPr lang="ru-RU" sz="2400" dirty="0" smtClean="0">
                <a:latin typeface="Arial Black" pitchFamily="34" charset="0"/>
              </a:rPr>
              <a:t>? Чи </a:t>
            </a:r>
            <a:r>
              <a:rPr lang="ru-RU" sz="2400" dirty="0" err="1" smtClean="0">
                <a:latin typeface="Arial Black" pitchFamily="34" charset="0"/>
              </a:rPr>
              <a:t>домігся</a:t>
            </a:r>
            <a:r>
              <a:rPr lang="ru-RU" sz="2400" dirty="0" smtClean="0">
                <a:latin typeface="Arial Black" pitchFamily="34" charset="0"/>
              </a:rPr>
              <a:t> свого? </a:t>
            </a:r>
            <a:endParaRPr lang="ru-RU" sz="2400" dirty="0">
              <a:latin typeface="Arial Black" pitchFamily="34" charset="0"/>
            </a:endParaRPr>
          </a:p>
        </p:txBody>
      </p:sp>
      <p:sp>
        <p:nvSpPr>
          <p:cNvPr id="3" name="Выноска со стрелкой вниз 2"/>
          <p:cNvSpPr/>
          <p:nvPr/>
        </p:nvSpPr>
        <p:spPr>
          <a:xfrm>
            <a:off x="232676" y="116632"/>
            <a:ext cx="8676964" cy="1084421"/>
          </a:xfrm>
          <a:prstGeom prst="downArrow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4000" dirty="0" smtClean="0">
                <a:latin typeface="Arial Black" pitchFamily="34" charset="0"/>
              </a:rPr>
              <a:t>Дай  відповіді  на  питання!</a:t>
            </a:r>
            <a:endParaRPr lang="ru-RU" sz="40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0614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4763"/>
            <a:ext cx="91821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1" name="Прямая со стрелкой 20"/>
          <p:cNvCxnSpPr/>
          <p:nvPr/>
        </p:nvCxnSpPr>
        <p:spPr>
          <a:xfrm rot="10800000" flipV="1">
            <a:off x="2971800" y="3581400"/>
            <a:ext cx="5334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16632"/>
            <a:ext cx="4104456" cy="52931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Выноска со стрелкой вниз 4"/>
          <p:cNvSpPr/>
          <p:nvPr/>
        </p:nvSpPr>
        <p:spPr>
          <a:xfrm>
            <a:off x="4932040" y="260648"/>
            <a:ext cx="3744416" cy="4384834"/>
          </a:xfrm>
          <a:prstGeom prst="downArrow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Arial Black" pitchFamily="34" charset="0"/>
              </a:rPr>
              <a:t>Якими  рисами  характеру  наділений  князь  Олег?</a:t>
            </a:r>
            <a:endParaRPr lang="ru-RU" sz="3600" dirty="0">
              <a:latin typeface="Arial Black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83968" y="4732162"/>
            <a:ext cx="4608512" cy="13849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latin typeface="Arial Black" pitchFamily="34" charset="0"/>
              </a:rPr>
              <a:t>Створи  асоціативний  кущ до образу князя Олега</a:t>
            </a:r>
            <a:endParaRPr lang="ru-RU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166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4763"/>
            <a:ext cx="91821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uk-UA" b="1" dirty="0" smtClean="0">
                <a:solidFill>
                  <a:srgbClr val="C00000"/>
                </a:solidFill>
                <a:latin typeface="Arial Black" pitchFamily="34" charset="0"/>
              </a:rPr>
              <a:t>Аналіз твору</a:t>
            </a:r>
            <a:endParaRPr lang="uk-UA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   Тема </a:t>
            </a:r>
            <a:r>
              <a:rPr lang="ru-RU" b="1" dirty="0" err="1" smtClean="0">
                <a:solidFill>
                  <a:srgbClr val="C00000"/>
                </a:solidFill>
                <a:latin typeface="Arial Black" pitchFamily="34" charset="0"/>
              </a:rPr>
              <a:t>твору</a:t>
            </a:r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:</a:t>
            </a:r>
            <a:r>
              <a:rPr lang="ru-RU" dirty="0" smtClean="0">
                <a:latin typeface="Arial Black" pitchFamily="34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Зображення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 походу князя Олега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Київського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 на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Царгород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з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 метою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встановлення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торговельних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відносин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.</a:t>
            </a:r>
          </a:p>
          <a:p>
            <a:pPr algn="just">
              <a:buNone/>
            </a:pPr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    </a:t>
            </a:r>
            <a:r>
              <a:rPr lang="ru-RU" b="1" dirty="0" err="1" smtClean="0">
                <a:solidFill>
                  <a:srgbClr val="C00000"/>
                </a:solidFill>
                <a:latin typeface="Arial Black" pitchFamily="34" charset="0"/>
              </a:rPr>
              <a:t>Ідея</a:t>
            </a:r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:</a:t>
            </a:r>
            <a:r>
              <a:rPr lang="ru-RU" dirty="0" smtClean="0">
                <a:latin typeface="Arial Black" pitchFamily="34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уславлення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мудрості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, благородства,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хоробрості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,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любові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 до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рідної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землі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.</a:t>
            </a:r>
          </a:p>
          <a:p>
            <a:pPr algn="just"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    </a:t>
            </a:r>
            <a:r>
              <a:rPr lang="ru-RU" b="1" dirty="0" err="1" smtClean="0">
                <a:solidFill>
                  <a:srgbClr val="C00000"/>
                </a:solidFill>
                <a:latin typeface="Arial Black" pitchFamily="34" charset="0"/>
              </a:rPr>
              <a:t>Основна</a:t>
            </a:r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 думка: 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На воротах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Царгорода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/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Український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 щит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висів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.</a:t>
            </a:r>
            <a:endParaRPr lang="uk-UA" b="1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7791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804</Words>
  <Application>Microsoft Office PowerPoint</Application>
  <PresentationFormat>Экран (4:3)</PresentationFormat>
  <Paragraphs>117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Тема Office</vt:lpstr>
      <vt:lpstr>Office Theme</vt:lpstr>
      <vt:lpstr>1_Office Theme</vt:lpstr>
      <vt:lpstr>2_Office Theme</vt:lpstr>
      <vt:lpstr>3_Office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Аналіз твору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14</cp:revision>
  <dcterms:created xsi:type="dcterms:W3CDTF">2023-03-01T13:03:32Z</dcterms:created>
  <dcterms:modified xsi:type="dcterms:W3CDTF">2023-03-01T14:50:08Z</dcterms:modified>
</cp:coreProperties>
</file>