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3" r:id="rId2"/>
    <p:sldId id="304" r:id="rId3"/>
    <p:sldId id="279" r:id="rId4"/>
    <p:sldId id="308" r:id="rId5"/>
    <p:sldId id="309" r:id="rId6"/>
    <p:sldId id="310" r:id="rId7"/>
    <p:sldId id="311" r:id="rId8"/>
    <p:sldId id="317" r:id="rId9"/>
    <p:sldId id="318" r:id="rId10"/>
    <p:sldId id="313" r:id="rId11"/>
    <p:sldId id="314" r:id="rId12"/>
    <p:sldId id="315" r:id="rId13"/>
    <p:sldId id="316" r:id="rId14"/>
    <p:sldId id="312" r:id="rId15"/>
    <p:sldId id="319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34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3148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70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4905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95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1404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2800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780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70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3951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0288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387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02764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3838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95494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641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1049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D4FE9-0808-134E-BC8C-907A5DB16E55}" type="datetimeFigureOut">
              <a:rPr lang="ru-UA" smtClean="0"/>
              <a:t>03/12/2023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00365E-EF81-F845-AF1D-69121A1BA4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3481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IXctSrNxWA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610D99-6017-43D0-860E-E6C6ADB466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0" t="3632" r="12776" b="12216"/>
          <a:stretch/>
        </p:blipFill>
        <p:spPr>
          <a:xfrm>
            <a:off x="634482" y="47886"/>
            <a:ext cx="8285584" cy="54390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71018-9816-47A2-B15F-17F3AB718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24" y="548455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Фантастичне</a:t>
            </a:r>
            <a:r>
              <a:rPr lang="ru-RU" b="1" dirty="0">
                <a:solidFill>
                  <a:srgbClr val="FF0000"/>
                </a:solidFill>
              </a:rPr>
              <a:t> і реальне в </a:t>
            </a:r>
            <a:r>
              <a:rPr lang="ru-RU" b="1" dirty="0" err="1">
                <a:solidFill>
                  <a:srgbClr val="FF0000"/>
                </a:solidFill>
              </a:rPr>
              <a:t>казці</a:t>
            </a:r>
            <a:r>
              <a:rPr lang="ru-RU" b="1" dirty="0">
                <a:solidFill>
                  <a:srgbClr val="FF0000"/>
                </a:solidFill>
              </a:rPr>
              <a:t>           І. </a:t>
            </a:r>
            <a:r>
              <a:rPr lang="ru-RU" b="1" dirty="0" err="1">
                <a:solidFill>
                  <a:srgbClr val="FF0000"/>
                </a:solidFill>
              </a:rPr>
              <a:t>Нечуя-Левицького</a:t>
            </a:r>
            <a:r>
              <a:rPr lang="ru-RU" b="1" dirty="0">
                <a:solidFill>
                  <a:srgbClr val="FF0000"/>
                </a:solidFill>
              </a:rPr>
              <a:t> «</a:t>
            </a:r>
            <a:r>
              <a:rPr lang="ru-RU" b="1" dirty="0" err="1">
                <a:solidFill>
                  <a:srgbClr val="FF0000"/>
                </a:solidFill>
              </a:rPr>
              <a:t>Запорожці</a:t>
            </a:r>
            <a:r>
              <a:rPr lang="ru-RU" b="1" dirty="0">
                <a:solidFill>
                  <a:srgbClr val="FF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382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74776-97EF-E7AA-C1E5-763E1081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152" y="141727"/>
            <a:ext cx="7886700" cy="68984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«Запорожці»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5707E3-8187-D0E3-41A5-7FE42A3F1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9" y="1036636"/>
            <a:ext cx="5041641" cy="3041378"/>
          </a:xfrm>
          <a:ln w="38100"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UA" sz="2800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ЕМА: 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історичного минулого нашої країни в часи Запорозької Січі та її зникнення; славного козацтва (Карпо) – оборонців рідної землі.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47B86D9-CEC5-4287-FB34-A60377121F72}"/>
              </a:ext>
            </a:extLst>
          </p:cNvPr>
          <p:cNvSpPr txBox="1">
            <a:spLocks/>
          </p:cNvSpPr>
          <p:nvPr/>
        </p:nvSpPr>
        <p:spPr>
          <a:xfrm>
            <a:off x="6183366" y="1036636"/>
            <a:ext cx="5246633" cy="3041378"/>
          </a:xfrm>
          <a:prstGeom prst="rect">
            <a:avLst/>
          </a:prstGeom>
          <a:ln w="38100" cap="flat" cmpd="sng" algn="ctr">
            <a:solidFill>
              <a:srgbClr val="0432FF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ОСНОВНА ДУМКА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возвеличення мужності, завзятості, сили волі козаків; їх сум з приводу того, що «Січ поглинув Дніпро», уславлення духу лицарства, благородства запорожців.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71E7E-9451-428C-8CE9-0B2932187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436" y="4149596"/>
            <a:ext cx="4875127" cy="270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0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ED836-3014-74AB-9AA0-BB307819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6825"/>
            <a:ext cx="8994321" cy="56114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ЕСІДА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2FFC03-54A2-DB36-5786-00A25B9F5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926278"/>
            <a:ext cx="8994321" cy="5611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 історичні події відображені в казці?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BB25B3D-5425-519D-3BAC-3C53DB5C96DE}"/>
              </a:ext>
            </a:extLst>
          </p:cNvPr>
          <p:cNvSpPr txBox="1">
            <a:spLocks/>
          </p:cNvSpPr>
          <p:nvPr/>
        </p:nvSpPr>
        <p:spPr>
          <a:xfrm>
            <a:off x="1045029" y="1601192"/>
            <a:ext cx="8994321" cy="561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Звідки був родом Карпо Летючий?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515E5B6-8D92-D1DB-1D8B-CFC4C9489185}"/>
              </a:ext>
            </a:extLst>
          </p:cNvPr>
          <p:cNvSpPr txBox="1">
            <a:spLocks/>
          </p:cNvSpPr>
          <p:nvPr/>
        </p:nvSpPr>
        <p:spPr>
          <a:xfrm>
            <a:off x="1045029" y="2377957"/>
            <a:ext cx="8994321" cy="561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 що свідчить, що герой твору – запорожець?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AAAD667-CC4F-0105-6139-FE1F0EEF456C}"/>
              </a:ext>
            </a:extLst>
          </p:cNvPr>
          <p:cNvSpPr txBox="1">
            <a:spLocks/>
          </p:cNvSpPr>
          <p:nvPr/>
        </p:nvSpPr>
        <p:spPr>
          <a:xfrm>
            <a:off x="1045029" y="3074721"/>
            <a:ext cx="8994321" cy="561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им захоплювався козак?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C6AA3AA9-74DD-FE3E-82EB-F88613470868}"/>
              </a:ext>
            </a:extLst>
          </p:cNvPr>
          <p:cNvSpPr txBox="1">
            <a:spLocks/>
          </p:cNvSpPr>
          <p:nvPr/>
        </p:nvSpPr>
        <p:spPr>
          <a:xfrm>
            <a:off x="1045029" y="3748394"/>
            <a:ext cx="8994321" cy="561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чому виявилася довіра отамана до Карпа? 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BC77D54-75E1-7DF3-F48F-665190CCAEDE}"/>
              </a:ext>
            </a:extLst>
          </p:cNvPr>
          <p:cNvSpPr txBox="1">
            <a:spLocks/>
          </p:cNvSpPr>
          <p:nvPr/>
        </p:nvSpPr>
        <p:spPr>
          <a:xfrm>
            <a:off x="1045029" y="4422067"/>
            <a:ext cx="8994321" cy="8347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ерез що Летючий вирушив у подорож на байдаку? 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AA1FD07-6C47-015D-2207-EDF37650CBE5}"/>
              </a:ext>
            </a:extLst>
          </p:cNvPr>
          <p:cNvSpPr txBox="1">
            <a:spLocks/>
          </p:cNvSpPr>
          <p:nvPr/>
        </p:nvSpPr>
        <p:spPr>
          <a:xfrm>
            <a:off x="1045029" y="5369338"/>
            <a:ext cx="8994321" cy="615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 охарактеризував отаман запорожця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DBCB54C-3C0B-443E-A34A-009FF067EA0E}"/>
              </a:ext>
            </a:extLst>
          </p:cNvPr>
          <p:cNvSpPr txBox="1">
            <a:spLocks/>
          </p:cNvSpPr>
          <p:nvPr/>
        </p:nvSpPr>
        <p:spPr>
          <a:xfrm>
            <a:off x="1045029" y="6097471"/>
            <a:ext cx="8994321" cy="615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Який звичай був у козаків перед тим, як вирушити в далеку дорогу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238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ED836-3014-74AB-9AA0-BB307819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39" y="365129"/>
            <a:ext cx="9143611" cy="56114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ЕСІДА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BB25B3D-5425-519D-3BAC-3C53DB5C96DE}"/>
              </a:ext>
            </a:extLst>
          </p:cNvPr>
          <p:cNvSpPr txBox="1">
            <a:spLocks/>
          </p:cNvSpPr>
          <p:nvPr/>
        </p:nvSpPr>
        <p:spPr>
          <a:xfrm>
            <a:off x="895739" y="1088916"/>
            <a:ext cx="9143611" cy="561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чого письменник у творі використав опис природи?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515E5B6-8D92-D1DB-1D8B-CFC4C9489185}"/>
              </a:ext>
            </a:extLst>
          </p:cNvPr>
          <p:cNvSpPr txBox="1">
            <a:spLocks/>
          </p:cNvSpPr>
          <p:nvPr/>
        </p:nvSpPr>
        <p:spPr>
          <a:xfrm>
            <a:off x="895739" y="1807532"/>
            <a:ext cx="9143611" cy="4223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Чим викликав небезпеку запорожців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Кодацький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поріг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AAAD667-CC4F-0105-6139-FE1F0EEF456C}"/>
              </a:ext>
            </a:extLst>
          </p:cNvPr>
          <p:cNvSpPr txBox="1">
            <a:spLocks/>
          </p:cNvSpPr>
          <p:nvPr/>
        </p:nvSpPr>
        <p:spPr>
          <a:xfrm>
            <a:off x="895739" y="2387389"/>
            <a:ext cx="9143611" cy="8260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 свідчить про сміливість Карпа, коли його байдак минув Звонецький, Сурський і Лохманський пороги?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C6AA3AA9-74DD-FE3E-82EB-F88613470868}"/>
              </a:ext>
            </a:extLst>
          </p:cNvPr>
          <p:cNvSpPr txBox="1">
            <a:spLocks/>
          </p:cNvSpPr>
          <p:nvPr/>
        </p:nvSpPr>
        <p:spPr>
          <a:xfrm>
            <a:off x="895739" y="3487866"/>
            <a:ext cx="9143611" cy="9334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 пояснити те, що Карпо і його команда в складній ситуації звертається до Бога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BC77D54-75E1-7DF3-F48F-665190CCAEDE}"/>
              </a:ext>
            </a:extLst>
          </p:cNvPr>
          <p:cNvSpPr txBox="1">
            <a:spLocks/>
          </p:cNvSpPr>
          <p:nvPr/>
        </p:nvSpPr>
        <p:spPr>
          <a:xfrm>
            <a:off x="895739" y="4583923"/>
            <a:ext cx="9143611" cy="6728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 молодий лоцман потрапив у казкове історичне минуле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AA1FD07-6C47-015D-2207-EDF37650CBE5}"/>
              </a:ext>
            </a:extLst>
          </p:cNvPr>
          <p:cNvSpPr txBox="1">
            <a:spLocks/>
          </p:cNvSpPr>
          <p:nvPr/>
        </p:nvSpPr>
        <p:spPr>
          <a:xfrm>
            <a:off x="895739" y="5369338"/>
            <a:ext cx="9143611" cy="615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 якою метою, на вашу думку, автор використав прийом сну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DBCB54C-3C0B-443E-A34A-009FF067EA0E}"/>
              </a:ext>
            </a:extLst>
          </p:cNvPr>
          <p:cNvSpPr txBox="1">
            <a:spLocks/>
          </p:cNvSpPr>
          <p:nvPr/>
        </p:nvSpPr>
        <p:spPr>
          <a:xfrm>
            <a:off x="895739" y="6185066"/>
            <a:ext cx="9143611" cy="615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Яким чином пошкодження байдака збентежило Карпа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56721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ED836-3014-74AB-9AA0-BB307819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273418"/>
            <a:ext cx="8854751" cy="56114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ЕСІДА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2FFC03-54A2-DB36-5786-00A25B9F5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98" y="1053681"/>
            <a:ext cx="8854751" cy="8450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Карпо,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придивившись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його оточили з різних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боків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BB25B3D-5425-519D-3BAC-3C53DB5C96DE}"/>
              </a:ext>
            </a:extLst>
          </p:cNvPr>
          <p:cNvSpPr txBox="1">
            <a:spLocks/>
          </p:cNvSpPr>
          <p:nvPr/>
        </p:nvSpPr>
        <p:spPr>
          <a:xfrm>
            <a:off x="578498" y="2113169"/>
            <a:ext cx="8854751" cy="4223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 що розпитували запорожці гостя?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515E5B6-8D92-D1DB-1D8B-CFC4C9489185}"/>
              </a:ext>
            </a:extLst>
          </p:cNvPr>
          <p:cNvSpPr txBox="1">
            <a:spLocks/>
          </p:cNvSpPr>
          <p:nvPr/>
        </p:nvSpPr>
        <p:spPr>
          <a:xfrm>
            <a:off x="578498" y="2735439"/>
            <a:ext cx="8854751" cy="4223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Чому їх так цікавило майбутнє України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AAAD667-CC4F-0105-6139-FE1F0EEF456C}"/>
              </a:ext>
            </a:extLst>
          </p:cNvPr>
          <p:cNvSpPr txBox="1">
            <a:spLocks/>
          </p:cNvSpPr>
          <p:nvPr/>
        </p:nvSpPr>
        <p:spPr>
          <a:xfrm>
            <a:off x="578498" y="3430813"/>
            <a:ext cx="8854751" cy="4223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 про себе розповів герой козакам?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C6AA3AA9-74DD-FE3E-82EB-F88613470868}"/>
              </a:ext>
            </a:extLst>
          </p:cNvPr>
          <p:cNvSpPr txBox="1">
            <a:spLocks/>
          </p:cNvSpPr>
          <p:nvPr/>
        </p:nvSpPr>
        <p:spPr>
          <a:xfrm>
            <a:off x="578498" y="4053084"/>
            <a:ext cx="8854751" cy="5231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Куди запросили запорожці гостя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AA1FD07-6C47-015D-2207-EDF37650CBE5}"/>
              </a:ext>
            </a:extLst>
          </p:cNvPr>
          <p:cNvSpPr txBox="1">
            <a:spLocks/>
          </p:cNvSpPr>
          <p:nvPr/>
        </p:nvSpPr>
        <p:spPr>
          <a:xfrm>
            <a:off x="578498" y="4849202"/>
            <a:ext cx="8854751" cy="4340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Якими побачив герой справжніх козаків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DBCB54C-3C0B-443E-A34A-009FF067EA0E}"/>
              </a:ext>
            </a:extLst>
          </p:cNvPr>
          <p:cNvSpPr txBox="1">
            <a:spLocks/>
          </p:cNvSpPr>
          <p:nvPr/>
        </p:nvSpPr>
        <p:spPr>
          <a:xfrm>
            <a:off x="578498" y="5483100"/>
            <a:ext cx="8854751" cy="845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 свідчить про шанобливе ставлення січовиків до старих запорожців</a:t>
            </a:r>
            <a:r>
              <a:rPr kumimoji="0" lang="ru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9925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9"/>
            <a:ext cx="7886700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 ПОРТРЕТ КАРПА ЛЕТЮЧОГО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80005FCD-83EB-7C7C-1270-DFE6528DA314}"/>
              </a:ext>
            </a:extLst>
          </p:cNvPr>
          <p:cNvSpPr txBox="1">
            <a:spLocks/>
          </p:cNvSpPr>
          <p:nvPr/>
        </p:nvSpPr>
        <p:spPr>
          <a:xfrm>
            <a:off x="4824248" y="1071109"/>
            <a:ext cx="5215102" cy="399065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«молодий лоцман»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0676646-003B-2D4A-43A9-F214617ED87A}"/>
              </a:ext>
            </a:extLst>
          </p:cNvPr>
          <p:cNvSpPr txBox="1">
            <a:spLocks/>
          </p:cNvSpPr>
          <p:nvPr/>
        </p:nvSpPr>
        <p:spPr>
          <a:xfrm>
            <a:off x="4824248" y="1537231"/>
            <a:ext cx="5215102" cy="1019705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«Високий,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чорнявии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кучеря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­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лиця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станом,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й до того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сміливии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̆!»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37B779C-166E-AA4C-9FBE-482979F34678}"/>
              </a:ext>
            </a:extLst>
          </p:cNvPr>
          <p:cNvSpPr txBox="1">
            <a:spLocks/>
          </p:cNvSpPr>
          <p:nvPr/>
        </p:nvSpPr>
        <p:spPr>
          <a:xfrm>
            <a:off x="4824248" y="2672817"/>
            <a:ext cx="5215102" cy="4015850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«Карпо знав добре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пороги,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забори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знав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кожнии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любив пороги,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виріс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коло них. Карпо любив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летіти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стрілою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козацьким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ходом через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­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летіти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птицею з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лави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лаву; любив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слухати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як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шумить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Дніпро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порогах, як реве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Звонець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обливає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бризками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лице»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94B2B2-D6A0-4485-B65F-8233A8A4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6" y="1828306"/>
            <a:ext cx="4465092" cy="320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9"/>
            <a:ext cx="7886700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 ПОРТРЕТ КАРПА ЛЕТЮЧОГО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Домашня робота - Шкільні домашні завдання: Нечуй-Левицький / Запорожці /  характеристика героїв">
            <a:extLst>
              <a:ext uri="{FF2B5EF4-FFF2-40B4-BE49-F238E27FC236}">
                <a16:creationId xmlns:a16="http://schemas.microsoft.com/office/drawing/2014/main" id="{578AF5FD-C64C-65EC-8DFE-C5B5DD777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42" y="1748555"/>
            <a:ext cx="3365500" cy="24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E0676646-003B-2D4A-43A9-F214617ED87A}"/>
              </a:ext>
            </a:extLst>
          </p:cNvPr>
          <p:cNvSpPr txBox="1">
            <a:spLocks/>
          </p:cNvSpPr>
          <p:nvPr/>
        </p:nvSpPr>
        <p:spPr>
          <a:xfrm>
            <a:off x="4352342" y="1377049"/>
            <a:ext cx="5215102" cy="1825770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Отаман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дуже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любив К</a:t>
            </a:r>
            <a:r>
              <a:rPr kumimoji="0" lang="e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e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настановив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лоцманом,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незважаючи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дуже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літа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Отаман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як самому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собі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37B779C-166E-AA4C-9FBE-482979F34678}"/>
              </a:ext>
            </a:extLst>
          </p:cNvPr>
          <p:cNvSpPr txBox="1">
            <a:spLocks/>
          </p:cNvSpPr>
          <p:nvPr/>
        </p:nvSpPr>
        <p:spPr>
          <a:xfrm>
            <a:off x="4352342" y="3477678"/>
            <a:ext cx="5215102" cy="1393154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Карпо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поблагословився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отамана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й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вилетів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орлом на бай­дак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2003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0416A-45A2-9FC5-2629-D0374168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45502"/>
            <a:ext cx="8596668" cy="132080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Чого можна навчитися в Карпа Летючого,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що вважати за недоліки в його характері?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F2C1F04-A3B6-89B8-DDF7-022978CDB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248608"/>
              </p:ext>
            </p:extLst>
          </p:nvPr>
        </p:nvGraphicFramePr>
        <p:xfrm>
          <a:off x="677334" y="2628057"/>
          <a:ext cx="8596668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334">
                  <a:extLst>
                    <a:ext uri="{9D8B030D-6E8A-4147-A177-3AD203B41FA5}">
                      <a16:colId xmlns:a16="http://schemas.microsoft.com/office/drawing/2014/main" val="721493316"/>
                    </a:ext>
                  </a:extLst>
                </a:gridCol>
                <a:gridCol w="4298334">
                  <a:extLst>
                    <a:ext uri="{9D8B030D-6E8A-4147-A177-3AD203B41FA5}">
                      <a16:colId xmlns:a16="http://schemas.microsoft.com/office/drawing/2014/main" val="146198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UA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ОЗИТИВНІ РИСИ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UA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ЕДОЛІКИ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5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UA" dirty="0"/>
                    </a:p>
                    <a:p>
                      <a:endParaRPr lang="ru-UA" dirty="0"/>
                    </a:p>
                    <a:p>
                      <a:endParaRPr lang="ru-UA" dirty="0"/>
                    </a:p>
                    <a:p>
                      <a:endParaRPr lang="ru-UA" dirty="0"/>
                    </a:p>
                    <a:p>
                      <a:endParaRPr lang="ru-UA" dirty="0"/>
                    </a:p>
                    <a:p>
                      <a:endParaRPr lang="ru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524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01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0416A-45A2-9FC5-2629-D0374168D2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Чого можна навчитися в Карпа Летючого,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що вважати за недоліки в його характері?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F2C1F04-A3B6-89B8-DDF7-022978CDB1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70858"/>
          <a:ext cx="859666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237">
                  <a:extLst>
                    <a:ext uri="{9D8B030D-6E8A-4147-A177-3AD203B41FA5}">
                      <a16:colId xmlns:a16="http://schemas.microsoft.com/office/drawing/2014/main" val="721493316"/>
                    </a:ext>
                  </a:extLst>
                </a:gridCol>
                <a:gridCol w="4375431">
                  <a:extLst>
                    <a:ext uri="{9D8B030D-6E8A-4147-A177-3AD203B41FA5}">
                      <a16:colId xmlns:a16="http://schemas.microsoft.com/office/drawing/2014/main" val="146198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UA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ОЗИТИВНІ РИСИ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UA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ЕДОЛІКИ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5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 запорозьку вдачу: сміливий, відважний; добре оволодів майстерністю лоцмана; дотримувався народних звичаїв; гордий, як орел.</a:t>
                      </a:r>
                    </a:p>
                    <a:p>
                      <a:pPr algn="ctr"/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еобережний, необачний; трохи самовпевнений; не дуже замислюється про життя народу, не досить його знає.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524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4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54" y="425628"/>
            <a:ext cx="7886700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 ПОРТРЕТ ГЕТЬМАНА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37B779C-166E-AA4C-9FBE-482979F34678}"/>
              </a:ext>
            </a:extLst>
          </p:cNvPr>
          <p:cNvSpPr txBox="1">
            <a:spLocks/>
          </p:cNvSpPr>
          <p:nvPr/>
        </p:nvSpPr>
        <p:spPr>
          <a:xfrm>
            <a:off x="1657633" y="3921758"/>
            <a:ext cx="7989833" cy="528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 що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свідчить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даний портрет?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298106B-15C6-3FA0-9228-5706B8E0F89F}"/>
              </a:ext>
            </a:extLst>
          </p:cNvPr>
          <p:cNvSpPr txBox="1">
            <a:spLocks/>
          </p:cNvSpPr>
          <p:nvPr/>
        </p:nvSpPr>
        <p:spPr>
          <a:xfrm>
            <a:off x="4124452" y="1153623"/>
            <a:ext cx="5215102" cy="2475186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«Гетьман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вищии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і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кращии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од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усіх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високии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̆, як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Паліи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̆, як Мазепа,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сміли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­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̆, як Богдан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Хмельницькии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лице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блищало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як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раннє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сонце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34295102-4F90-C2FA-D145-DA59ED42ABA5}"/>
              </a:ext>
            </a:extLst>
          </p:cNvPr>
          <p:cNvSpPr txBox="1">
            <a:spLocks/>
          </p:cNvSpPr>
          <p:nvPr/>
        </p:nvSpPr>
        <p:spPr>
          <a:xfrm>
            <a:off x="1657633" y="4619612"/>
            <a:ext cx="7989833" cy="746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зумовлене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порівняння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автором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гетьмана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іншими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ватажками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козацтва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DA6D9947-F4B2-E5B1-F650-92D5F1CAD103}"/>
              </a:ext>
            </a:extLst>
          </p:cNvPr>
          <p:cNvSpPr txBox="1">
            <a:spLocks/>
          </p:cNvSpPr>
          <p:nvPr/>
        </p:nvSpPr>
        <p:spPr>
          <a:xfrm>
            <a:off x="1657633" y="5628605"/>
            <a:ext cx="7989833" cy="746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Чому автор 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називає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імені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гетьмана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5122" name="Picture 2" descr="Весела Абетка. Олексій КОНОНЕНКO КОЗАЦЬКА АБЕТКА-Б">
            <a:extLst>
              <a:ext uri="{FF2B5EF4-FFF2-40B4-BE49-F238E27FC236}">
                <a16:creationId xmlns:a16="http://schemas.microsoft.com/office/drawing/2014/main" id="{FBDAF053-D1E0-9AC0-15FB-C0E1D477D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9" r="15589"/>
          <a:stretch/>
        </p:blipFill>
        <p:spPr bwMode="auto">
          <a:xfrm>
            <a:off x="1527499" y="1206500"/>
            <a:ext cx="2333296" cy="22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74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242" y="365126"/>
            <a:ext cx="8602136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 ПОРТРЕТ КОЗАКІВ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37B779C-166E-AA4C-9FBE-482979F34678}"/>
              </a:ext>
            </a:extLst>
          </p:cNvPr>
          <p:cNvSpPr txBox="1">
            <a:spLocks/>
          </p:cNvSpPr>
          <p:nvPr/>
        </p:nvSpPr>
        <p:spPr>
          <a:xfrm>
            <a:off x="889865" y="5140877"/>
            <a:ext cx="8602136" cy="7699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Чим 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зважаючи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портрет) 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козаки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відрізнялися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панів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селян 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298106B-15C6-3FA0-9228-5706B8E0F89F}"/>
              </a:ext>
            </a:extLst>
          </p:cNvPr>
          <p:cNvSpPr txBox="1">
            <a:spLocks/>
          </p:cNvSpPr>
          <p:nvPr/>
        </p:nvSpPr>
        <p:spPr>
          <a:xfrm>
            <a:off x="3776840" y="1153401"/>
            <a:ext cx="5625373" cy="2044260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«…вони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високі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рівні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дужі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вони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вроду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що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таких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людеи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̆ 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бачив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між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панами,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між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простими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селянами».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34295102-4F90-C2FA-D145-DA59ED42ABA5}"/>
              </a:ext>
            </a:extLst>
          </p:cNvPr>
          <p:cNvSpPr txBox="1">
            <a:spLocks/>
          </p:cNvSpPr>
          <p:nvPr/>
        </p:nvSpPr>
        <p:spPr>
          <a:xfrm>
            <a:off x="889865" y="6038170"/>
            <a:ext cx="7989833" cy="746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 нового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дізнався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170" name="Picture 2" descr="Малюнки з козаками">
            <a:extLst>
              <a:ext uri="{FF2B5EF4-FFF2-40B4-BE49-F238E27FC236}">
                <a16:creationId xmlns:a16="http://schemas.microsoft.com/office/drawing/2014/main" id="{8DD399B7-361D-1F3C-079A-F0E9C9822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2" y="1007052"/>
            <a:ext cx="297676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A628FEA0-FACB-86D7-88FB-2183AB9E873D}"/>
              </a:ext>
            </a:extLst>
          </p:cNvPr>
          <p:cNvSpPr txBox="1">
            <a:spLocks/>
          </p:cNvSpPr>
          <p:nvPr/>
        </p:nvSpPr>
        <p:spPr>
          <a:xfrm>
            <a:off x="889865" y="3350023"/>
            <a:ext cx="8602136" cy="1663554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козаки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високі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рівні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здо­рові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повбирані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одежу,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неначе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праз­ник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неділю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Вони стиха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розмовляли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Карпові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здалося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що то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ревуть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Дніпрові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пороги».</a:t>
            </a:r>
          </a:p>
        </p:txBody>
      </p:sp>
    </p:spTree>
    <p:extLst>
      <p:ext uri="{BB962C8B-B14F-4D97-AF65-F5344CB8AC3E}">
        <p14:creationId xmlns:p14="http://schemas.microsoft.com/office/powerpoint/2010/main" val="40501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9" y="326974"/>
            <a:ext cx="9411133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 ПОРТРЕТ СТАРИХ ЗАПОРОЖЦІВ - ДІДІВ</a:t>
            </a:r>
            <a:endParaRPr lang="ru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37B779C-166E-AA4C-9FBE-482979F34678}"/>
              </a:ext>
            </a:extLst>
          </p:cNvPr>
          <p:cNvSpPr txBox="1">
            <a:spLocks/>
          </p:cNvSpPr>
          <p:nvPr/>
        </p:nvSpPr>
        <p:spPr>
          <a:xfrm>
            <a:off x="1300409" y="4887824"/>
            <a:ext cx="8602136" cy="7699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Якими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уявляєте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298106B-15C6-3FA0-9228-5706B8E0F89F}"/>
              </a:ext>
            </a:extLst>
          </p:cNvPr>
          <p:cNvSpPr txBox="1">
            <a:spLocks/>
          </p:cNvSpPr>
          <p:nvPr/>
        </p:nvSpPr>
        <p:spPr>
          <a:xfrm>
            <a:off x="3866629" y="1056781"/>
            <a:ext cx="5625373" cy="3499556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«…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Їх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бороди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біліли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як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сніг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вуса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всіх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чорні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відпочивали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їхніх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поважних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лицях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спочивали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Сиділи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позгортавши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руки й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посхилявши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важкі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голови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Карпо глянув на них, і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йому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здалося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що вони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повироблювані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дерева».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34295102-4F90-C2FA-D145-DA59ED42ABA5}"/>
              </a:ext>
            </a:extLst>
          </p:cNvPr>
          <p:cNvSpPr txBox="1">
            <a:spLocks/>
          </p:cNvSpPr>
          <p:nvPr/>
        </p:nvSpPr>
        <p:spPr>
          <a:xfrm>
            <a:off x="1300409" y="5811071"/>
            <a:ext cx="7989833" cy="485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Чому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голови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старців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важкими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9218" name="Picture 2" descr="Зовсім козак, та чуб не так - все про історію України на порталі Рід і Віра">
            <a:extLst>
              <a:ext uri="{FF2B5EF4-FFF2-40B4-BE49-F238E27FC236}">
                <a16:creationId xmlns:a16="http://schemas.microsoft.com/office/drawing/2014/main" id="{28BB7F6D-6056-2766-96BA-71ED0278D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74" y="1128483"/>
            <a:ext cx="2624668" cy="349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67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98705-2D7D-713D-8997-19D0EFD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903" y="242730"/>
            <a:ext cx="7886700" cy="52825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Фантастичні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298106B-15C6-3FA0-9228-5706B8E0F89F}"/>
              </a:ext>
            </a:extLst>
          </p:cNvPr>
          <p:cNvSpPr txBox="1">
            <a:spLocks/>
          </p:cNvSpPr>
          <p:nvPr/>
        </p:nvSpPr>
        <p:spPr>
          <a:xfrm>
            <a:off x="3756433" y="1551375"/>
            <a:ext cx="6161617" cy="415158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райська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місцевість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DA6D9947-F4B2-E5B1-F650-92D5F1CAD103}"/>
              </a:ext>
            </a:extLst>
          </p:cNvPr>
          <p:cNvSpPr txBox="1">
            <a:spLocks/>
          </p:cNvSpPr>
          <p:nvPr/>
        </p:nvSpPr>
        <p:spPr>
          <a:xfrm>
            <a:off x="1284903" y="5575286"/>
            <a:ext cx="7989833" cy="746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Доведіть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спростуйте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 твір «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–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казка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2" descr="Запорожці&quot; І. Нечуй-Левицький - Dovidka.biz.ua">
            <a:extLst>
              <a:ext uri="{FF2B5EF4-FFF2-40B4-BE49-F238E27FC236}">
                <a16:creationId xmlns:a16="http://schemas.microsoft.com/office/drawing/2014/main" id="{91B89E43-BA8B-AA4D-4874-E9352264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33" y="961494"/>
            <a:ext cx="2736228" cy="437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52F9334C-513A-EE18-8724-395CB27F01CB}"/>
              </a:ext>
            </a:extLst>
          </p:cNvPr>
          <p:cNvSpPr txBox="1">
            <a:spLocks/>
          </p:cNvSpPr>
          <p:nvPr/>
        </p:nvSpPr>
        <p:spPr>
          <a:xfrm>
            <a:off x="3756434" y="2126383"/>
            <a:ext cx="6161617" cy="691161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Карпо у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сні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спустився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землю, як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обережна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птиця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неба на дерево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AC790FA-FDF6-E86D-E54E-698443914423}"/>
              </a:ext>
            </a:extLst>
          </p:cNvPr>
          <p:cNvSpPr txBox="1">
            <a:spLocks/>
          </p:cNvSpPr>
          <p:nvPr/>
        </p:nvSpPr>
        <p:spPr>
          <a:xfrm>
            <a:off x="3756435" y="2948594"/>
            <a:ext cx="6161617" cy="415158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наче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тінь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6A3B41EF-2D3A-341C-7FCF-C9F7702BC4BD}"/>
              </a:ext>
            </a:extLst>
          </p:cNvPr>
          <p:cNvSpPr txBox="1">
            <a:spLocks/>
          </p:cNvSpPr>
          <p:nvPr/>
        </p:nvSpPr>
        <p:spPr>
          <a:xfrm>
            <a:off x="3756436" y="3625852"/>
            <a:ext cx="6161617" cy="415158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 садах росло дерево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із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золотим і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срібним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листям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F75C7DCC-B516-E71C-1699-EC027A8A7433}"/>
              </a:ext>
            </a:extLst>
          </p:cNvPr>
          <p:cNvSpPr txBox="1">
            <a:spLocks/>
          </p:cNvSpPr>
          <p:nvPr/>
        </p:nvSpPr>
        <p:spPr>
          <a:xfrm>
            <a:off x="3756437" y="4212021"/>
            <a:ext cx="6161617" cy="415158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8146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6D12E-1DAE-CC0D-6C01-CA4A4F7DA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65127"/>
            <a:ext cx="8313575" cy="109114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432FF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прислів’їв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суголосне</a:t>
            </a:r>
            <a:b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ідейному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31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C0CA53-17C2-C59B-5A48-EAAE11729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591" y="1834018"/>
            <a:ext cx="7701556" cy="388077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лава не поляже, а про себе розкаже.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інь та ніч – козакові товариші.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озак живе не тим, що є, а тим, що буде.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 стелеться доріжка, козакові не до ліжка.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 козак у полі, то він на волі.</a:t>
            </a:r>
          </a:p>
          <a:p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рідний край і життя віддай.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 волю добути, або дома бути.</a:t>
            </a:r>
          </a:p>
        </p:txBody>
      </p:sp>
    </p:spTree>
    <p:extLst>
      <p:ext uri="{BB962C8B-B14F-4D97-AF65-F5344CB8AC3E}">
        <p14:creationId xmlns:p14="http://schemas.microsoft.com/office/powerpoint/2010/main" val="369386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7A2D35-4DEB-8590-E4A9-576BD57CB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125"/>
            <a:ext cx="9684787" cy="544307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ідновіть епітети за казкою Івана Нечуя-Левицького «Запорожці»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7BC30E-81F1-4DE4-A888-579C923E3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844" y="795432"/>
            <a:ext cx="3746419" cy="599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1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EBC626-4E64-4CC4-A981-C14F9FABF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222" y="733119"/>
            <a:ext cx="3749365" cy="59989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AE7E74-075E-451E-8490-013C13626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0" y="122193"/>
            <a:ext cx="9711770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53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929DD8-7834-4678-965E-1F640E572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66" y="210965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61E17D-49CD-4F57-918D-38C44ED97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080" y="857197"/>
            <a:ext cx="3749365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2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D3005C-17AA-49C0-80C7-463AAD0D9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1" y="132229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058DDB-D4FE-4F02-AC16-8912904E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121" y="792669"/>
            <a:ext cx="3749365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3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9D9C79-6442-4569-9859-FE2861DD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33" y="277847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7A465B-0100-46CF-A965-3F6B67DEB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782" y="874777"/>
            <a:ext cx="3749365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C6FAAD-A6D1-4CD9-A6BD-543B33F3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3" y="338260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C51569-18C1-4293-91A7-5D8010745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39" y="984492"/>
            <a:ext cx="3643036" cy="582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9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ГОРДА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BBEF08-D2C0-40F6-A6D1-CA9AF5564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3" y="306609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C0C878-3837-4246-B297-6A4A2026B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280" y="1023622"/>
            <a:ext cx="3645724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2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ГОРДА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ЧОРНІ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AAABE8-3B38-40B7-B482-FFDB9E98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56" y="398672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B90A8A-9E82-4EB9-9FB4-156173D5E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619" y="1023622"/>
            <a:ext cx="3645724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56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ГОРДА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ЧОРНІ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1EC487-73D0-4E6E-BB67-F3CF422AF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48" y="362381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A2011E-7C89-4F8B-8146-EB9A44765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22" y="1008613"/>
            <a:ext cx="3645724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01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2C82876D-55E8-14A8-55DC-17DDA595601A}"/>
              </a:ext>
            </a:extLst>
          </p:cNvPr>
          <p:cNvSpPr txBox="1">
            <a:spLocks/>
          </p:cNvSpPr>
          <p:nvPr/>
        </p:nvSpPr>
        <p:spPr>
          <a:xfrm>
            <a:off x="2152650" y="1047655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СЛАВНІ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BC2131-3CBD-EEE9-A909-F624C6161076}"/>
              </a:ext>
            </a:extLst>
          </p:cNvPr>
          <p:cNvSpPr txBox="1">
            <a:spLocks/>
          </p:cNvSpPr>
          <p:nvPr/>
        </p:nvSpPr>
        <p:spPr>
          <a:xfrm>
            <a:off x="2152650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66E0C83-1973-E538-5581-8B3BD211B834}"/>
              </a:ext>
            </a:extLst>
          </p:cNvPr>
          <p:cNvSpPr txBox="1">
            <a:spLocks/>
          </p:cNvSpPr>
          <p:nvPr/>
        </p:nvSpPr>
        <p:spPr>
          <a:xfrm>
            <a:off x="2152650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ПРУДКИЙ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E8C1224-C99A-9317-EE99-FAA319C6EAB8}"/>
              </a:ext>
            </a:extLst>
          </p:cNvPr>
          <p:cNvSpPr txBox="1">
            <a:spLocks/>
          </p:cNvSpPr>
          <p:nvPr/>
        </p:nvSpPr>
        <p:spPr>
          <a:xfrm>
            <a:off x="2152650" y="295944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ГАРЯЧЕ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D320EAD-460A-46FC-84B8-83EDCB449601}"/>
              </a:ext>
            </a:extLst>
          </p:cNvPr>
          <p:cNvSpPr txBox="1">
            <a:spLocks/>
          </p:cNvSpPr>
          <p:nvPr/>
        </p:nvSpPr>
        <p:spPr>
          <a:xfrm>
            <a:off x="2152650" y="360211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41C39B8-656A-AF85-FB3B-918AB781CF5F}"/>
              </a:ext>
            </a:extLst>
          </p:cNvPr>
          <p:cNvSpPr txBox="1">
            <a:spLocks/>
          </p:cNvSpPr>
          <p:nvPr/>
        </p:nvSpPr>
        <p:spPr>
          <a:xfrm>
            <a:off x="2152650" y="42602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ГОРДА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453FC7DA-CCD7-B2FD-01D7-71B7A299C578}"/>
              </a:ext>
            </a:extLst>
          </p:cNvPr>
          <p:cNvSpPr txBox="1">
            <a:spLocks/>
          </p:cNvSpPr>
          <p:nvPr/>
        </p:nvSpPr>
        <p:spPr>
          <a:xfrm>
            <a:off x="2152650" y="4902740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ЧОРНІ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295E975-70D1-F465-01E1-DE039C9944D8}"/>
              </a:ext>
            </a:extLst>
          </p:cNvPr>
          <p:cNvSpPr txBox="1">
            <a:spLocks/>
          </p:cNvSpPr>
          <p:nvPr/>
        </p:nvSpPr>
        <p:spPr>
          <a:xfrm>
            <a:off x="2152650" y="5545268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ПИШНИЙ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ED38DA2-531D-FC9B-155F-417C3C0DBBBB}"/>
              </a:ext>
            </a:extLst>
          </p:cNvPr>
          <p:cNvSpPr txBox="1">
            <a:spLocks/>
          </p:cNvSpPr>
          <p:nvPr/>
        </p:nvSpPr>
        <p:spPr>
          <a:xfrm>
            <a:off x="2152650" y="618779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ЩИРЕ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49AF7F08-B65D-B2DB-15C9-2ECE9E58CF29}"/>
              </a:ext>
            </a:extLst>
          </p:cNvPr>
          <p:cNvSpPr txBox="1">
            <a:spLocks/>
          </p:cNvSpPr>
          <p:nvPr/>
        </p:nvSpPr>
        <p:spPr>
          <a:xfrm>
            <a:off x="4782436" y="104490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запорожці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743A435-1539-693C-7AAB-EE25ABC0F642}"/>
              </a:ext>
            </a:extLst>
          </p:cNvPr>
          <p:cNvSpPr txBox="1">
            <a:spLocks/>
          </p:cNvSpPr>
          <p:nvPr/>
        </p:nvSpPr>
        <p:spPr>
          <a:xfrm>
            <a:off x="4782436" y="168311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лоцман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1EBF64AF-EEA4-4021-FE60-650F0625EBD9}"/>
              </a:ext>
            </a:extLst>
          </p:cNvPr>
          <p:cNvSpPr txBox="1">
            <a:spLocks/>
          </p:cNvSpPr>
          <p:nvPr/>
        </p:nvSpPr>
        <p:spPr>
          <a:xfrm>
            <a:off x="4782436" y="2318569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хід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7CBAA3CC-19CC-02C0-B68A-46E756454007}"/>
              </a:ext>
            </a:extLst>
          </p:cNvPr>
          <p:cNvSpPr txBox="1">
            <a:spLocks/>
          </p:cNvSpPr>
          <p:nvPr/>
        </p:nvSpPr>
        <p:spPr>
          <a:xfrm>
            <a:off x="4782436" y="2954026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2B3967-9BCF-D2FD-8052-BD287ED7B85F}"/>
              </a:ext>
            </a:extLst>
          </p:cNvPr>
          <p:cNvSpPr txBox="1">
            <a:spLocks/>
          </p:cNvSpPr>
          <p:nvPr/>
        </p:nvSpPr>
        <p:spPr>
          <a:xfrm>
            <a:off x="4782436" y="3589483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камінь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B62E305-0F25-ED99-A04C-5844F9ED25C0}"/>
              </a:ext>
            </a:extLst>
          </p:cNvPr>
          <p:cNvSpPr txBox="1">
            <a:spLocks/>
          </p:cNvSpPr>
          <p:nvPr/>
        </p:nvSpPr>
        <p:spPr>
          <a:xfrm>
            <a:off x="4782436" y="425116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душа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E0634CA-1011-3D83-5E3D-BCF498472CB2}"/>
              </a:ext>
            </a:extLst>
          </p:cNvPr>
          <p:cNvSpPr txBox="1">
            <a:spLocks/>
          </p:cNvSpPr>
          <p:nvPr/>
        </p:nvSpPr>
        <p:spPr>
          <a:xfrm>
            <a:off x="4782436" y="4912841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ворони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97576CB-6DF2-07E2-FF2A-09D0CBD2A00F}"/>
              </a:ext>
            </a:extLst>
          </p:cNvPr>
          <p:cNvSpPr txBox="1">
            <a:spLocks/>
          </p:cNvSpPr>
          <p:nvPr/>
        </p:nvSpPr>
        <p:spPr>
          <a:xfrm>
            <a:off x="4782436" y="5535232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сад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BED6EA7D-AF10-9DEC-26D7-96CFA3B6B039}"/>
              </a:ext>
            </a:extLst>
          </p:cNvPr>
          <p:cNvSpPr txBox="1">
            <a:spLocks/>
          </p:cNvSpPr>
          <p:nvPr/>
        </p:nvSpPr>
        <p:spPr>
          <a:xfrm>
            <a:off x="4782436" y="6200364"/>
            <a:ext cx="2199610" cy="5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серце</a:t>
            </a:r>
            <a:endParaRPr kumimoji="0" lang="ru-U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23CEB0-ED70-4BBF-89B9-11B677309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878"/>
            <a:ext cx="9711770" cy="646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8D5FE2-4809-45A4-A7A5-77BCF429A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620" y="1023622"/>
            <a:ext cx="3645724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4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C3C556-4837-4F7F-9202-916587AFC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41" y="1391815"/>
            <a:ext cx="8238931" cy="48622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D738E-6806-446F-88D5-BDEB61EA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5" y="159069"/>
            <a:ext cx="11564429" cy="2105609"/>
          </a:xfrm>
        </p:spPr>
        <p:txBody>
          <a:bodyPr>
            <a:normAutofit/>
          </a:bodyPr>
          <a:lstStyle/>
          <a:p>
            <a:r>
              <a:rPr lang="uk-UA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ПРОСЛУХАЙТЕ КОЗАЦЬКИЙ МАРШ. </a:t>
            </a:r>
            <a:br>
              <a:rPr lang="uk-UA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Поділіться своїми емоціями.</a:t>
            </a:r>
            <a:br>
              <a:rPr lang="uk-UA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Якими постають козаки в музиці, з якими кольорами асоціюються у вас їх образи?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44D53-FF94-42CE-9403-A519B860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196" y="6366242"/>
            <a:ext cx="6628817" cy="33268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hlinkClick r:id="rId3"/>
              </a:rPr>
              <a:t>https://www.youtube.com/watch?v=EIXctSrNxWA</a:t>
            </a:r>
            <a:endParaRPr lang="uk-UA" dirty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4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E97BD-1B3A-4CCD-AAC5-A0366284F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661" y="2233127"/>
            <a:ext cx="7216363" cy="1359159"/>
          </a:xfrm>
        </p:spPr>
        <p:txBody>
          <a:bodyPr>
            <a:noAutofit/>
          </a:bodyPr>
          <a:lstStyle/>
          <a:p>
            <a:r>
              <a:rPr lang="uk-UA" sz="6600" b="1" dirty="0">
                <a:solidFill>
                  <a:srgbClr val="002060"/>
                </a:solidFill>
              </a:rPr>
              <a:t>Дякую за увагу!</a:t>
            </a:r>
            <a:br>
              <a:rPr lang="ru-RU" sz="6600" b="1" dirty="0">
                <a:solidFill>
                  <a:srgbClr val="002060"/>
                </a:solidFill>
              </a:rPr>
            </a:b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0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1094</Words>
  <Application>Microsoft Office PowerPoint</Application>
  <PresentationFormat>Широкоэкранный</PresentationFormat>
  <Paragraphs>217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Times New Roman</vt:lpstr>
      <vt:lpstr>Trebuchet MS</vt:lpstr>
      <vt:lpstr>Wingdings 3</vt:lpstr>
      <vt:lpstr>Аспект</vt:lpstr>
      <vt:lpstr>Фантастичне і реальне в казці           І. Нечуя-Левицького «Запорожці»</vt:lpstr>
      <vt:lpstr>«Запорожці»</vt:lpstr>
      <vt:lpstr>БЕСІДА </vt:lpstr>
      <vt:lpstr>БЕСІДА </vt:lpstr>
      <vt:lpstr>БЕСІДА </vt:lpstr>
      <vt:lpstr>ПСИХОЛОГІЧНИЙ ПОРТРЕТ КАРПА ЛЕТЮЧОГО</vt:lpstr>
      <vt:lpstr>ПСИХОЛОГІЧНИЙ ПОРТРЕТ КАРПА ЛЕТЮЧОГО</vt:lpstr>
      <vt:lpstr>Чого можна навчитися в Карпа Летючого,  а що вважати за недоліки в його характері?</vt:lpstr>
      <vt:lpstr>Чого можна навчитися в Карпа Летючого,  а що вважати за недоліки в його характері?</vt:lpstr>
      <vt:lpstr>ПСИХОЛОГІЧНИЙ ПОРТРЕТ ГЕТЬМАНА</vt:lpstr>
      <vt:lpstr>ПСИХОЛОГІЧНИЙ ПОРТРЕТ КОЗАКІВ</vt:lpstr>
      <vt:lpstr>ПСИХОЛОГІЧНИЙ ПОРТРЕТ СТАРИХ ЗАПОРОЖЦІВ - ДІДІВ</vt:lpstr>
      <vt:lpstr>Фантастичні елементи у творі</vt:lpstr>
      <vt:lpstr>Яке із зазначених прислів’їв суголосне  ідейному змісту твору?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ПРОСЛУХАЙТЕ КОЗАЦЬКИЙ МАРШ.  Поділіться своїми емоціями. Якими постають козаки в музиці, з якими кольорами асоціюються у вас їх образи?</vt:lpstr>
      <vt:lpstr>Дякую за увагу!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Фантастичне і реальне в казці           І. Нечуя-Левицького «Запорожці»</dc:title>
  <dc:creator>Козловська Ірина Сергіївна</dc:creator>
  <cp:lastModifiedBy>Козловська Ірина Сергіївна</cp:lastModifiedBy>
  <cp:revision>2</cp:revision>
  <dcterms:created xsi:type="dcterms:W3CDTF">2023-03-12T18:11:57Z</dcterms:created>
  <dcterms:modified xsi:type="dcterms:W3CDTF">2023-03-12T18:27:32Z</dcterms:modified>
</cp:coreProperties>
</file>