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99" r:id="rId4"/>
    <p:sldId id="300" r:id="rId5"/>
    <p:sldId id="301" r:id="rId6"/>
    <p:sldId id="271" r:id="rId7"/>
    <p:sldId id="303" r:id="rId8"/>
    <p:sldId id="302" r:id="rId9"/>
    <p:sldId id="304" r:id="rId10"/>
    <p:sldId id="30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36" autoAdjust="0"/>
  </p:normalViewPr>
  <p:slideViewPr>
    <p:cSldViewPr snapToGrid="0">
      <p:cViewPr>
        <p:scale>
          <a:sx n="76" d="100"/>
          <a:sy n="76" d="100"/>
        </p:scale>
        <p:origin x="-63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994425B-26D6-4018-9865-51EAD7BBFE11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C878647-82D4-4A86-B186-53CBD20A0D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1218" y="2046515"/>
            <a:ext cx="8326026" cy="1832150"/>
          </a:xfrm>
        </p:spPr>
        <p:txBody>
          <a:bodyPr/>
          <a:lstStyle/>
          <a:p>
            <a:pPr algn="ctr"/>
            <a:r>
              <a:rPr lang="uk-UA" sz="9600" b="1" dirty="0" smtClean="0">
                <a:solidFill>
                  <a:schemeClr val="tx1"/>
                </a:solidFill>
              </a:rPr>
              <a:t>Синтаксис</a:t>
            </a:r>
            <a:endParaRPr lang="ru-RU" sz="9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14" y="365126"/>
            <a:ext cx="10515600" cy="1825416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Синтаксис – розділ мови, який вивчає словосполучення і речення.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>Пунктуація – розділ мови, який вивчає розділові знаки.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93710" y="2381460"/>
            <a:ext cx="11506200" cy="344672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/>
              <a:t> </a:t>
            </a:r>
            <a:r>
              <a:rPr lang="uk-UA" sz="3200" b="1" dirty="0" smtClean="0">
                <a:solidFill>
                  <a:schemeClr val="tx1"/>
                </a:solidFill>
              </a:rPr>
              <a:t>Словосполучення – це синтаксична одиниця, яка складається з двох (або більше) слів, одне з яких є головним, а інше залежним. </a:t>
            </a:r>
          </a:p>
          <a:p>
            <a:pPr marL="0" indent="0">
              <a:buNone/>
            </a:pPr>
            <a:r>
              <a:rPr lang="uk-UA" sz="3200" b="1" dirty="0" smtClean="0"/>
              <a:t>Між ними має бути підрядний зв’язок, тобто від головного ставимо питання другорядних членів.</a:t>
            </a:r>
            <a:endParaRPr lang="uk-UA" sz="3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9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753626"/>
            <a:ext cx="9956800" cy="572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dirty="0"/>
              <a:t>У словосполученні виокремлюють головне й залежне слова.</a:t>
            </a:r>
            <a:endParaRPr lang="ru-RU" sz="3200" dirty="0"/>
          </a:p>
          <a:p>
            <a:pPr marL="0" indent="0">
              <a:buNone/>
            </a:pPr>
            <a:r>
              <a:rPr lang="uk-UA" sz="3200" b="1" dirty="0"/>
              <a:t>Головним</a:t>
            </a:r>
            <a:r>
              <a:rPr lang="uk-UA" sz="3200" dirty="0"/>
              <a:t> є те слово, від якого можна поставити питання до іншого (інших): </a:t>
            </a:r>
            <a:endParaRPr lang="uk-UA" sz="3200" dirty="0" smtClean="0"/>
          </a:p>
          <a:p>
            <a:pPr marL="361950" indent="0">
              <a:buNone/>
            </a:pPr>
            <a:r>
              <a:rPr lang="uk-UA" sz="3200" dirty="0" smtClean="0"/>
              <a:t>ожиновий </a:t>
            </a:r>
            <a:r>
              <a:rPr lang="uk-UA" sz="3200" b="1" dirty="0" smtClean="0"/>
              <a:t>напій</a:t>
            </a:r>
            <a:r>
              <a:rPr lang="uk-UA" sz="3200" dirty="0" smtClean="0"/>
              <a:t>   (напій  </a:t>
            </a:r>
            <a:r>
              <a:rPr lang="uk-UA" sz="3200" i="1" dirty="0"/>
              <a:t>який? </a:t>
            </a:r>
            <a:r>
              <a:rPr lang="uk-UA" sz="3200" dirty="0" smtClean="0"/>
              <a:t>ожиновий</a:t>
            </a:r>
            <a:r>
              <a:rPr lang="uk-UA" sz="3200" dirty="0"/>
              <a:t>),</a:t>
            </a:r>
            <a:r>
              <a:rPr lang="uk-UA" sz="3200" b="1" dirty="0"/>
              <a:t> </a:t>
            </a:r>
            <a:endParaRPr lang="uk-UA" sz="3200" b="1" dirty="0"/>
          </a:p>
          <a:p>
            <a:pPr marL="361950" indent="0">
              <a:buNone/>
            </a:pPr>
            <a:r>
              <a:rPr lang="uk-UA" sz="3200" b="1" dirty="0" smtClean="0"/>
              <a:t>діє</a:t>
            </a:r>
            <a:r>
              <a:rPr lang="uk-UA" sz="3200" dirty="0" smtClean="0"/>
              <a:t> необдумано (діє  </a:t>
            </a:r>
            <a:r>
              <a:rPr lang="uk-UA" sz="3200" i="1" dirty="0"/>
              <a:t>як? </a:t>
            </a:r>
            <a:r>
              <a:rPr lang="uk-UA" sz="3200" dirty="0" smtClean="0"/>
              <a:t>необдумано</a:t>
            </a:r>
            <a:r>
              <a:rPr lang="uk-UA" sz="3200" dirty="0"/>
              <a:t>), </a:t>
            </a:r>
            <a:endParaRPr lang="uk-UA" sz="3200" dirty="0" smtClean="0"/>
          </a:p>
          <a:p>
            <a:pPr marL="361950" indent="0">
              <a:buNone/>
            </a:pPr>
            <a:r>
              <a:rPr lang="uk-UA" sz="3200" b="1" dirty="0"/>
              <a:t>п</a:t>
            </a:r>
            <a:r>
              <a:rPr lang="uk-UA" sz="3200" b="1" dirty="0" smtClean="0"/>
              <a:t>оливати</a:t>
            </a:r>
            <a:r>
              <a:rPr lang="uk-UA" sz="3200" dirty="0" smtClean="0"/>
              <a:t> розсаду (поливати   </a:t>
            </a:r>
            <a:r>
              <a:rPr lang="uk-UA" sz="3200" i="1" dirty="0"/>
              <a:t>що?</a:t>
            </a:r>
            <a:r>
              <a:rPr lang="uk-UA" sz="3200" dirty="0"/>
              <a:t> </a:t>
            </a:r>
            <a:r>
              <a:rPr lang="uk-UA" sz="3200" dirty="0" smtClean="0"/>
              <a:t>розсаду).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uk-UA" sz="3200" b="1" dirty="0"/>
              <a:t>Залежним</a:t>
            </a:r>
            <a:r>
              <a:rPr lang="uk-UA" sz="3200" dirty="0"/>
              <a:t> є те слово, до якого ставлять питання від головного.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3604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97135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Синтаксичний зв’язок слів у словосполученні</a:t>
            </a:r>
            <a:br>
              <a:rPr lang="uk-UA" b="1" dirty="0" smtClean="0"/>
            </a:br>
            <a:r>
              <a:rPr lang="uk-UA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визначаємо за питанням від головного слова</a:t>
            </a:r>
            <a:endParaRPr lang="ru-RU" sz="24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62706" y="1441808"/>
            <a:ext cx="3285813" cy="105777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додаток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404" y="1405105"/>
            <a:ext cx="3315956" cy="1094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859" y="1429432"/>
            <a:ext cx="3386295" cy="1070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05046" y="1601364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означення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833082" y="1601364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обставина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2707" y="2499584"/>
            <a:ext cx="3285812" cy="796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chemeClr val="tx1"/>
                </a:solidFill>
              </a:rPr>
              <a:t>керування</a:t>
            </a:r>
            <a:endParaRPr lang="ru-RU" sz="2800" b="1" u="sng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70549" y="2499584"/>
            <a:ext cx="3275763" cy="796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chemeClr val="tx1"/>
                </a:solidFill>
              </a:rPr>
              <a:t>узгодження</a:t>
            </a:r>
            <a:endParaRPr lang="ru-RU" sz="2800" b="1" u="sng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67859" y="2499584"/>
            <a:ext cx="3386295" cy="796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chemeClr val="tx1"/>
                </a:solidFill>
              </a:rPr>
              <a:t>прилягання</a:t>
            </a:r>
            <a:endParaRPr lang="ru-RU" sz="2800" b="1" u="sng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3095" y="3295859"/>
            <a:ext cx="3094892" cy="2059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381081" y="3295859"/>
            <a:ext cx="3044651" cy="2059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998488" y="3295859"/>
            <a:ext cx="3135086" cy="2059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43095" y="3295859"/>
            <a:ext cx="30948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іти (чим?) дорогою</a:t>
            </a:r>
          </a:p>
          <a:p>
            <a:r>
              <a:rPr lang="uk-UA" sz="2000" dirty="0" smtClean="0"/>
              <a:t>дивитися (на що?) на небо</a:t>
            </a:r>
          </a:p>
          <a:p>
            <a:r>
              <a:rPr lang="uk-UA" sz="2000" dirty="0" smtClean="0"/>
              <a:t>подякувати (кому?) мамі</a:t>
            </a:r>
          </a:p>
          <a:p>
            <a:r>
              <a:rPr lang="uk-UA" sz="2000" dirty="0" smtClean="0"/>
              <a:t>спекти (що?) пиріг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381081" y="3295859"/>
            <a:ext cx="30446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кекси (</a:t>
            </a:r>
            <a:r>
              <a:rPr lang="uk-UA" sz="2000" dirty="0"/>
              <a:t>я</a:t>
            </a:r>
            <a:r>
              <a:rPr lang="uk-UA" sz="2000" dirty="0" smtClean="0"/>
              <a:t>кі?) лимонні</a:t>
            </a:r>
          </a:p>
          <a:p>
            <a:r>
              <a:rPr lang="uk-UA" sz="2000" dirty="0"/>
              <a:t>т</a:t>
            </a:r>
            <a:r>
              <a:rPr lang="uk-UA" sz="2000" dirty="0" smtClean="0"/>
              <a:t>орт (який?) з горіхами</a:t>
            </a:r>
          </a:p>
          <a:p>
            <a:r>
              <a:rPr lang="uk-UA" sz="2000" dirty="0"/>
              <a:t>д</a:t>
            </a:r>
            <a:r>
              <a:rPr lang="uk-UA" sz="2000" dirty="0" smtClean="0"/>
              <a:t>ощ (який?) зі снігом</a:t>
            </a:r>
          </a:p>
          <a:p>
            <a:r>
              <a:rPr lang="uk-UA" sz="2000" dirty="0"/>
              <a:t>ф</a:t>
            </a:r>
            <a:r>
              <a:rPr lang="uk-UA" sz="2000" dirty="0" smtClean="0"/>
              <a:t>утболка (яка?) з веселим </a:t>
            </a:r>
            <a:r>
              <a:rPr lang="uk-UA" sz="2000" dirty="0" err="1" smtClean="0"/>
              <a:t>принтом</a:t>
            </a:r>
            <a:endParaRPr lang="uk-UA" sz="2000" dirty="0" smtClean="0"/>
          </a:p>
          <a:p>
            <a:r>
              <a:rPr lang="uk-UA" sz="2000" dirty="0"/>
              <a:t>р</a:t>
            </a:r>
            <a:r>
              <a:rPr lang="uk-UA" sz="2000" dirty="0" smtClean="0"/>
              <a:t>ічка (яка?) Прут 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998489" y="3537020"/>
            <a:ext cx="3135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в</a:t>
            </a:r>
            <a:r>
              <a:rPr lang="uk-UA" sz="2000" dirty="0" smtClean="0"/>
              <a:t>иростив (коли?) торік</a:t>
            </a:r>
          </a:p>
          <a:p>
            <a:r>
              <a:rPr lang="uk-UA" sz="2000" dirty="0"/>
              <a:t>п</a:t>
            </a:r>
            <a:r>
              <a:rPr lang="uk-UA" sz="2000" dirty="0" smtClean="0"/>
              <a:t>рацює (як?) сидячи</a:t>
            </a:r>
          </a:p>
          <a:p>
            <a:r>
              <a:rPr lang="uk-UA" sz="2000" dirty="0"/>
              <a:t>п</a:t>
            </a:r>
            <a:r>
              <a:rPr lang="uk-UA" sz="2000" dirty="0" smtClean="0"/>
              <a:t>ішов (з якою метою?) працювати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128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810584"/>
          </a:xfrm>
        </p:spPr>
        <p:txBody>
          <a:bodyPr/>
          <a:lstStyle/>
          <a:p>
            <a:pPr algn="ctr"/>
            <a:r>
              <a:rPr lang="uk-UA" b="1" dirty="0" smtClean="0"/>
              <a:t>Поєднання слів, що </a:t>
            </a:r>
            <a:r>
              <a:rPr lang="uk-UA" sz="4000" b="1" dirty="0" smtClean="0"/>
              <a:t>не</a:t>
            </a:r>
            <a:r>
              <a:rPr lang="uk-UA" b="1" dirty="0" smtClean="0"/>
              <a:t> є словосполученнями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sz="2800" b="1" dirty="0"/>
              <a:t>с</a:t>
            </a:r>
            <a:r>
              <a:rPr lang="uk-UA" sz="2800" b="1" dirty="0" smtClean="0"/>
              <a:t>лужбове слово + самостійне: </a:t>
            </a:r>
            <a:r>
              <a:rPr lang="uk-UA" sz="2800" i="1" dirty="0" smtClean="0"/>
              <a:t>нехай знайде, біля кордону;</a:t>
            </a:r>
          </a:p>
          <a:p>
            <a:r>
              <a:rPr lang="uk-UA" sz="2800" b="1" dirty="0"/>
              <a:t>с</a:t>
            </a:r>
            <a:r>
              <a:rPr lang="uk-UA" sz="2800" b="1" dirty="0" smtClean="0"/>
              <a:t>кладені форми: </a:t>
            </a:r>
            <a:r>
              <a:rPr lang="uk-UA" sz="2800" i="1" dirty="0" smtClean="0"/>
              <a:t>найбільш вдалий, буду стримувати;</a:t>
            </a:r>
          </a:p>
          <a:p>
            <a:r>
              <a:rPr lang="uk-UA" sz="2800" b="1" dirty="0"/>
              <a:t>п</a:t>
            </a:r>
            <a:r>
              <a:rPr lang="uk-UA" sz="2800" b="1" dirty="0" smtClean="0"/>
              <a:t>ідмет + присудок: </a:t>
            </a:r>
            <a:r>
              <a:rPr lang="uk-UA" sz="2800" i="1" dirty="0" smtClean="0"/>
              <a:t>Зорі запалали. Сестра – студентка.</a:t>
            </a:r>
          </a:p>
          <a:p>
            <a:r>
              <a:rPr lang="uk-UA" sz="2800" b="1" dirty="0"/>
              <a:t>о</a:t>
            </a:r>
            <a:r>
              <a:rPr lang="uk-UA" sz="2800" b="1" dirty="0" smtClean="0"/>
              <a:t>днорідні члени речення </a:t>
            </a:r>
            <a:r>
              <a:rPr lang="uk-UA" sz="2800" b="1" dirty="0"/>
              <a:t>(</a:t>
            </a:r>
            <a:r>
              <a:rPr lang="uk-UA" sz="2800" b="1" dirty="0" smtClean="0"/>
              <a:t>сурядний зв’язок): </a:t>
            </a:r>
            <a:r>
              <a:rPr lang="uk-UA" sz="2800" i="1" dirty="0" smtClean="0"/>
              <a:t>ти або він; не швидко, а повільно;</a:t>
            </a:r>
          </a:p>
          <a:p>
            <a:r>
              <a:rPr lang="uk-UA" sz="2800" b="1" dirty="0"/>
              <a:t>ф</a:t>
            </a:r>
            <a:r>
              <a:rPr lang="uk-UA" sz="2800" b="1" dirty="0" smtClean="0"/>
              <a:t>разеологізми:</a:t>
            </a:r>
            <a:r>
              <a:rPr lang="uk-UA" sz="2800" i="1" dirty="0" smtClean="0"/>
              <a:t> крутити носом, дамоклів меч.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92069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43481" y="529213"/>
            <a:ext cx="10503877" cy="751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b="1" dirty="0" smtClean="0"/>
              <a:t>Типові помилки у словосполученнях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93664" y="2104292"/>
            <a:ext cx="4876800" cy="528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Правильно</a:t>
            </a:r>
            <a:endParaRPr 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500341" y="2104292"/>
            <a:ext cx="48768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uk-UA" dirty="0" smtClean="0"/>
              <a:t>Неправильно</a:t>
            </a:r>
          </a:p>
          <a:p>
            <a:pPr marL="0" indent="0">
              <a:buNone/>
            </a:pPr>
            <a:r>
              <a:rPr lang="uk-UA" dirty="0"/>
              <a:t>Зупинка по </a:t>
            </a:r>
            <a:r>
              <a:rPr lang="uk-UA" dirty="0" smtClean="0"/>
              <a:t>вимозі</a:t>
            </a:r>
          </a:p>
          <a:p>
            <a:pPr marL="0" indent="0">
              <a:buNone/>
            </a:pPr>
            <a:r>
              <a:rPr lang="uk-UA" dirty="0"/>
              <a:t>Пропустити по </a:t>
            </a:r>
            <a:r>
              <a:rPr lang="uk-UA" dirty="0" smtClean="0"/>
              <a:t>хворобі</a:t>
            </a:r>
          </a:p>
          <a:p>
            <a:pPr marL="0" indent="0">
              <a:buNone/>
            </a:pPr>
            <a:r>
              <a:rPr lang="uk-UA" dirty="0" smtClean="0"/>
              <a:t>Підручник по фізиці</a:t>
            </a:r>
          </a:p>
          <a:p>
            <a:pPr marL="0" indent="0">
              <a:buNone/>
            </a:pPr>
            <a:r>
              <a:rPr lang="uk-UA" dirty="0"/>
              <a:t>Їздити по містам, по </a:t>
            </a:r>
            <a:r>
              <a:rPr lang="uk-UA" dirty="0" smtClean="0"/>
              <a:t>селам</a:t>
            </a:r>
          </a:p>
          <a:p>
            <a:pPr marL="0" indent="0">
              <a:buNone/>
            </a:pPr>
            <a:r>
              <a:rPr lang="uk-UA" dirty="0"/>
              <a:t>Вчити </a:t>
            </a:r>
            <a:r>
              <a:rPr lang="uk-UA" dirty="0" smtClean="0"/>
              <a:t>математиці</a:t>
            </a:r>
          </a:p>
          <a:p>
            <a:pPr marL="0" indent="0">
              <a:buNone/>
            </a:pPr>
            <a:r>
              <a:rPr lang="uk-UA" dirty="0"/>
              <a:t>Дякувати </a:t>
            </a:r>
            <a:r>
              <a:rPr lang="uk-UA" dirty="0" smtClean="0"/>
              <a:t>бабусю</a:t>
            </a:r>
          </a:p>
          <a:p>
            <a:pPr marL="0" indent="0">
              <a:buNone/>
            </a:pPr>
            <a:r>
              <a:rPr lang="uk-UA" dirty="0" smtClean="0"/>
              <a:t>Захворіти на ангіну</a:t>
            </a:r>
          </a:p>
          <a:p>
            <a:pPr marL="0" indent="0">
              <a:buNone/>
            </a:pPr>
            <a:r>
              <a:rPr lang="uk-UA" dirty="0"/>
              <a:t>Знущання над малим </a:t>
            </a:r>
            <a:r>
              <a:rPr lang="uk-UA" dirty="0" smtClean="0"/>
              <a:t>бізнесом</a:t>
            </a:r>
          </a:p>
          <a:p>
            <a:pPr marL="0" indent="0">
              <a:buNone/>
            </a:pPr>
            <a:r>
              <a:rPr lang="uk-UA" dirty="0" smtClean="0"/>
              <a:t>Одружитися на Тетяні</a:t>
            </a:r>
            <a:endParaRPr 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5846064" y="2487804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 smtClean="0"/>
              <a:t>зупинка на вимогу </a:t>
            </a:r>
            <a:endParaRPr lang="ru-RU" dirty="0"/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5846064" y="2936630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п</a:t>
            </a:r>
            <a:r>
              <a:rPr lang="uk-UA" dirty="0" smtClean="0"/>
              <a:t>ропустити через хворобу </a:t>
            </a:r>
            <a:endParaRPr lang="ru-RU" dirty="0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846064" y="3432768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п</a:t>
            </a:r>
            <a:r>
              <a:rPr lang="uk-UA" dirty="0" smtClean="0"/>
              <a:t>ідручник з фізики </a:t>
            </a:r>
            <a:endParaRPr lang="ru-RU" dirty="0"/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5846064" y="3861916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 smtClean="0"/>
              <a:t>їздити по містах, по селах  </a:t>
            </a:r>
            <a:endParaRPr lang="ru-RU" dirty="0"/>
          </a:p>
        </p:txBody>
      </p:sp>
      <p:sp>
        <p:nvSpPr>
          <p:cNvPr id="11" name="Объект 3"/>
          <p:cNvSpPr txBox="1">
            <a:spLocks/>
          </p:cNvSpPr>
          <p:nvPr/>
        </p:nvSpPr>
        <p:spPr>
          <a:xfrm>
            <a:off x="5795420" y="4268037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в</a:t>
            </a:r>
            <a:r>
              <a:rPr lang="uk-UA" dirty="0" smtClean="0"/>
              <a:t>чити математики </a:t>
            </a:r>
            <a:endParaRPr lang="ru-RU" dirty="0"/>
          </a:p>
        </p:txBody>
      </p:sp>
      <p:sp>
        <p:nvSpPr>
          <p:cNvPr id="12" name="Объект 3"/>
          <p:cNvSpPr txBox="1">
            <a:spLocks/>
          </p:cNvSpPr>
          <p:nvPr/>
        </p:nvSpPr>
        <p:spPr>
          <a:xfrm>
            <a:off x="5783697" y="4773805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д</a:t>
            </a:r>
            <a:r>
              <a:rPr lang="uk-UA" dirty="0" smtClean="0"/>
              <a:t>якувати бабусі  </a:t>
            </a:r>
            <a:endParaRPr lang="ru-RU" dirty="0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5783697" y="6054131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о</a:t>
            </a:r>
            <a:r>
              <a:rPr lang="uk-UA" dirty="0" smtClean="0"/>
              <a:t>дружитися з Тетяною </a:t>
            </a:r>
            <a:endParaRPr lang="ru-RU" dirty="0"/>
          </a:p>
        </p:txBody>
      </p:sp>
      <p:sp>
        <p:nvSpPr>
          <p:cNvPr id="14" name="Объект 3"/>
          <p:cNvSpPr txBox="1">
            <a:spLocks/>
          </p:cNvSpPr>
          <p:nvPr/>
        </p:nvSpPr>
        <p:spPr>
          <a:xfrm>
            <a:off x="5795420" y="5623728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з</a:t>
            </a:r>
            <a:r>
              <a:rPr lang="uk-UA" dirty="0" smtClean="0"/>
              <a:t>нущання з малого бізнесу </a:t>
            </a:r>
            <a:endParaRPr lang="ru-RU" dirty="0"/>
          </a:p>
        </p:txBody>
      </p:sp>
      <p:sp>
        <p:nvSpPr>
          <p:cNvPr id="15" name="Объект 3"/>
          <p:cNvSpPr txBox="1">
            <a:spLocks/>
          </p:cNvSpPr>
          <p:nvPr/>
        </p:nvSpPr>
        <p:spPr>
          <a:xfrm>
            <a:off x="5783697" y="5179089"/>
            <a:ext cx="4876800" cy="528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uk-UA" dirty="0"/>
              <a:t>з</a:t>
            </a:r>
            <a:r>
              <a:rPr lang="uk-UA" dirty="0" smtClean="0"/>
              <a:t>ахворіти ангіною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12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Вправа. </a:t>
            </a:r>
            <a:r>
              <a:rPr lang="uk-UA" b="1" dirty="0"/>
              <a:t>Утворіть </a:t>
            </a:r>
            <a:r>
              <a:rPr lang="uk-UA" b="1" dirty="0" smtClean="0"/>
              <a:t>словосполучення. </a:t>
            </a:r>
            <a:r>
              <a:rPr lang="uk-UA" b="1" dirty="0"/>
              <a:t>Визначте головне і залежне  </a:t>
            </a:r>
            <a:r>
              <a:rPr lang="uk-UA" b="1" dirty="0" smtClean="0"/>
              <a:t>слово.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2361362"/>
            <a:ext cx="9956800" cy="4112589"/>
          </a:xfrm>
        </p:spPr>
        <p:txBody>
          <a:bodyPr/>
          <a:lstStyle/>
          <a:p>
            <a:r>
              <a:rPr lang="uk-UA" dirty="0" smtClean="0"/>
              <a:t>Ввічливий </a:t>
            </a:r>
            <a:r>
              <a:rPr lang="uk-UA" dirty="0"/>
              <a:t>(хто?) …,    дякувати (кому?)   …,   (як?)…  зручніше,   (яка?)…  мова,  (скільки?)…  студентів,  турбуватися (про кого?) …,   (хто?) …  із малюків,   (скільки?)…   курчат,   змагатися (як?) …,    цікаве (хто?)…,  (яка?) … розмова,   (який?)…  розділ,   зустрічатися(де?) … ,   цікавий (для кого?) …,    (що?) … неймовірне,  (скільки?)… товариша,  говорити(як?)  …,  двір (чий?) …  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05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i="1" dirty="0" smtClean="0"/>
              <a:t>Вправа. </a:t>
            </a:r>
            <a:r>
              <a:rPr lang="ru-RU" sz="2400" b="1" i="1" dirty="0" err="1"/>
              <a:t>Згрупувати</a:t>
            </a:r>
            <a:r>
              <a:rPr lang="ru-RU" sz="2400" b="1" i="1" dirty="0"/>
              <a:t> та </a:t>
            </a:r>
            <a:r>
              <a:rPr lang="ru-RU" sz="2400" b="1" i="1" dirty="0" err="1"/>
              <a:t>записати</a:t>
            </a:r>
            <a:r>
              <a:rPr lang="ru-RU" sz="2400" b="1" i="1" dirty="0"/>
              <a:t> у три колонки </a:t>
            </a:r>
            <a:r>
              <a:rPr lang="ru-RU" sz="2400" b="1" i="1" dirty="0" err="1"/>
              <a:t>словосполучення</a:t>
            </a:r>
            <a:r>
              <a:rPr lang="ru-RU" sz="2400" b="1" i="1" dirty="0"/>
              <a:t> </a:t>
            </a:r>
            <a:r>
              <a:rPr lang="ru-RU" sz="2400" b="1" i="1" dirty="0" err="1"/>
              <a:t>із</a:t>
            </a:r>
            <a:r>
              <a:rPr lang="ru-RU" sz="2400" b="1" i="1" dirty="0"/>
              <a:t> </a:t>
            </a:r>
            <a:r>
              <a:rPr lang="ru-RU" sz="2400" b="1" i="1" dirty="0" err="1"/>
              <a:t>зв’язком</a:t>
            </a:r>
            <a:r>
              <a:rPr lang="ru-RU" sz="2400" b="1" i="1" dirty="0"/>
              <a:t> </a:t>
            </a:r>
            <a:r>
              <a:rPr lang="ru-RU" sz="2400" b="1" i="1" dirty="0" err="1"/>
              <a:t>узгодження</a:t>
            </a:r>
            <a:r>
              <a:rPr lang="ru-RU" sz="2400" b="1" i="1" dirty="0"/>
              <a:t>, </a:t>
            </a:r>
            <a:r>
              <a:rPr lang="ru-RU" sz="2400" b="1" i="1" dirty="0" err="1"/>
              <a:t>керування</a:t>
            </a:r>
            <a:r>
              <a:rPr lang="ru-RU" sz="2400" b="1" i="1" dirty="0"/>
              <a:t> і </a:t>
            </a:r>
            <a:r>
              <a:rPr lang="ru-RU" sz="2400" b="1" i="1" dirty="0" err="1"/>
              <a:t>прилягання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Неповторний</a:t>
            </a:r>
            <a:r>
              <a:rPr lang="ru-RU" dirty="0" smtClean="0"/>
              <a:t> </a:t>
            </a:r>
            <a:r>
              <a:rPr lang="ru-RU" dirty="0" err="1"/>
              <a:t>краєвид</a:t>
            </a:r>
            <a:r>
              <a:rPr lang="ru-RU" dirty="0"/>
              <a:t>; </a:t>
            </a:r>
            <a:r>
              <a:rPr lang="ru-RU" dirty="0" err="1"/>
              <a:t>висловлення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; </a:t>
            </a:r>
            <a:r>
              <a:rPr lang="ru-RU" dirty="0" err="1"/>
              <a:t>неймовірно</a:t>
            </a:r>
            <a:r>
              <a:rPr lang="ru-RU" dirty="0"/>
              <a:t> </a:t>
            </a:r>
            <a:r>
              <a:rPr lang="ru-RU" dirty="0" err="1"/>
              <a:t>гарний</a:t>
            </a:r>
            <a:r>
              <a:rPr lang="ru-RU" dirty="0"/>
              <a:t>; </a:t>
            </a:r>
            <a:r>
              <a:rPr lang="ru-RU" dirty="0" err="1"/>
              <a:t>висловилися</a:t>
            </a:r>
            <a:r>
              <a:rPr lang="ru-RU" dirty="0"/>
              <a:t> </a:t>
            </a:r>
            <a:r>
              <a:rPr lang="ru-RU" dirty="0" err="1"/>
              <a:t>недвозначно</a:t>
            </a:r>
            <a:r>
              <a:rPr lang="ru-RU" dirty="0"/>
              <a:t>; </a:t>
            </a:r>
            <a:r>
              <a:rPr lang="ru-RU" dirty="0" err="1"/>
              <a:t>якнайвища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; </a:t>
            </a:r>
            <a:r>
              <a:rPr lang="ru-RU" dirty="0" err="1"/>
              <a:t>справжнісінька</a:t>
            </a:r>
            <a:r>
              <a:rPr lang="ru-RU" dirty="0"/>
              <a:t> </a:t>
            </a:r>
            <a:r>
              <a:rPr lang="ru-RU" dirty="0" err="1"/>
              <a:t>сенсація</a:t>
            </a:r>
            <a:r>
              <a:rPr lang="ru-RU" dirty="0"/>
              <a:t>; стояли </a:t>
            </a:r>
            <a:r>
              <a:rPr lang="ru-RU" dirty="0" err="1"/>
              <a:t>завмерши</a:t>
            </a:r>
            <a:r>
              <a:rPr lang="ru-RU" dirty="0"/>
              <a:t>; знаменна </a:t>
            </a:r>
            <a:r>
              <a:rPr lang="ru-RU" dirty="0" err="1"/>
              <a:t>подія</a:t>
            </a:r>
            <a:r>
              <a:rPr lang="ru-RU" dirty="0"/>
              <a:t>; </a:t>
            </a:r>
            <a:r>
              <a:rPr lang="ru-RU" dirty="0" err="1"/>
              <a:t>незабутнє</a:t>
            </a:r>
            <a:r>
              <a:rPr lang="ru-RU" dirty="0"/>
              <a:t> </a:t>
            </a:r>
            <a:r>
              <a:rPr lang="ru-RU" dirty="0" err="1"/>
              <a:t>враження</a:t>
            </a:r>
            <a:r>
              <a:rPr lang="ru-RU" dirty="0"/>
              <a:t>; у </a:t>
            </a:r>
            <a:r>
              <a:rPr lang="ru-RU" dirty="0" err="1"/>
              <a:t>центрі</a:t>
            </a:r>
            <a:r>
              <a:rPr lang="ru-RU" dirty="0"/>
              <a:t> полотна; </a:t>
            </a:r>
            <a:r>
              <a:rPr lang="ru-RU" dirty="0" err="1"/>
              <a:t>зачаровані</a:t>
            </a:r>
            <a:r>
              <a:rPr lang="ru-RU" dirty="0"/>
              <a:t> колоритом; </a:t>
            </a:r>
            <a:r>
              <a:rPr lang="ru-RU" dirty="0" err="1"/>
              <a:t>відгуки</a:t>
            </a:r>
            <a:r>
              <a:rPr lang="ru-RU" dirty="0"/>
              <a:t> про пейзаж; не </a:t>
            </a:r>
            <a:r>
              <a:rPr lang="ru-RU" dirty="0" err="1"/>
              <a:t>забулася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; на </a:t>
            </a:r>
            <a:r>
              <a:rPr lang="ru-RU" dirty="0" err="1"/>
              <a:t>вершині</a:t>
            </a:r>
            <a:r>
              <a:rPr lang="ru-RU" dirty="0"/>
              <a:t> </a:t>
            </a:r>
            <a:r>
              <a:rPr lang="ru-RU" dirty="0" err="1"/>
              <a:t>слави</a:t>
            </a:r>
            <a:r>
              <a:rPr lang="ru-RU" dirty="0"/>
              <a:t>; </a:t>
            </a:r>
            <a:r>
              <a:rPr lang="ru-RU" dirty="0" err="1"/>
              <a:t>наперекір</a:t>
            </a:r>
            <a:r>
              <a:rPr lang="ru-RU" dirty="0"/>
              <a:t> </a:t>
            </a:r>
            <a:r>
              <a:rPr lang="ru-RU" dirty="0" err="1"/>
              <a:t>долі</a:t>
            </a:r>
            <a:r>
              <a:rPr lang="ru-RU" dirty="0"/>
              <a:t>; </a:t>
            </a:r>
            <a:r>
              <a:rPr lang="ru-RU" dirty="0" err="1"/>
              <a:t>освітлений</a:t>
            </a:r>
            <a:r>
              <a:rPr lang="ru-RU" dirty="0"/>
              <a:t> </a:t>
            </a:r>
            <a:r>
              <a:rPr lang="ru-RU" dirty="0" err="1"/>
              <a:t>яскраво</a:t>
            </a:r>
            <a:r>
              <a:rPr lang="ru-RU" dirty="0"/>
              <a:t>; </a:t>
            </a:r>
            <a:r>
              <a:rPr lang="ru-RU" dirty="0" err="1"/>
              <a:t>нестримно</a:t>
            </a:r>
            <a:r>
              <a:rPr lang="ru-RU" dirty="0"/>
              <a:t> </a:t>
            </a:r>
            <a:r>
              <a:rPr lang="ru-RU" dirty="0" err="1"/>
              <a:t>плине</a:t>
            </a:r>
            <a:r>
              <a:rPr lang="ru-RU" dirty="0"/>
              <a:t>; </a:t>
            </a:r>
            <a:r>
              <a:rPr lang="ru-RU" dirty="0" err="1"/>
              <a:t>працював</a:t>
            </a:r>
            <a:r>
              <a:rPr lang="ru-RU" dirty="0"/>
              <a:t> </a:t>
            </a:r>
            <a:r>
              <a:rPr lang="ru-RU" dirty="0" err="1"/>
              <a:t>захоплено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5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smtClean="0"/>
              <a:t>Вправа. Перепишіть і підкресліть ті поєднання слів, які </a:t>
            </a:r>
            <a:r>
              <a:rPr lang="uk-UA" sz="2800" b="1" i="1" dirty="0"/>
              <a:t>Визначте, які </a:t>
            </a:r>
            <a:r>
              <a:rPr lang="uk-UA" sz="2800" b="1" i="1" dirty="0" smtClean="0"/>
              <a:t> </a:t>
            </a:r>
            <a:r>
              <a:rPr lang="uk-UA" sz="2800" b="1" i="1" dirty="0"/>
              <a:t>не є словосполученнями</a:t>
            </a:r>
            <a:r>
              <a:rPr lang="uk-UA" sz="2800" b="1" i="1" dirty="0" smtClean="0"/>
              <a:t>. </a:t>
            </a:r>
            <a:endParaRPr lang="ru-RU" sz="28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2049864"/>
            <a:ext cx="9956800" cy="442408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Укласти </a:t>
            </a:r>
            <a:r>
              <a:rPr lang="uk-UA" dirty="0"/>
              <a:t>угоду; архіви й бібліотеки; на арені; творча робота; розуміти й відчувати; вода спадала; буду навчатись; духовний розвиток; протягом року; хліб і сіль; ранок позначався змінами; не більше чотирьох годин; необхідність порятунку; по пагорбах і долах; більш досвідчений; </a:t>
            </a:r>
            <a:r>
              <a:rPr lang="uk-UA" dirty="0" smtClean="0"/>
              <a:t>рідне </a:t>
            </a:r>
            <a:r>
              <a:rPr lang="uk-UA" dirty="0"/>
              <a:t>слово; деякі із своїх; упродовж століття; звернутися з листом; найменший у сім’ї; троянди й виноград; висловити надію; парко й духмяно; </a:t>
            </a:r>
            <a:r>
              <a:rPr lang="uk-UA" dirty="0" smtClean="0"/>
              <a:t>на </a:t>
            </a:r>
            <a:r>
              <a:rPr lang="uk-UA" dirty="0"/>
              <a:t>землі й на </a:t>
            </a:r>
            <a:r>
              <a:rPr lang="uk-UA" dirty="0" smtClean="0"/>
              <a:t>небі.</a:t>
            </a:r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Вправа. Відредагуйте словосполучення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/>
              <a:t>Дякувати</a:t>
            </a:r>
            <a:r>
              <a:rPr lang="ru-RU" dirty="0"/>
              <a:t> приятелю, </a:t>
            </a:r>
            <a:r>
              <a:rPr lang="ru-RU" dirty="0" err="1" smtClean="0"/>
              <a:t>хворіти</a:t>
            </a:r>
            <a:r>
              <a:rPr lang="ru-RU" dirty="0" smtClean="0"/>
              <a:t> </a:t>
            </a:r>
            <a:r>
              <a:rPr lang="ru-RU" dirty="0" err="1" smtClean="0"/>
              <a:t>грипом</a:t>
            </a:r>
            <a:r>
              <a:rPr lang="ru-RU" dirty="0" smtClean="0"/>
              <a:t>, </a:t>
            </a:r>
            <a:r>
              <a:rPr lang="ru-RU" dirty="0" err="1"/>
              <a:t>вжити</a:t>
            </a:r>
            <a:r>
              <a:rPr lang="ru-RU" dirty="0"/>
              <a:t> заходи, </a:t>
            </a:r>
            <a:r>
              <a:rPr lang="ru-RU" dirty="0" err="1"/>
              <a:t>повідомити</a:t>
            </a:r>
            <a:r>
              <a:rPr lang="ru-RU" dirty="0"/>
              <a:t> факсом, </a:t>
            </a:r>
            <a:r>
              <a:rPr lang="ru-RU" dirty="0" err="1"/>
              <a:t>заволодіти</a:t>
            </a:r>
            <a:r>
              <a:rPr lang="ru-RU" dirty="0"/>
              <a:t> </a:t>
            </a:r>
            <a:r>
              <a:rPr lang="ru-RU" dirty="0" err="1"/>
              <a:t>увагою</a:t>
            </a:r>
            <a:r>
              <a:rPr lang="ru-RU" dirty="0"/>
              <a:t>, </a:t>
            </a:r>
            <a:r>
              <a:rPr lang="ru-RU" dirty="0" err="1"/>
              <a:t>запобігти</a:t>
            </a:r>
            <a:r>
              <a:rPr lang="ru-RU" dirty="0"/>
              <a:t> </a:t>
            </a:r>
            <a:r>
              <a:rPr lang="ru-RU" dirty="0" err="1"/>
              <a:t>біді</a:t>
            </a:r>
            <a:r>
              <a:rPr lang="ru-RU" dirty="0"/>
              <a:t>; </a:t>
            </a:r>
            <a:r>
              <a:rPr lang="ru-RU" dirty="0" err="1"/>
              <a:t>завідувач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; </a:t>
            </a:r>
            <a:r>
              <a:rPr lang="ru-RU" dirty="0" err="1"/>
              <a:t>враження</a:t>
            </a:r>
            <a:r>
              <a:rPr lang="ru-RU" dirty="0"/>
              <a:t> про спектакль, </a:t>
            </a:r>
            <a:r>
              <a:rPr lang="ru-RU" dirty="0" err="1"/>
              <a:t>зраджувати</a:t>
            </a:r>
            <a:r>
              <a:rPr lang="ru-RU" dirty="0"/>
              <a:t> </a:t>
            </a:r>
            <a:r>
              <a:rPr lang="ru-RU" dirty="0" err="1"/>
              <a:t>своєму</a:t>
            </a:r>
            <a:r>
              <a:rPr lang="ru-RU" dirty="0"/>
              <a:t> слову,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dirty="0" err="1"/>
              <a:t>п’ятдесяти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знущатися</a:t>
            </a:r>
            <a:r>
              <a:rPr lang="ru-RU" dirty="0"/>
              <a:t> з </a:t>
            </a:r>
            <a:r>
              <a:rPr lang="ru-RU" dirty="0" err="1" smtClean="0"/>
              <a:t>читачів</a:t>
            </a:r>
            <a:r>
              <a:rPr lang="ru-RU" dirty="0" smtClean="0"/>
              <a:t>, </a:t>
            </a:r>
            <a:r>
              <a:rPr lang="ru-RU" dirty="0" err="1" smtClean="0"/>
              <a:t>вчити</a:t>
            </a:r>
            <a:r>
              <a:rPr lang="ru-RU" dirty="0" smtClean="0"/>
              <a:t> </a:t>
            </a:r>
            <a:r>
              <a:rPr lang="ru-RU" dirty="0" err="1" smtClean="0"/>
              <a:t>мові</a:t>
            </a:r>
            <a:r>
              <a:rPr lang="ru-RU" dirty="0" smtClean="0"/>
              <a:t>, </a:t>
            </a:r>
            <a:r>
              <a:rPr lang="ru-RU" dirty="0" err="1" smtClean="0"/>
              <a:t>дивуватися</a:t>
            </a:r>
            <a:r>
              <a:rPr lang="ru-RU" dirty="0" smtClean="0"/>
              <a:t> </a:t>
            </a:r>
            <a:r>
              <a:rPr lang="ru-RU" dirty="0" err="1" smtClean="0"/>
              <a:t>звичаям</a:t>
            </a:r>
            <a:r>
              <a:rPr lang="ru-RU" dirty="0" smtClean="0"/>
              <a:t>, не </a:t>
            </a:r>
            <a:r>
              <a:rPr lang="ru-RU" dirty="0" err="1" smtClean="0"/>
              <a:t>чути</a:t>
            </a:r>
            <a:r>
              <a:rPr lang="ru-RU" dirty="0" smtClean="0"/>
              <a:t> слово, </a:t>
            </a:r>
            <a:r>
              <a:rPr lang="ru-RU" dirty="0" err="1" smtClean="0"/>
              <a:t>перетворитися</a:t>
            </a:r>
            <a:r>
              <a:rPr lang="ru-RU" dirty="0" smtClean="0"/>
              <a:t> в </a:t>
            </a:r>
            <a:r>
              <a:rPr lang="ru-RU" dirty="0" err="1" smtClean="0"/>
              <a:t>комаху</a:t>
            </a:r>
            <a:r>
              <a:rPr lang="ru-RU" dirty="0" smtClean="0"/>
              <a:t>, </a:t>
            </a:r>
            <a:r>
              <a:rPr lang="ru-RU" dirty="0" err="1" smtClean="0"/>
              <a:t>радіти</a:t>
            </a:r>
            <a:r>
              <a:rPr lang="ru-RU" dirty="0" smtClean="0"/>
              <a:t> </a:t>
            </a:r>
            <a:r>
              <a:rPr lang="ru-RU" dirty="0" err="1" smtClean="0"/>
              <a:t>успіхам</a:t>
            </a:r>
            <a:r>
              <a:rPr lang="ru-RU" dirty="0" smtClean="0"/>
              <a:t>, </a:t>
            </a:r>
            <a:r>
              <a:rPr lang="ru-RU" dirty="0" err="1" smtClean="0"/>
              <a:t>сміятися</a:t>
            </a:r>
            <a:r>
              <a:rPr lang="ru-RU" dirty="0" smtClean="0"/>
              <a:t> над </a:t>
            </a:r>
            <a:r>
              <a:rPr lang="ru-RU" dirty="0" err="1" smtClean="0"/>
              <a:t>невдачами</a:t>
            </a:r>
            <a:r>
              <a:rPr lang="ru-RU" dirty="0" smtClean="0"/>
              <a:t>, </a:t>
            </a:r>
            <a:r>
              <a:rPr lang="ru-RU" dirty="0" err="1" smtClean="0"/>
              <a:t>уподібнюватися</a:t>
            </a:r>
            <a:r>
              <a:rPr lang="ru-RU" dirty="0" smtClean="0"/>
              <a:t> </a:t>
            </a:r>
            <a:r>
              <a:rPr lang="ru-RU" dirty="0" err="1" smtClean="0"/>
              <a:t>тварині</a:t>
            </a:r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32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15">
      <a:dk1>
        <a:sysClr val="windowText" lastClr="000000"/>
      </a:dk1>
      <a:lt1>
        <a:srgbClr val="FFFF00"/>
      </a:lt1>
      <a:dk2>
        <a:srgbClr val="C41AC8"/>
      </a:dk2>
      <a:lt2>
        <a:srgbClr val="D67B01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1027</TotalTime>
  <Words>582</Words>
  <Application>Microsoft Office PowerPoint</Application>
  <PresentationFormat>Произвольный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Синтаксис</vt:lpstr>
      <vt:lpstr>Синтаксис – розділ мови, який вивчає словосполучення і речення. Пунктуація – розділ мови, який вивчає розділові знаки.</vt:lpstr>
      <vt:lpstr>Презентация PowerPoint</vt:lpstr>
      <vt:lpstr>Синтаксичний зв’язок слів у словосполученні визначаємо за питанням від головного слова</vt:lpstr>
      <vt:lpstr>Поєднання слів, що не є словосполученнями</vt:lpstr>
      <vt:lpstr>Презентация PowerPoint</vt:lpstr>
      <vt:lpstr>Вправа. Утворіть словосполучення. Визначте головне і залежне  слово. </vt:lpstr>
      <vt:lpstr>Вправа. Згрупувати та записати у три колонки словосполучення із зв’язком узгодження, керування і прилягання.</vt:lpstr>
      <vt:lpstr>Вправа. Перепишіть і підкресліть ті поєднання слів, які Визначте, які  не є словосполученнями. </vt:lpstr>
      <vt:lpstr>Вправа. Відредагуйте словосполучення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Синтаксис</dc:title>
  <dc:creator>thenewidea2018@outlook.com</dc:creator>
  <cp:lastModifiedBy>Пользователь Windows</cp:lastModifiedBy>
  <cp:revision>71</cp:revision>
  <dcterms:created xsi:type="dcterms:W3CDTF">2019-03-04T22:45:51Z</dcterms:created>
  <dcterms:modified xsi:type="dcterms:W3CDTF">2021-04-06T08:19:28Z</dcterms:modified>
</cp:coreProperties>
</file>