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Користувач\Desktop\ДЛЯ ПРЕЗЕНТАЦІЙ\1616533346_33-p-shkolnaya-doska-fon-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05"/>
            <a:ext cx="9143999" cy="687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59632" y="476672"/>
            <a:ext cx="67687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err="1"/>
              <a:t>Речення</a:t>
            </a:r>
            <a:r>
              <a:rPr lang="ru-RU" sz="4800" b="1" dirty="0"/>
              <a:t>, </a:t>
            </a:r>
            <a:r>
              <a:rPr lang="ru-RU" sz="4800" b="1" dirty="0" err="1"/>
              <a:t>його</a:t>
            </a:r>
            <a:r>
              <a:rPr lang="ru-RU" sz="4800" b="1" dirty="0"/>
              <a:t> </a:t>
            </a:r>
            <a:r>
              <a:rPr lang="ru-RU" sz="4800" b="1" dirty="0" err="1"/>
              <a:t>граматична</a:t>
            </a:r>
            <a:r>
              <a:rPr lang="ru-RU" sz="4800" b="1" dirty="0"/>
              <a:t> основа (</a:t>
            </a:r>
            <a:r>
              <a:rPr lang="ru-RU" sz="4800" b="1" dirty="0" err="1"/>
              <a:t>підмет</a:t>
            </a:r>
            <a:r>
              <a:rPr lang="ru-RU" sz="4800" b="1" dirty="0"/>
              <a:t> і </a:t>
            </a:r>
            <a:r>
              <a:rPr lang="ru-RU" sz="4800" b="1" dirty="0" err="1"/>
              <a:t>присудок</a:t>
            </a:r>
            <a:r>
              <a:rPr lang="ru-RU" sz="4800" b="1" dirty="0"/>
              <a:t>)</a:t>
            </a:r>
            <a:r>
              <a:rPr lang="ru-RU" sz="4800" dirty="0"/>
              <a:t/>
            </a:r>
            <a:br>
              <a:rPr lang="ru-RU" sz="4800" dirty="0"/>
            </a:br>
            <a:endParaRPr lang="uk-UA" sz="4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66506" y="2852936"/>
            <a:ext cx="721098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/>
              <a:t>Слова в </a:t>
            </a:r>
            <a:r>
              <a:rPr lang="ru-RU" sz="3200" dirty="0" err="1"/>
              <a:t>мові</a:t>
            </a:r>
            <a:r>
              <a:rPr lang="ru-RU" sz="3200" dirty="0"/>
              <a:t> не </a:t>
            </a:r>
            <a:r>
              <a:rPr lang="ru-RU" sz="3200" dirty="0" err="1"/>
              <a:t>хочуть</a:t>
            </a:r>
            <a:r>
              <a:rPr lang="ru-RU" sz="3200" dirty="0"/>
              <a:t> бути одинокими і тому </a:t>
            </a:r>
            <a:r>
              <a:rPr lang="ru-RU" sz="3200" dirty="0" err="1"/>
              <a:t>сполучаються</a:t>
            </a:r>
            <a:r>
              <a:rPr lang="ru-RU" sz="3200" dirty="0"/>
              <a:t> в </a:t>
            </a:r>
            <a:r>
              <a:rPr lang="ru-RU" sz="3200" dirty="0" err="1"/>
              <a:t>речення</a:t>
            </a:r>
            <a:r>
              <a:rPr lang="ru-RU" sz="3200" dirty="0"/>
              <a:t> для</a:t>
            </a:r>
          </a:p>
          <a:p>
            <a:pPr algn="r"/>
            <a:r>
              <a:rPr lang="ru-RU" sz="3200" dirty="0" err="1"/>
              <a:t>якнайточнішого</a:t>
            </a:r>
            <a:r>
              <a:rPr lang="ru-RU" sz="3200" dirty="0"/>
              <a:t> </a:t>
            </a:r>
            <a:r>
              <a:rPr lang="ru-RU" sz="3200" dirty="0" err="1"/>
              <a:t>втілення</a:t>
            </a:r>
            <a:r>
              <a:rPr lang="ru-RU" sz="3200" dirty="0"/>
              <a:t> думки </a:t>
            </a:r>
            <a:endParaRPr lang="ru-RU" sz="3200" dirty="0" smtClean="0"/>
          </a:p>
          <a:p>
            <a:pPr algn="r"/>
            <a:r>
              <a:rPr lang="ru-RU" sz="3200" dirty="0" smtClean="0"/>
              <a:t>І</a:t>
            </a:r>
            <a:r>
              <a:rPr lang="ru-RU" sz="3200" dirty="0"/>
              <a:t>. </a:t>
            </a:r>
            <a:r>
              <a:rPr lang="ru-RU" sz="3200" dirty="0" err="1" smtClean="0"/>
              <a:t>Вихованець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119094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Користувач\Desktop\ДЛЯ ПРЕЗЕНТАЦІЙ\1616533346_33-p-shkolnaya-doska-fon-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05"/>
            <a:ext cx="9143999" cy="687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95535" y="355322"/>
            <a:ext cx="8352928" cy="441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defRPr/>
            </a:pPr>
            <a:r>
              <a:rPr lang="ru-RU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Вірю</a:t>
            </a:r>
            <a:r>
              <a:rPr lang="ru-R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не </a:t>
            </a:r>
            <a:r>
              <a:rPr lang="ru-RU" sz="2800" b="1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вірю</a:t>
            </a:r>
            <a:r>
              <a:rPr lang="ru-R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  <a:p>
            <a:pPr>
              <a:lnSpc>
                <a:spcPct val="115000"/>
              </a:lnSpc>
              <a:defRPr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Словосполучення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складається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головного і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другорядного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слова?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defRPr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Сполучення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слів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uk-UA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берег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uk-UA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море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є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словосполученням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defRPr/>
            </a:pPr>
            <a:r>
              <a:rPr lang="uk-UA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підмет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присудок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бути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словосполученням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defRPr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4)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Сполучення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слів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uk-UA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тепла вода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є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непоширеним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словосполученням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defRPr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5)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Поширеним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сполучення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слів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складається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трьох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більше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слів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defRPr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6)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Сполучення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слів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іде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дощ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словосполученням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24725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Користувач\Desktop\ДЛЯ ПРЕЗЕНТАЦІЙ\1616533346_33-p-shkolnaya-doska-fon-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05"/>
            <a:ext cx="9143999" cy="687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109242" y="476672"/>
            <a:ext cx="2925513" cy="10081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3399241" y="719118"/>
            <a:ext cx="2345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800" b="1" i="1" dirty="0" smtClean="0">
                <a:latin typeface="Book Antiqua" panose="02040602050305030304" pitchFamily="18" charset="0"/>
              </a:rPr>
              <a:t>Пригадуємо!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58" y="1484784"/>
            <a:ext cx="828092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i="1" dirty="0" smtClean="0"/>
              <a:t>1. Які </a:t>
            </a:r>
            <a:r>
              <a:rPr lang="uk-UA" sz="3600" i="1" dirty="0"/>
              <a:t>ознаки властиві реченню?</a:t>
            </a:r>
          </a:p>
          <a:p>
            <a:r>
              <a:rPr lang="ru-RU" sz="3600" i="1" dirty="0" smtClean="0"/>
              <a:t>2. </a:t>
            </a:r>
            <a:r>
              <a:rPr lang="ru-RU" sz="3600" i="1" dirty="0" err="1"/>
              <a:t>Що</a:t>
            </a:r>
            <a:r>
              <a:rPr lang="ru-RU" sz="3600" i="1" dirty="0"/>
              <a:t> </a:t>
            </a:r>
            <a:r>
              <a:rPr lang="ru-RU" sz="3600" i="1" dirty="0" err="1"/>
              <a:t>називаємо</a:t>
            </a:r>
            <a:r>
              <a:rPr lang="ru-RU" sz="3600" i="1" dirty="0"/>
              <a:t> </a:t>
            </a:r>
            <a:r>
              <a:rPr lang="ru-RU" sz="3600" i="1" dirty="0" err="1"/>
              <a:t>граматичною</a:t>
            </a:r>
            <a:r>
              <a:rPr lang="ru-RU" sz="3600" i="1" dirty="0"/>
              <a:t> основою </a:t>
            </a:r>
            <a:r>
              <a:rPr lang="ru-RU" sz="3600" i="1" dirty="0" err="1"/>
              <a:t>речення</a:t>
            </a:r>
            <a:r>
              <a:rPr lang="ru-RU" sz="3600" i="1" dirty="0"/>
              <a:t>?</a:t>
            </a:r>
          </a:p>
          <a:p>
            <a:r>
              <a:rPr lang="ru-RU" sz="3600" i="1" dirty="0" smtClean="0"/>
              <a:t>3. </a:t>
            </a:r>
            <a:r>
              <a:rPr lang="ru-RU" sz="3600" i="1" dirty="0"/>
              <a:t>Яка роль </a:t>
            </a:r>
            <a:r>
              <a:rPr lang="ru-RU" sz="3600" i="1" dirty="0" err="1"/>
              <a:t>підмета</a:t>
            </a:r>
            <a:r>
              <a:rPr lang="ru-RU" sz="3600" i="1" dirty="0"/>
              <a:t> в </a:t>
            </a:r>
            <a:r>
              <a:rPr lang="ru-RU" sz="3600" i="1" dirty="0" err="1"/>
              <a:t>реченні</a:t>
            </a:r>
            <a:r>
              <a:rPr lang="ru-RU" sz="3600" i="1" dirty="0"/>
              <a:t>?</a:t>
            </a:r>
          </a:p>
          <a:p>
            <a:r>
              <a:rPr lang="uk-UA" sz="3600" i="1" dirty="0" smtClean="0"/>
              <a:t>4. </a:t>
            </a:r>
            <a:r>
              <a:rPr lang="uk-UA" sz="3600" i="1" dirty="0"/>
              <a:t>Що називають присудком?</a:t>
            </a:r>
          </a:p>
          <a:p>
            <a:r>
              <a:rPr lang="ru-RU" sz="3600" i="1" dirty="0" smtClean="0"/>
              <a:t>5. </a:t>
            </a:r>
            <a:r>
              <a:rPr lang="ru-RU" sz="3600" i="1" dirty="0" err="1"/>
              <a:t>Які</a:t>
            </a:r>
            <a:r>
              <a:rPr lang="ru-RU" sz="3600" i="1" dirty="0"/>
              <a:t> </a:t>
            </a:r>
            <a:r>
              <a:rPr lang="ru-RU" sz="3600" i="1" dirty="0" err="1"/>
              <a:t>між</a:t>
            </a:r>
            <a:r>
              <a:rPr lang="ru-RU" sz="3600" i="1" dirty="0"/>
              <a:t> ними </a:t>
            </a:r>
            <a:r>
              <a:rPr lang="ru-RU" sz="3600" i="1" dirty="0" err="1"/>
              <a:t>відношення</a:t>
            </a:r>
            <a:r>
              <a:rPr lang="ru-RU" sz="3600" i="1" dirty="0"/>
              <a:t> — </a:t>
            </a:r>
            <a:r>
              <a:rPr lang="ru-RU" sz="3600" i="1" dirty="0" err="1"/>
              <a:t>рівноправні</a:t>
            </a:r>
            <a:r>
              <a:rPr lang="ru-RU" sz="3600" i="1" dirty="0"/>
              <a:t> </a:t>
            </a:r>
            <a:r>
              <a:rPr lang="ru-RU" sz="3600" i="1" dirty="0" err="1"/>
              <a:t>чи</a:t>
            </a:r>
            <a:r>
              <a:rPr lang="ru-RU" sz="3600" i="1" dirty="0"/>
              <a:t> </a:t>
            </a:r>
            <a:r>
              <a:rPr lang="ru-RU" sz="3600" i="1" dirty="0" err="1"/>
              <a:t>залежні</a:t>
            </a:r>
            <a:r>
              <a:rPr lang="ru-RU" sz="3600" i="1" dirty="0"/>
              <a:t>?</a:t>
            </a:r>
            <a:endParaRPr lang="uk-UA" sz="3600" i="1" dirty="0"/>
          </a:p>
        </p:txBody>
      </p:sp>
    </p:spTree>
    <p:extLst>
      <p:ext uri="{BB962C8B-B14F-4D97-AF65-F5344CB8AC3E}">
        <p14:creationId xmlns:p14="http://schemas.microsoft.com/office/powerpoint/2010/main" val="82621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Користувач\Desktop\ДЛЯ ПРЕЗЕНТАЦІЙ\1616533346_33-p-shkolnaya-doska-fon-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05"/>
            <a:ext cx="9143999" cy="687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259632" y="476672"/>
            <a:ext cx="6552728" cy="10081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1630333" y="719118"/>
            <a:ext cx="5883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800" b="1" i="1" dirty="0" smtClean="0">
                <a:latin typeface="Book Antiqua" panose="02040602050305030304" pitchFamily="18" charset="0"/>
              </a:rPr>
              <a:t>Шукаємо відповіді на запитання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2060848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dirty="0" smtClean="0"/>
              <a:t>1. </a:t>
            </a:r>
            <a:r>
              <a:rPr lang="ru-RU" sz="3600" i="1" dirty="0" err="1" smtClean="0"/>
              <a:t>Зі</a:t>
            </a:r>
            <a:r>
              <a:rPr lang="ru-RU" sz="3600" i="1" dirty="0" smtClean="0"/>
              <a:t> </a:t>
            </a:r>
            <a:r>
              <a:rPr lang="ru-RU" sz="3600" i="1" dirty="0" err="1"/>
              <a:t>скількох</a:t>
            </a:r>
            <a:r>
              <a:rPr lang="ru-RU" sz="3600" i="1" dirty="0"/>
              <a:t> </a:t>
            </a:r>
            <a:r>
              <a:rPr lang="ru-RU" sz="3600" i="1" dirty="0" err="1"/>
              <a:t>слів</a:t>
            </a:r>
            <a:r>
              <a:rPr lang="ru-RU" sz="3600" i="1" dirty="0"/>
              <a:t> </a:t>
            </a:r>
            <a:r>
              <a:rPr lang="ru-RU" sz="3600" i="1" dirty="0" err="1"/>
              <a:t>може</a:t>
            </a:r>
            <a:r>
              <a:rPr lang="ru-RU" sz="3600" i="1" dirty="0"/>
              <a:t> </a:t>
            </a:r>
            <a:r>
              <a:rPr lang="ru-RU" sz="3600" i="1" dirty="0" err="1"/>
              <a:t>складатися</a:t>
            </a:r>
            <a:r>
              <a:rPr lang="ru-RU" sz="3600" i="1" dirty="0"/>
              <a:t> </a:t>
            </a:r>
            <a:r>
              <a:rPr lang="ru-RU" sz="3600" i="1" dirty="0" err="1"/>
              <a:t>граматична</a:t>
            </a:r>
            <a:r>
              <a:rPr lang="ru-RU" sz="3600" i="1" dirty="0"/>
              <a:t> основа?</a:t>
            </a:r>
          </a:p>
          <a:p>
            <a:r>
              <a:rPr lang="ru-RU" sz="3600" i="1" dirty="0"/>
              <a:t>2 Яку роль у </a:t>
            </a:r>
            <a:r>
              <a:rPr lang="ru-RU" sz="3600" i="1" dirty="0" err="1"/>
              <a:t>нашому</a:t>
            </a:r>
            <a:r>
              <a:rPr lang="ru-RU" sz="3600" i="1" dirty="0"/>
              <a:t> </a:t>
            </a:r>
            <a:r>
              <a:rPr lang="ru-RU" sz="3600" i="1" dirty="0" err="1"/>
              <a:t>мовленні</a:t>
            </a:r>
            <a:r>
              <a:rPr lang="ru-RU" sz="3600" i="1" dirty="0"/>
              <a:t> </a:t>
            </a:r>
            <a:r>
              <a:rPr lang="ru-RU" sz="3600" i="1" dirty="0" err="1"/>
              <a:t>відіграє</a:t>
            </a:r>
            <a:r>
              <a:rPr lang="ru-RU" sz="3600" i="1" dirty="0"/>
              <a:t> </a:t>
            </a:r>
            <a:r>
              <a:rPr lang="ru-RU" sz="3600" i="1" dirty="0" err="1"/>
              <a:t>граматична</a:t>
            </a:r>
            <a:r>
              <a:rPr lang="ru-RU" sz="3600" i="1" dirty="0"/>
              <a:t> основа?</a:t>
            </a:r>
            <a:endParaRPr lang="uk-UA" sz="3600" i="1" dirty="0"/>
          </a:p>
        </p:txBody>
      </p:sp>
    </p:spTree>
    <p:extLst>
      <p:ext uri="{BB962C8B-B14F-4D97-AF65-F5344CB8AC3E}">
        <p14:creationId xmlns:p14="http://schemas.microsoft.com/office/powerpoint/2010/main" val="94279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Користувач\Desktop\ДЛЯ ПРЕЗЕНТАЦІЙ\1616533346_33-p-shkolnaya-doska-fon-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05"/>
            <a:ext cx="9143999" cy="687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771800" y="476672"/>
            <a:ext cx="3456384" cy="10081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2987272" y="719118"/>
            <a:ext cx="31694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800" b="1" i="1" dirty="0" err="1" smtClean="0">
                <a:latin typeface="Book Antiqua" panose="02040602050305030304" pitchFamily="18" charset="0"/>
              </a:rPr>
              <a:t>Запам</a:t>
            </a:r>
            <a:r>
              <a:rPr lang="en-US" sz="2800" b="1" i="1" dirty="0" smtClean="0">
                <a:latin typeface="Book Antiqua" panose="02040602050305030304" pitchFamily="18" charset="0"/>
              </a:rPr>
              <a:t>’</a:t>
            </a:r>
            <a:r>
              <a:rPr lang="uk-UA" sz="2800" b="1" i="1" dirty="0" err="1" smtClean="0">
                <a:latin typeface="Book Antiqua" panose="02040602050305030304" pitchFamily="18" charset="0"/>
              </a:rPr>
              <a:t>ятовуємо</a:t>
            </a:r>
            <a:r>
              <a:rPr lang="uk-UA" sz="2800" b="1" i="1" dirty="0" smtClean="0">
                <a:latin typeface="Book Antiqua" panose="02040602050305030304" pitchFamily="18" charset="0"/>
              </a:rPr>
              <a:t>!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10" y="1628800"/>
            <a:ext cx="8210338" cy="3537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4061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Користувач\Desktop\ДЛЯ ПРЕЗЕНТАЦІЙ\1616533346_33-p-shkolnaya-doska-fon-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05"/>
            <a:ext cx="9143999" cy="687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33" y="332656"/>
            <a:ext cx="8294984" cy="1748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33" y="2081560"/>
            <a:ext cx="8294984" cy="129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33" y="3374030"/>
            <a:ext cx="8294984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33" y="4491630"/>
            <a:ext cx="8294984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864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Користувач\Desktop\ДЛЯ ПРЕЗЕНТАЦІЙ\1616533346_33-p-shkolnaya-doska-fon-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05"/>
            <a:ext cx="9143999" cy="687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280919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49314"/>
            <a:ext cx="8280919" cy="4620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484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Користувач\Desktop\ДЛЯ ПРЕЗЕНТАЦІЙ\1616533346_33-p-shkolnaya-doska-fon-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05"/>
            <a:ext cx="9143999" cy="687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2362"/>
            <a:ext cx="8784976" cy="655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059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Користувач\Desktop\ДЛЯ ПРЕЗЕНТАЦІЙ\1616533346_33-p-shkolnaya-doska-fon-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05"/>
            <a:ext cx="9143999" cy="687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287519" y="476672"/>
            <a:ext cx="4385378" cy="10081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2471105" y="540878"/>
            <a:ext cx="420179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800" b="1" i="1" dirty="0" smtClean="0">
                <a:latin typeface="Book Antiqua" panose="02040602050305030304" pitchFamily="18" charset="0"/>
              </a:rPr>
              <a:t>Практикуймо</a:t>
            </a:r>
          </a:p>
          <a:p>
            <a:pPr algn="ctr"/>
            <a:r>
              <a:rPr lang="uk-UA" sz="2800" b="1" i="1" dirty="0" smtClean="0">
                <a:latin typeface="Book Antiqua" panose="02040602050305030304" pitchFamily="18" charset="0"/>
              </a:rPr>
              <a:t>Вправа «Хто швидше?»</a:t>
            </a:r>
            <a:endParaRPr lang="uk-UA" sz="2800" b="1" i="1" dirty="0" smtClean="0">
              <a:latin typeface="Book Antiqua" panose="0204060205030503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71735" y="1511206"/>
            <a:ext cx="52005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 err="1" smtClean="0"/>
              <a:t>Доберіть</a:t>
            </a:r>
            <a:r>
              <a:rPr lang="ru-RU" sz="2800" i="1" dirty="0" smtClean="0"/>
              <a:t> до </a:t>
            </a:r>
            <a:r>
              <a:rPr lang="ru-RU" sz="2800" i="1" dirty="0" err="1" smtClean="0"/>
              <a:t>підметів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присудки</a:t>
            </a:r>
            <a:r>
              <a:rPr lang="ru-RU" sz="2800" i="1" dirty="0" smtClean="0"/>
              <a:t>.</a:t>
            </a:r>
            <a:endParaRPr lang="ru-RU" sz="28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30938" y="2020161"/>
            <a:ext cx="1556580" cy="353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 err="1" smtClean="0"/>
              <a:t>Сонце</a:t>
            </a:r>
            <a:endParaRPr lang="ru-RU" sz="2800" i="1" dirty="0" smtClean="0"/>
          </a:p>
          <a:p>
            <a:r>
              <a:rPr lang="ru-RU" sz="2800" i="1" dirty="0" err="1" smtClean="0"/>
              <a:t>Вітер</a:t>
            </a:r>
            <a:endParaRPr lang="ru-RU" sz="2800" i="1" dirty="0" smtClean="0"/>
          </a:p>
          <a:p>
            <a:r>
              <a:rPr lang="ru-RU" sz="2800" i="1" dirty="0" err="1" smtClean="0"/>
              <a:t>Дощ</a:t>
            </a:r>
            <a:endParaRPr lang="ru-RU" sz="2800" i="1" dirty="0" smtClean="0"/>
          </a:p>
          <a:p>
            <a:r>
              <a:rPr lang="ru-RU" sz="2800" i="1" dirty="0" err="1" smtClean="0"/>
              <a:t>Учень</a:t>
            </a:r>
            <a:endParaRPr lang="ru-RU" sz="2800" i="1" dirty="0" smtClean="0"/>
          </a:p>
          <a:p>
            <a:r>
              <a:rPr lang="ru-RU" sz="2800" i="1" dirty="0" err="1" smtClean="0"/>
              <a:t>Дівчинка</a:t>
            </a:r>
            <a:endParaRPr lang="ru-RU" sz="2800" i="1" dirty="0" smtClean="0"/>
          </a:p>
          <a:p>
            <a:r>
              <a:rPr lang="ru-RU" sz="2800" i="1" dirty="0" smtClean="0"/>
              <a:t>Лисичка</a:t>
            </a:r>
          </a:p>
          <a:p>
            <a:r>
              <a:rPr lang="ru-RU" sz="2800" i="1" dirty="0" smtClean="0"/>
              <a:t>Зайчик</a:t>
            </a:r>
          </a:p>
          <a:p>
            <a:r>
              <a:rPr lang="ru-RU" sz="2800" i="1" dirty="0" smtClean="0"/>
              <a:t>Зозуля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228768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Користувач\Desktop\ДЛЯ ПРЕЗЕНТАЦІЙ\1616533346_33-p-shkolnaya-doska-fon-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05"/>
            <a:ext cx="9143999" cy="687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781896" y="295798"/>
            <a:ext cx="3456384" cy="10081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3203675" y="457508"/>
            <a:ext cx="27366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800" b="1" i="1" dirty="0" smtClean="0">
                <a:latin typeface="Book Antiqua" panose="02040602050305030304" pitchFamily="18" charset="0"/>
              </a:rPr>
              <a:t>Практикуймо!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8280920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30931"/>
            <a:ext cx="8280920" cy="383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564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Користувач\Desktop\ДЛЯ ПРЕЗЕНТАЦІЙ\1616533346_33-p-shkolnaya-doska-fon-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05"/>
            <a:ext cx="9143999" cy="687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683568" y="476672"/>
            <a:ext cx="7272808" cy="10081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1515719" y="719118"/>
            <a:ext cx="61125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800" b="1" i="1" dirty="0" smtClean="0">
                <a:latin typeface="Book Antiqua" panose="02040602050305030304" pitchFamily="18" charset="0"/>
              </a:rPr>
              <a:t>Складіть речення до поданих схем.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35929"/>
              </p:ext>
            </p:extLst>
          </p:nvPr>
        </p:nvGraphicFramePr>
        <p:xfrm>
          <a:off x="436563" y="1698625"/>
          <a:ext cx="3870325" cy="3725863"/>
        </p:xfrm>
        <a:graphic>
          <a:graphicData uri="http://schemas.openxmlformats.org/drawingml/2006/table">
            <a:tbl>
              <a:tblPr/>
              <a:tblGrid>
                <a:gridCol w="3870325"/>
              </a:tblGrid>
              <a:tr h="1154638">
                <a:tc>
                  <a:txBody>
                    <a:bodyPr/>
                    <a:lstStyle/>
                    <a:p>
                      <a:pPr marL="0" marR="0" indent="0" algn="l" defTabSz="10287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uk-UA" sz="2400" b="1" dirty="0">
                          <a:latin typeface="Times New Roman"/>
                          <a:cs typeface="Times New Roman"/>
                        </a:rPr>
                        <a:t>)  </a:t>
                      </a:r>
                      <a:endParaRPr lang="ru-RU" sz="2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4824">
                <a:tc>
                  <a:txBody>
                    <a:bodyPr/>
                    <a:lstStyle/>
                    <a:p>
                      <a:pPr marL="457200" marR="0" indent="-457200" algn="just" defTabSz="10287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 startAt="2"/>
                        <a:tabLst/>
                        <a:defRPr/>
                      </a:pPr>
                      <a:r>
                        <a:rPr lang="uk-UA" sz="2400" b="0" u="sng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uk-UA" sz="2400" b="0" u="sng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    </a:t>
                      </a:r>
                      <a:endParaRPr lang="uk-UA" sz="2400" b="0" u="sng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marR="0" indent="-457200" algn="just" defTabSz="10287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6401">
                <a:tc>
                  <a:txBody>
                    <a:bodyPr/>
                    <a:lstStyle/>
                    <a:p>
                      <a:pPr marL="457200" indent="-457200">
                        <a:buAutoNum type="arabicParenR" startAt="3"/>
                      </a:pPr>
                      <a:r>
                        <a:rPr lang="uk-UA" sz="2400" b="1" u="none" dirty="0" smtClean="0">
                          <a:latin typeface="Times New Roman"/>
                          <a:cs typeface="Times New Roman"/>
                        </a:rPr>
                        <a:t>                                 </a:t>
                      </a:r>
                      <a:r>
                        <a:rPr lang="uk-UA" sz="2400" b="1" dirty="0">
                          <a:latin typeface="Times New Roman"/>
                          <a:cs typeface="Times New Roman"/>
                        </a:rPr>
                        <a:t>,  </a:t>
                      </a:r>
                      <a:endParaRPr lang="uk-UA" sz="2400" b="1" dirty="0" smtClean="0">
                        <a:latin typeface="Times New Roman"/>
                        <a:cs typeface="Times New Roman"/>
                      </a:endParaRPr>
                    </a:p>
                    <a:p>
                      <a:pPr marL="457200" indent="-457200">
                        <a:buNone/>
                      </a:pPr>
                      <a:endParaRPr lang="uk-UA" sz="2400" b="1" dirty="0" smtClean="0">
                        <a:latin typeface="Times New Roman"/>
                        <a:cs typeface="Times New Roman"/>
                      </a:endParaRPr>
                    </a:p>
                    <a:p>
                      <a:pPr marL="457200" indent="-457200">
                        <a:buNone/>
                      </a:pPr>
                      <a:r>
                        <a:rPr lang="uk-UA" sz="2400" b="1" dirty="0" smtClean="0">
                          <a:latin typeface="Times New Roman"/>
                          <a:cs typeface="Times New Roman"/>
                        </a:rPr>
                        <a:t>                       і </a:t>
                      </a:r>
                      <a:r>
                        <a:rPr lang="ru-RU" sz="2400" b="1" dirty="0" smtClean="0">
                          <a:latin typeface="Calibri"/>
                          <a:cs typeface="Times New Roman"/>
                        </a:rPr>
                        <a:t> </a:t>
                      </a:r>
                      <a:endParaRPr lang="ru-RU" sz="2400" b="1" dirty="0">
                        <a:latin typeface="Calibri"/>
                        <a:cs typeface="Times New Roman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>
            <a:off x="1020763" y="2209800"/>
            <a:ext cx="102235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481263" y="2209800"/>
            <a:ext cx="102235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489029" y="2363788"/>
            <a:ext cx="102235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020763" y="3140968"/>
            <a:ext cx="102235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20763" y="3293368"/>
            <a:ext cx="102235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476097" y="3142556"/>
            <a:ext cx="102235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899592" y="4293096"/>
            <a:ext cx="102235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899592" y="4447084"/>
            <a:ext cx="102235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2260625" y="4269499"/>
            <a:ext cx="102235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899592" y="4869160"/>
            <a:ext cx="102235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628497" y="4870748"/>
            <a:ext cx="102235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449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Користувач\Desktop\ДЛЯ ПРЕЗЕНТАЦІЙ\1616533346_33-p-shkolnaya-doska-fon-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05"/>
            <a:ext cx="9143999" cy="687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691644" y="476672"/>
            <a:ext cx="3680556" cy="10081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2691644" y="719118"/>
            <a:ext cx="36166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800" b="1" i="1" dirty="0" smtClean="0">
                <a:latin typeface="Book Antiqua" panose="02040602050305030304" pitchFamily="18" charset="0"/>
              </a:rPr>
              <a:t>Незакінчене речення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916832"/>
            <a:ext cx="7200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1. </a:t>
            </a:r>
            <a:r>
              <a:rPr lang="ru-RU" sz="2800" dirty="0" err="1" smtClean="0"/>
              <a:t>Насамперед</a:t>
            </a:r>
            <a:r>
              <a:rPr lang="ru-RU" sz="2800" dirty="0" smtClean="0"/>
              <a:t> </a:t>
            </a:r>
            <a:r>
              <a:rPr lang="ru-RU" sz="2800" dirty="0"/>
              <a:t>для себе я </a:t>
            </a:r>
            <a:r>
              <a:rPr lang="ru-RU" sz="2800" dirty="0" err="1"/>
              <a:t>засвоїв</a:t>
            </a:r>
            <a:r>
              <a:rPr lang="ru-RU" sz="2800" dirty="0"/>
              <a:t> / </a:t>
            </a:r>
            <a:r>
              <a:rPr lang="ru-RU" sz="2800" dirty="0" err="1"/>
              <a:t>засвоїла</a:t>
            </a:r>
            <a:r>
              <a:rPr lang="ru-RU" sz="2800" dirty="0"/>
              <a:t>… </a:t>
            </a:r>
            <a:r>
              <a:rPr lang="ru-RU" sz="2800" dirty="0" smtClean="0"/>
              <a:t>2. </a:t>
            </a:r>
            <a:r>
              <a:rPr lang="ru-RU" sz="2800" dirty="0" err="1" smtClean="0"/>
              <a:t>Найбільше</a:t>
            </a:r>
            <a:r>
              <a:rPr lang="ru-RU" sz="2800" dirty="0" smtClean="0"/>
              <a:t> </a:t>
            </a:r>
            <a:r>
              <a:rPr lang="ru-RU" sz="2800" dirty="0" err="1" smtClean="0"/>
              <a:t>зацікавило</a:t>
            </a:r>
            <a:r>
              <a:rPr lang="ru-RU" sz="2800" dirty="0" smtClean="0"/>
              <a:t> </a:t>
            </a:r>
            <a:r>
              <a:rPr lang="ru-RU" sz="2800" dirty="0" err="1"/>
              <a:t>завдання</a:t>
            </a:r>
            <a:r>
              <a:rPr lang="ru-RU" sz="2800" dirty="0"/>
              <a:t>… </a:t>
            </a:r>
            <a:endParaRPr lang="ru-RU" sz="2800" dirty="0" smtClean="0"/>
          </a:p>
          <a:p>
            <a:r>
              <a:rPr lang="ru-RU" sz="2800" dirty="0" smtClean="0"/>
              <a:t>3. </a:t>
            </a:r>
            <a:r>
              <a:rPr lang="ru-RU" sz="2800" dirty="0" err="1" smtClean="0"/>
              <a:t>Найскладніше</a:t>
            </a:r>
            <a:r>
              <a:rPr lang="ru-RU" sz="2800" dirty="0" smtClean="0"/>
              <a:t> </a:t>
            </a:r>
            <a:r>
              <a:rPr lang="ru-RU" sz="2800" dirty="0" err="1"/>
              <a:t>було</a:t>
            </a:r>
            <a:r>
              <a:rPr lang="ru-RU" sz="2800" dirty="0"/>
              <a:t> </a:t>
            </a:r>
            <a:r>
              <a:rPr lang="ru-RU" sz="2800" dirty="0" err="1"/>
              <a:t>виконати</a:t>
            </a:r>
            <a:r>
              <a:rPr lang="ru-RU" sz="2800" dirty="0"/>
              <a:t>…, </a:t>
            </a:r>
            <a:r>
              <a:rPr lang="ru-RU" sz="2800" dirty="0" err="1"/>
              <a:t>оскільки</a:t>
            </a:r>
            <a:r>
              <a:rPr lang="ru-RU" sz="2800" dirty="0"/>
              <a:t>…</a:t>
            </a:r>
          </a:p>
          <a:p>
            <a:r>
              <a:rPr lang="uk-UA" sz="2800" dirty="0" smtClean="0"/>
              <a:t>4. Я </a:t>
            </a:r>
            <a:r>
              <a:rPr lang="uk-UA" sz="2800" dirty="0"/>
              <a:t>навчився / навчилася…</a:t>
            </a:r>
          </a:p>
        </p:txBody>
      </p:sp>
    </p:spTree>
    <p:extLst>
      <p:ext uri="{BB962C8B-B14F-4D97-AF65-F5344CB8AC3E}">
        <p14:creationId xmlns:p14="http://schemas.microsoft.com/office/powerpoint/2010/main" val="120746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Користувач\Desktop\ДЛЯ ПРЕЗЕНТАЦІЙ\1616533346_33-p-shkolnaya-doska-fon-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05"/>
            <a:ext cx="9143999" cy="687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771800" y="332656"/>
            <a:ext cx="3456384" cy="10081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2864431" y="457435"/>
            <a:ext cx="33938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800" b="1" i="1" dirty="0" smtClean="0">
                <a:latin typeface="Book Antiqua" panose="02040602050305030304" pitchFamily="18" charset="0"/>
              </a:rPr>
              <a:t>Домашнє завдання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67" y="1988840"/>
            <a:ext cx="7943850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2246" y="1346231"/>
            <a:ext cx="84995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latin typeface="Book Antiqua" panose="02040602050305030304" pitchFamily="18" charset="0"/>
              </a:rPr>
              <a:t>Опрацювати </a:t>
            </a:r>
            <a:r>
              <a:rPr lang="uk-UA" sz="2400" dirty="0" smtClean="0"/>
              <a:t>§38, виконати одне із трьох завдань вправи 320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0751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Користувач\Desktop\ДЛЯ ПРЕЗЕНТАЦІЙ\1616533346_33-p-shkolnaya-doska-fon-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05"/>
            <a:ext cx="9143999" cy="687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607788" y="2106434"/>
            <a:ext cx="4052444" cy="189863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3034052" y="2594084"/>
            <a:ext cx="31999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5400" b="1" i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Молодці!</a:t>
            </a:r>
          </a:p>
        </p:txBody>
      </p:sp>
    </p:spTree>
    <p:extLst>
      <p:ext uri="{BB962C8B-B14F-4D97-AF65-F5344CB8AC3E}">
        <p14:creationId xmlns:p14="http://schemas.microsoft.com/office/powerpoint/2010/main" val="427327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256</Words>
  <Application>Microsoft Office PowerPoint</Application>
  <PresentationFormat>Экран (4:3)</PresentationFormat>
  <Paragraphs>46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Користувач</dc:creator>
  <cp:lastModifiedBy>Користувач</cp:lastModifiedBy>
  <cp:revision>8</cp:revision>
  <dcterms:created xsi:type="dcterms:W3CDTF">2023-02-21T13:41:56Z</dcterms:created>
  <dcterms:modified xsi:type="dcterms:W3CDTF">2023-02-22T14:52:21Z</dcterms:modified>
</cp:coreProperties>
</file>