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6" y="7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Другорядні члени речення.</a:t>
            </a:r>
            <a:br>
              <a:rPr lang="uk-UA" sz="3200" dirty="0" smtClean="0"/>
            </a:br>
            <a:r>
              <a:rPr lang="uk-UA" sz="3200" dirty="0" smtClean="0"/>
              <a:t>Додаток</a:t>
            </a:r>
            <a:endParaRPr lang="uk-UA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8" name="Picture 4" descr="C:\Users\Користувач\Desktop\ДЛЯ ПРЕЗЕНТАЦІЙ\фон сонц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16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лако 1"/>
          <p:cNvSpPr/>
          <p:nvPr/>
        </p:nvSpPr>
        <p:spPr>
          <a:xfrm>
            <a:off x="2699792" y="271259"/>
            <a:ext cx="3528392" cy="1440160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 Пригадуємо</a:t>
            </a:r>
            <a:endParaRPr lang="uk-UA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91683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Чим </a:t>
            </a:r>
            <a:r>
              <a:rPr lang="ru-RU" sz="2800" dirty="0" err="1"/>
              <a:t>відрізняється</a:t>
            </a:r>
            <a:r>
              <a:rPr lang="ru-RU" sz="2800" dirty="0"/>
              <a:t> </a:t>
            </a:r>
            <a:r>
              <a:rPr lang="ru-RU" sz="2800" dirty="0" err="1"/>
              <a:t>речення</a:t>
            </a:r>
            <a:r>
              <a:rPr lang="ru-RU" sz="2800" dirty="0"/>
              <a:t> </a:t>
            </a:r>
            <a:r>
              <a:rPr lang="ru-RU" sz="2800" dirty="0" err="1"/>
              <a:t>від</a:t>
            </a:r>
            <a:r>
              <a:rPr lang="ru-RU" sz="2800" dirty="0"/>
              <a:t> </a:t>
            </a:r>
            <a:r>
              <a:rPr lang="ru-RU" sz="2800" dirty="0" err="1"/>
              <a:t>словосполучення</a:t>
            </a:r>
            <a:r>
              <a:rPr lang="ru-RU" sz="2800" dirty="0"/>
              <a:t>?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200" y="2440052"/>
            <a:ext cx="4606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/>
              <a:t>Із чого складається речення?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896394"/>
            <a:ext cx="61279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/>
              <a:t>Що називаємо граматичною основою?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0242" y="3284984"/>
            <a:ext cx="6390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Чому</a:t>
            </a:r>
            <a:r>
              <a:rPr lang="ru-RU" sz="2800" dirty="0"/>
              <a:t> члени </a:t>
            </a:r>
            <a:r>
              <a:rPr lang="ru-RU" sz="2800" dirty="0" err="1"/>
              <a:t>речення</a:t>
            </a:r>
            <a:r>
              <a:rPr lang="ru-RU" sz="2800" dirty="0"/>
              <a:t> </a:t>
            </a:r>
            <a:r>
              <a:rPr lang="ru-RU" sz="2800" dirty="0" err="1"/>
              <a:t>поділяють</a:t>
            </a:r>
            <a:r>
              <a:rPr lang="ru-RU" sz="2800" dirty="0"/>
              <a:t> на </a:t>
            </a:r>
            <a:r>
              <a:rPr lang="ru-RU" sz="2800" dirty="0" err="1"/>
              <a:t>головні</a:t>
            </a:r>
            <a:r>
              <a:rPr lang="ru-RU" sz="2800" dirty="0"/>
              <a:t> й </a:t>
            </a:r>
            <a:r>
              <a:rPr lang="ru-RU" sz="2800" dirty="0" err="1"/>
              <a:t>другорядні</a:t>
            </a:r>
            <a:r>
              <a:rPr lang="ru-RU" sz="2800" dirty="0"/>
              <a:t>?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45714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ко 3"/>
          <p:cNvSpPr/>
          <p:nvPr/>
        </p:nvSpPr>
        <p:spPr>
          <a:xfrm>
            <a:off x="2699792" y="188640"/>
            <a:ext cx="3528392" cy="1522779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 Шукаємо відповіді на запитання</a:t>
            </a:r>
            <a:endParaRPr lang="uk-UA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44824"/>
            <a:ext cx="6906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/>
              <a:t>Навіщо</a:t>
            </a:r>
            <a:r>
              <a:rPr lang="ru-RU" sz="2800" dirty="0"/>
              <a:t> </a:t>
            </a:r>
            <a:r>
              <a:rPr lang="ru-RU" sz="2800" dirty="0" err="1"/>
              <a:t>потрібні</a:t>
            </a:r>
            <a:r>
              <a:rPr lang="ru-RU" sz="2800" dirty="0"/>
              <a:t> </a:t>
            </a:r>
            <a:r>
              <a:rPr lang="ru-RU" sz="2800" dirty="0" err="1"/>
              <a:t>другорядні</a:t>
            </a:r>
            <a:r>
              <a:rPr lang="ru-RU" sz="2800" dirty="0"/>
              <a:t> члени </a:t>
            </a:r>
            <a:r>
              <a:rPr lang="ru-RU" sz="2800" dirty="0" err="1"/>
              <a:t>речення</a:t>
            </a:r>
            <a:r>
              <a:rPr lang="ru-RU" sz="2800" dirty="0"/>
              <a:t>?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276872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частини</a:t>
            </a:r>
            <a:r>
              <a:rPr lang="ru-RU" sz="2800" dirty="0"/>
              <a:t> </a:t>
            </a:r>
            <a:r>
              <a:rPr lang="ru-RU" sz="2800" dirty="0" err="1"/>
              <a:t>мови</a:t>
            </a:r>
            <a:r>
              <a:rPr lang="ru-RU" sz="2800" dirty="0"/>
              <a:t> </a:t>
            </a:r>
            <a:r>
              <a:rPr lang="ru-RU" sz="2800" dirty="0" err="1"/>
              <a:t>конкретизують</a:t>
            </a:r>
            <a:r>
              <a:rPr lang="ru-RU" sz="2800" dirty="0"/>
              <a:t> </a:t>
            </a:r>
            <a:r>
              <a:rPr lang="ru-RU" sz="2800" dirty="0" err="1"/>
              <a:t>означення</a:t>
            </a:r>
            <a:r>
              <a:rPr lang="ru-RU" sz="2800" dirty="0"/>
              <a:t>, </a:t>
            </a:r>
            <a:r>
              <a:rPr lang="ru-RU" sz="2800" dirty="0" err="1"/>
              <a:t>додаток</a:t>
            </a:r>
            <a:r>
              <a:rPr lang="ru-RU" sz="2800" dirty="0"/>
              <a:t> </a:t>
            </a:r>
            <a:r>
              <a:rPr lang="ru-RU" sz="2800" dirty="0" smtClean="0"/>
              <a:t>і </a:t>
            </a:r>
            <a:r>
              <a:rPr lang="uk-UA" sz="2800" dirty="0" smtClean="0"/>
              <a:t>обставини</a:t>
            </a:r>
            <a:r>
              <a:rPr lang="uk-UA" sz="2800" dirty="0"/>
              <a:t>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105835"/>
            <a:ext cx="6318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Як правильно </a:t>
            </a:r>
            <a:r>
              <a:rPr lang="ru-RU" sz="2800" dirty="0" err="1"/>
              <a:t>визначити</a:t>
            </a:r>
            <a:r>
              <a:rPr lang="ru-RU" sz="2800" dirty="0"/>
              <a:t> </a:t>
            </a:r>
            <a:r>
              <a:rPr lang="ru-RU" sz="2800" dirty="0" err="1"/>
              <a:t>другорядні</a:t>
            </a:r>
            <a:r>
              <a:rPr lang="ru-RU" sz="2800" dirty="0"/>
              <a:t> члени </a:t>
            </a:r>
            <a:r>
              <a:rPr lang="ru-RU" sz="2800" dirty="0" err="1"/>
              <a:t>речення</a:t>
            </a:r>
            <a:r>
              <a:rPr lang="ru-RU" sz="2800" dirty="0"/>
              <a:t>?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68440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/>
          <p:cNvSpPr/>
          <p:nvPr/>
        </p:nvSpPr>
        <p:spPr>
          <a:xfrm>
            <a:off x="3059832" y="30634"/>
            <a:ext cx="3168352" cy="1166118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 </a:t>
            </a:r>
            <a:r>
              <a:rPr lang="uk-UA" sz="2400" dirty="0" smtClean="0"/>
              <a:t>Працюємо з таблицею</a:t>
            </a:r>
            <a:endParaRPr lang="uk-UA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82" y="1196752"/>
            <a:ext cx="71056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82" y="3235102"/>
            <a:ext cx="7105649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82" y="4544194"/>
            <a:ext cx="7105650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61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7067550" cy="365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71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/>
          <p:cNvSpPr/>
          <p:nvPr/>
        </p:nvSpPr>
        <p:spPr>
          <a:xfrm>
            <a:off x="2720380" y="116632"/>
            <a:ext cx="3528392" cy="1440160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 Міркуймо!</a:t>
            </a:r>
            <a:endParaRPr lang="uk-UA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1556792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Додаток</a:t>
            </a:r>
            <a:r>
              <a:rPr lang="ru-RU" b="1" u="sng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другорядний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член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речення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означає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предмет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відповідає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питання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непрямих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відмінків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всіх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крім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називного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реченні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додаток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найчастіше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виражається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іменником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займенником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Підкреслюється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пунктирною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лінією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_ _ _ _ _ 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3140968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кличе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сина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?)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?) кличе (кого?)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сина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20462" y="3933056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_ _ _ _ _ 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50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/>
          <p:cNvSpPr/>
          <p:nvPr/>
        </p:nvSpPr>
        <p:spPr>
          <a:xfrm>
            <a:off x="2720380" y="116632"/>
            <a:ext cx="3528392" cy="1440160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 </a:t>
            </a:r>
            <a:r>
              <a:rPr lang="uk-UA" sz="2400" dirty="0" smtClean="0"/>
              <a:t>Практикуймо!</a:t>
            </a:r>
            <a:endParaRPr lang="uk-UA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551484"/>
            <a:ext cx="327730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Доповніть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059400"/>
            <a:ext cx="261680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(на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?)…. 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0804" y="2492896"/>
            <a:ext cx="422000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Хлопчина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хотів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(кому?)…. 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6955" y="2927604"/>
            <a:ext cx="367716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Батько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купив (кому?)… (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?)… 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6955" y="3356992"/>
            <a:ext cx="367010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(кого?)…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хороший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настрій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3057" y="3695701"/>
            <a:ext cx="425834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прикрашали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?)…. 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Користувач\Downloads\Violin-PNG-Free-Downloa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08489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Користувач\Downloads\pngwing.co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732" y="1484784"/>
            <a:ext cx="943414" cy="14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Користувач\Downloads\01-8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180" y="2354216"/>
            <a:ext cx="1072617" cy="151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Користувач\Downloads\candy-emoji-clipart-m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594353"/>
            <a:ext cx="841082" cy="84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Користувач\Downloads\kisspng-grandparent-grandfather-grandpa-grandpa-clip-art-grandpa-5abe0ee513a441.960500431522405093080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174759"/>
            <a:ext cx="1129456" cy="150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Користувач\Downloads\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80098"/>
            <a:ext cx="1879454" cy="166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96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/>
          <p:cNvSpPr/>
          <p:nvPr/>
        </p:nvSpPr>
        <p:spPr>
          <a:xfrm>
            <a:off x="2720380" y="116632"/>
            <a:ext cx="3528392" cy="1440160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 </a:t>
            </a:r>
            <a:r>
              <a:rPr lang="uk-UA" sz="2400" dirty="0" smtClean="0"/>
              <a:t>Практикуймо!</a:t>
            </a:r>
            <a:endParaRPr lang="uk-UA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1625650"/>
            <a:ext cx="77768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запропонованих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речень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випишіть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додатки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поставте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564904"/>
            <a:ext cx="574238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Людина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поважала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землю.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поважати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вважали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святим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обов’язком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Учитель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показував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учням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гімнастичні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вправи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Кохаю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край наш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Вітчизні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хочу 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своїй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зрости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чудовим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сином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12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/>
          <p:cNvSpPr/>
          <p:nvPr/>
        </p:nvSpPr>
        <p:spPr>
          <a:xfrm>
            <a:off x="2720380" y="116632"/>
            <a:ext cx="3528392" cy="1440160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 </a:t>
            </a:r>
            <a:r>
              <a:rPr lang="uk-UA" sz="2400" dirty="0" smtClean="0"/>
              <a:t>Практикуймо!</a:t>
            </a:r>
            <a:endParaRPr lang="uk-UA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1700808"/>
            <a:ext cx="6030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З'ясуйте, яким членом </a:t>
            </a: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 є </a:t>
            </a:r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виділені </a:t>
            </a: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204864"/>
            <a:ext cx="7272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1. </a:t>
            </a:r>
            <a:r>
              <a:rPr lang="uk-UA" sz="2400" dirty="0" smtClean="0">
                <a:solidFill>
                  <a:srgbClr val="0033CC"/>
                </a:solidFill>
              </a:rPr>
              <a:t>Відстань </a:t>
            </a:r>
            <a:r>
              <a:rPr lang="uk-UA" sz="2400" dirty="0"/>
              <a:t>долає кінь, </a:t>
            </a:r>
            <a:r>
              <a:rPr lang="uk-UA" sz="2400" dirty="0">
                <a:solidFill>
                  <a:srgbClr val="0033CC"/>
                </a:solidFill>
              </a:rPr>
              <a:t>перешкоду</a:t>
            </a:r>
            <a:r>
              <a:rPr lang="uk-UA" sz="2400" dirty="0"/>
              <a:t> поборює воля.</a:t>
            </a:r>
            <a:endParaRPr lang="ru-RU" sz="2400" dirty="0"/>
          </a:p>
          <a:p>
            <a:r>
              <a:rPr lang="uk-UA" sz="2400" dirty="0" smtClean="0"/>
              <a:t>2. Мала </a:t>
            </a:r>
            <a:r>
              <a:rPr lang="uk-UA" sz="2400" dirty="0">
                <a:solidFill>
                  <a:srgbClr val="0033CC"/>
                </a:solidFill>
              </a:rPr>
              <a:t>лінь</a:t>
            </a:r>
            <a:r>
              <a:rPr lang="uk-UA" sz="2400" dirty="0"/>
              <a:t> велике </a:t>
            </a:r>
            <a:r>
              <a:rPr lang="uk-UA" sz="2400" dirty="0">
                <a:solidFill>
                  <a:srgbClr val="0033CC"/>
                </a:solidFill>
              </a:rPr>
              <a:t>горе</a:t>
            </a:r>
            <a:r>
              <a:rPr lang="uk-UA" sz="2400" dirty="0"/>
              <a:t> приносить. </a:t>
            </a:r>
            <a:endParaRPr lang="ru-RU" sz="2400" dirty="0"/>
          </a:p>
          <a:p>
            <a:r>
              <a:rPr lang="uk-UA" sz="2400" dirty="0" smtClean="0"/>
              <a:t>3. Один </a:t>
            </a:r>
            <a:r>
              <a:rPr lang="uk-UA" sz="2400" dirty="0"/>
              <a:t>язик </a:t>
            </a:r>
            <a:r>
              <a:rPr lang="uk-UA" sz="2400" dirty="0">
                <a:solidFill>
                  <a:srgbClr val="0033CC"/>
                </a:solidFill>
              </a:rPr>
              <a:t>мед</a:t>
            </a:r>
            <a:r>
              <a:rPr lang="uk-UA" sz="2400" dirty="0"/>
              <a:t> принесе, другий </a:t>
            </a:r>
            <a:r>
              <a:rPr lang="uk-UA" sz="2400" dirty="0">
                <a:solidFill>
                  <a:srgbClr val="0033CC"/>
                </a:solidFill>
              </a:rPr>
              <a:t>біду</a:t>
            </a:r>
            <a:r>
              <a:rPr lang="uk-UA" sz="2400" dirty="0"/>
              <a:t> </a:t>
            </a:r>
            <a:r>
              <a:rPr lang="uk-UA" sz="2400" dirty="0" smtClean="0"/>
              <a:t>накличе.</a:t>
            </a:r>
            <a:endParaRPr lang="ru-RU" sz="2400" dirty="0"/>
          </a:p>
          <a:p>
            <a:r>
              <a:rPr lang="uk-UA" sz="2400" dirty="0" smtClean="0"/>
              <a:t>4. </a:t>
            </a:r>
            <a:r>
              <a:rPr lang="uk-UA" sz="2400" dirty="0">
                <a:solidFill>
                  <a:srgbClr val="0033CC"/>
                </a:solidFill>
              </a:rPr>
              <a:t>Слухняного</a:t>
            </a:r>
            <a:r>
              <a:rPr lang="uk-UA" sz="2400" dirty="0"/>
              <a:t> можна </a:t>
            </a:r>
            <a:r>
              <a:rPr lang="uk-UA" sz="2400" dirty="0">
                <a:solidFill>
                  <a:srgbClr val="0033CC"/>
                </a:solidFill>
              </a:rPr>
              <a:t>словом</a:t>
            </a:r>
            <a:r>
              <a:rPr lang="uk-UA" sz="2400" dirty="0"/>
              <a:t> навчити, а </a:t>
            </a:r>
            <a:r>
              <a:rPr lang="uk-UA" sz="2400" dirty="0">
                <a:solidFill>
                  <a:srgbClr val="0033CC"/>
                </a:solidFill>
              </a:rPr>
              <a:t>неслуха</a:t>
            </a:r>
            <a:r>
              <a:rPr lang="uk-UA" sz="2400" dirty="0"/>
              <a:t> й </a:t>
            </a:r>
            <a:r>
              <a:rPr lang="uk-UA" sz="2400" dirty="0">
                <a:solidFill>
                  <a:srgbClr val="0033CC"/>
                </a:solidFill>
              </a:rPr>
              <a:t>віжками</a:t>
            </a:r>
            <a:r>
              <a:rPr lang="uk-UA" sz="2400" dirty="0"/>
              <a:t> не навчить.</a:t>
            </a:r>
            <a:endParaRPr lang="ru-RU" sz="2400" dirty="0"/>
          </a:p>
          <a:p>
            <a:r>
              <a:rPr lang="uk-UA" sz="2400" dirty="0"/>
              <a:t> </a:t>
            </a:r>
            <a:r>
              <a:rPr lang="uk-UA" sz="2400" dirty="0" smtClean="0"/>
              <a:t>5. Розум </a:t>
            </a:r>
            <a:r>
              <a:rPr lang="uk-UA" sz="2400" dirty="0">
                <a:solidFill>
                  <a:srgbClr val="0033CC"/>
                </a:solidFill>
              </a:rPr>
              <a:t>будинки</a:t>
            </a:r>
            <a:r>
              <a:rPr lang="uk-UA" sz="2400" dirty="0"/>
              <a:t> зводить.</a:t>
            </a:r>
            <a:endParaRPr lang="ru-RU" sz="2400" dirty="0"/>
          </a:p>
          <a:p>
            <a:r>
              <a:rPr lang="uk-UA" sz="2400" dirty="0"/>
              <a:t> </a:t>
            </a:r>
            <a:r>
              <a:rPr lang="uk-UA" sz="2400" dirty="0" smtClean="0"/>
              <a:t>6. За </a:t>
            </a:r>
            <a:r>
              <a:rPr lang="uk-UA" sz="2400" dirty="0"/>
              <a:t>одного </a:t>
            </a:r>
            <a:r>
              <a:rPr lang="uk-UA" sz="2400" dirty="0">
                <a:solidFill>
                  <a:srgbClr val="0033CC"/>
                </a:solidFill>
              </a:rPr>
              <a:t>вченого</a:t>
            </a:r>
            <a:r>
              <a:rPr lang="uk-UA" sz="2400" dirty="0"/>
              <a:t> двох</a:t>
            </a:r>
            <a:r>
              <a:rPr lang="uk-UA" sz="2400" i="1" dirty="0"/>
              <a:t> </a:t>
            </a:r>
            <a:r>
              <a:rPr lang="uk-UA" sz="2400" dirty="0">
                <a:solidFill>
                  <a:srgbClr val="0033CC"/>
                </a:solidFill>
              </a:rPr>
              <a:t>невчених</a:t>
            </a:r>
            <a:r>
              <a:rPr lang="uk-UA" sz="2400" dirty="0"/>
              <a:t> дають.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7308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/>
          <p:cNvSpPr/>
          <p:nvPr/>
        </p:nvSpPr>
        <p:spPr>
          <a:xfrm>
            <a:off x="2720380" y="116632"/>
            <a:ext cx="3528392" cy="1440160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 </a:t>
            </a:r>
            <a:r>
              <a:rPr lang="uk-UA" sz="2400" dirty="0" smtClean="0"/>
              <a:t>Підсумуймо!</a:t>
            </a:r>
            <a:endParaRPr lang="uk-UA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51720" y="177281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/>
              <a:t>Сьогодні на уроці я дізнався…</a:t>
            </a:r>
            <a:endParaRPr lang="ru-RU" sz="2400" dirty="0"/>
          </a:p>
          <a:p>
            <a:r>
              <a:rPr lang="uk-UA" sz="2400" dirty="0"/>
              <a:t>Я зрозумів…..</a:t>
            </a:r>
            <a:endParaRPr lang="ru-RU" sz="2400" dirty="0"/>
          </a:p>
          <a:p>
            <a:r>
              <a:rPr lang="uk-UA" sz="2400" dirty="0"/>
              <a:t>Я вивчив……</a:t>
            </a:r>
            <a:endParaRPr lang="ru-RU" sz="2400" dirty="0"/>
          </a:p>
          <a:p>
            <a:r>
              <a:rPr lang="uk-UA" sz="2400" dirty="0"/>
              <a:t>Мене здивувало…</a:t>
            </a:r>
            <a:endParaRPr lang="ru-RU" sz="2400" dirty="0"/>
          </a:p>
          <a:p>
            <a:r>
              <a:rPr lang="uk-UA" sz="2400" dirty="0"/>
              <a:t>Я збагатився інформацією про…..</a:t>
            </a:r>
            <a:endParaRPr lang="ru-RU" sz="2400" dirty="0"/>
          </a:p>
          <a:p>
            <a:r>
              <a:rPr lang="uk-UA" sz="2400" dirty="0"/>
              <a:t>Тепер я знаю…….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7442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ристувач\Desktop\ДЛЯ ПРЕЗЕНТАЦІЙ\фон муль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0"/>
            <a:ext cx="9192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/>
          <p:cNvSpPr/>
          <p:nvPr/>
        </p:nvSpPr>
        <p:spPr>
          <a:xfrm>
            <a:off x="2555776" y="116632"/>
            <a:ext cx="4320480" cy="1440160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 </a:t>
            </a:r>
            <a:r>
              <a:rPr lang="uk-UA" sz="2400" dirty="0" smtClean="0"/>
              <a:t>Домашнє завдання</a:t>
            </a:r>
            <a:endParaRPr lang="uk-UA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991438" y="1559992"/>
            <a:ext cx="744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 §42, підкресліть уреченнях головні члени та додатки.</a:t>
            </a:r>
            <a:endParaRPr lang="uk-UA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67644" y="2420888"/>
            <a:ext cx="64087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1. Ти </a:t>
            </a:r>
            <a:r>
              <a:rPr lang="uk-UA" sz="2000" dirty="0"/>
              <a:t>нас не вчила молитви. (Д.Білоус)</a:t>
            </a:r>
            <a:endParaRPr lang="ru-RU" sz="2000" dirty="0"/>
          </a:p>
          <a:p>
            <a:r>
              <a:rPr lang="uk-UA" sz="2000" dirty="0" smtClean="0"/>
              <a:t>2. Пестить </a:t>
            </a:r>
            <a:r>
              <a:rPr lang="uk-UA" sz="2000" dirty="0"/>
              <a:t>синів і дочок слово твоє </a:t>
            </a:r>
            <a:r>
              <a:rPr lang="uk-UA" sz="2000" dirty="0" err="1" smtClean="0"/>
              <a:t>рум</a:t>
            </a:r>
            <a:r>
              <a:rPr lang="en-US" sz="2000" smtClean="0"/>
              <a:t>’</a:t>
            </a:r>
            <a:r>
              <a:rPr lang="uk-UA" sz="2000" smtClean="0"/>
              <a:t>яне</a:t>
            </a:r>
            <a:r>
              <a:rPr lang="uk-UA" sz="2000" dirty="0"/>
              <a:t>. ( Д.Білоус)</a:t>
            </a:r>
            <a:endParaRPr lang="ru-RU" sz="2000" dirty="0"/>
          </a:p>
          <a:p>
            <a:r>
              <a:rPr lang="uk-UA" sz="2000" dirty="0" smtClean="0"/>
              <a:t>3. </a:t>
            </a:r>
            <a:r>
              <a:rPr lang="uk-UA" sz="2000" dirty="0"/>
              <a:t>Ти даєш поету дужі крила. (В.Симоненко</a:t>
            </a:r>
            <a:r>
              <a:rPr lang="uk-UA" sz="2000" dirty="0" smtClean="0"/>
              <a:t>)</a:t>
            </a:r>
            <a:endParaRPr lang="ru-RU" sz="2000" dirty="0"/>
          </a:p>
          <a:p>
            <a:r>
              <a:rPr lang="uk-UA" sz="2000" dirty="0" smtClean="0"/>
              <a:t>4. </a:t>
            </a:r>
            <a:r>
              <a:rPr lang="uk-UA" sz="2000" dirty="0"/>
              <a:t>Ти зрікся мови рідної ( Д.Павличко)</a:t>
            </a:r>
            <a:endParaRPr lang="ru-RU" sz="2000" dirty="0"/>
          </a:p>
          <a:p>
            <a:r>
              <a:rPr lang="uk-UA" sz="2000" dirty="0" smtClean="0"/>
              <a:t>5. </a:t>
            </a:r>
            <a:r>
              <a:rPr lang="uk-UA" sz="2000" dirty="0"/>
              <a:t>Мові гаряче віддав я серце недарма. (В.Сосюра</a:t>
            </a:r>
            <a:r>
              <a:rPr lang="uk-UA" sz="2000" dirty="0" smtClean="0"/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0480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Молодці!</a:t>
            </a:r>
            <a:endParaRPr lang="uk-UA" sz="3200" dirty="0"/>
          </a:p>
        </p:txBody>
      </p:sp>
      <p:pic>
        <p:nvPicPr>
          <p:cNvPr id="3" name="Picture 2" descr="C:\Users\Користувач\Desktop\ДЛЯ ПРЕЗЕНТАЦІЙ\фон сонц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56" y="0"/>
            <a:ext cx="9165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37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369</Words>
  <Application>Microsoft Office PowerPoint</Application>
  <PresentationFormat>Экран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Другорядні члени речення. Додаток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Молодці!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Другорядні члени речення. Додаток</dc:title>
  <dc:creator>Користувач</dc:creator>
  <cp:lastModifiedBy>Користувач</cp:lastModifiedBy>
  <cp:revision>18</cp:revision>
  <dcterms:created xsi:type="dcterms:W3CDTF">2023-03-06T09:27:52Z</dcterms:created>
  <dcterms:modified xsi:type="dcterms:W3CDTF">2023-03-06T13:55:10Z</dcterms:modified>
</cp:coreProperties>
</file>